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57" r:id="rId4"/>
    <p:sldId id="258" r:id="rId5"/>
    <p:sldId id="260" r:id="rId6"/>
    <p:sldId id="259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7" r:id="rId19"/>
    <p:sldId id="262" r:id="rId20"/>
    <p:sldId id="274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2144-CCA5-4209-8F4A-5BFA008617A9}" type="datetimeFigureOut">
              <a:rPr lang="cs-CZ" smtClean="0"/>
              <a:pPr/>
              <a:t>18.12.2012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98B0-E5D4-4592-9923-3BEA587A457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2144-CCA5-4209-8F4A-5BFA008617A9}" type="datetimeFigureOut">
              <a:rPr lang="cs-CZ" smtClean="0"/>
              <a:pPr/>
              <a:t>18.12.2012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98B0-E5D4-4592-9923-3BEA587A457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2144-CCA5-4209-8F4A-5BFA008617A9}" type="datetimeFigureOut">
              <a:rPr lang="cs-CZ" smtClean="0"/>
              <a:pPr/>
              <a:t>18.12.2012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98B0-E5D4-4592-9923-3BEA587A457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2144-CCA5-4209-8F4A-5BFA008617A9}" type="datetimeFigureOut">
              <a:rPr lang="cs-CZ" smtClean="0"/>
              <a:pPr/>
              <a:t>18.12.2012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98B0-E5D4-4592-9923-3BEA587A457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2144-CCA5-4209-8F4A-5BFA008617A9}" type="datetimeFigureOut">
              <a:rPr lang="cs-CZ" smtClean="0"/>
              <a:pPr/>
              <a:t>18.12.2012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98B0-E5D4-4592-9923-3BEA587A457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2144-CCA5-4209-8F4A-5BFA008617A9}" type="datetimeFigureOut">
              <a:rPr lang="cs-CZ" smtClean="0"/>
              <a:pPr/>
              <a:t>18.12.2012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98B0-E5D4-4592-9923-3BEA587A457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2144-CCA5-4209-8F4A-5BFA008617A9}" type="datetimeFigureOut">
              <a:rPr lang="cs-CZ" smtClean="0"/>
              <a:pPr/>
              <a:t>18.12.2012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98B0-E5D4-4592-9923-3BEA587A457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2144-CCA5-4209-8F4A-5BFA008617A9}" type="datetimeFigureOut">
              <a:rPr lang="cs-CZ" smtClean="0"/>
              <a:pPr/>
              <a:t>18.12.2012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98B0-E5D4-4592-9923-3BEA587A457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2144-CCA5-4209-8F4A-5BFA008617A9}" type="datetimeFigureOut">
              <a:rPr lang="cs-CZ" smtClean="0"/>
              <a:pPr/>
              <a:t>18.12.2012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98B0-E5D4-4592-9923-3BEA587A457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2144-CCA5-4209-8F4A-5BFA008617A9}" type="datetimeFigureOut">
              <a:rPr lang="cs-CZ" smtClean="0"/>
              <a:pPr/>
              <a:t>18.12.2012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98B0-E5D4-4592-9923-3BEA587A457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2144-CCA5-4209-8F4A-5BFA008617A9}" type="datetimeFigureOut">
              <a:rPr lang="cs-CZ" smtClean="0"/>
              <a:pPr/>
              <a:t>18.12.2012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98B0-E5D4-4592-9923-3BEA587A457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22144-CCA5-4209-8F4A-5BFA008617A9}" type="datetimeFigureOut">
              <a:rPr lang="cs-CZ" smtClean="0"/>
              <a:pPr/>
              <a:t>18.12.2012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C98B0-E5D4-4592-9923-3BEA587A457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8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3/3f/Desmodus.jpg/630px-Desmodus.jpg" TargetMode="External"/><Relationship Id="rId3" Type="http://schemas.openxmlformats.org/officeDocument/2006/relationships/hyperlink" Target="http://upload.wikimedia.org/wikipedia/commons/e/e0/Myotis_myotis,_nursery_roost.jpg" TargetMode="External"/><Relationship Id="rId7" Type="http://schemas.openxmlformats.org/officeDocument/2006/relationships/hyperlink" Target="http://upload.wikimedia.org/wikipedia/commons/thumb/5/5b/Rhinolophus_hipposiderosMap.png/800px-Rhinolophus_hipposiderosMap.png" TargetMode="External"/><Relationship Id="rId2" Type="http://schemas.openxmlformats.org/officeDocument/2006/relationships/hyperlink" Target="http://upload.wikimedia.org/wikipedia/commons/7/77/Big-eared-townsend-fledermaus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thumb/d/d2/Rhinolophus_hipposideros20080922.jpg/377px-Rhinolophus_hipposideros20080922.jpg" TargetMode="External"/><Relationship Id="rId5" Type="http://schemas.openxmlformats.org/officeDocument/2006/relationships/hyperlink" Target="http://upload.wikimedia.org/wikipedia/commons/thumb/8/8b/Plecotus_auritus_01.jpg/800px-Plecotus_auritus_01.jpg" TargetMode="External"/><Relationship Id="rId4" Type="http://schemas.openxmlformats.org/officeDocument/2006/relationships/hyperlink" Target="http://upload.wikimedia.org/wikipedia/commons/c/c7/Myotis.jpg" TargetMode="External"/><Relationship Id="rId9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c/ca/Bristol.zoo.livfruitbat.arp.jpg/442px-Bristol.zoo.livfruitbat.arp.jpg" TargetMode="External"/><Relationship Id="rId2" Type="http://schemas.openxmlformats.org/officeDocument/2006/relationships/hyperlink" Target="http://upload.wikimedia.org/wikipedia/commons/thumb/e/ed/GemeinerVampirWorld.png/800px-GemeinerVampirWorld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upload.wikimedia.org/wikipedia/commons/thumb/a/a5/Nyctimene_robinsoni.jpg/450px-Nyctimene_robinsoni.jpg" TargetMode="External"/><Relationship Id="rId4" Type="http://schemas.openxmlformats.org/officeDocument/2006/relationships/hyperlink" Target="http://upload.wikimedia.org/wikipedia/commons/thumb/5/5e/Pteropus_vampyrus1.jpg/412px-Pteropus_vampyrus1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>
            <a:normAutofit/>
          </a:bodyPr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Savci – řád letouni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 dirty="0"/>
              <a:t>Autor: Mgr. </a:t>
            </a:r>
            <a:r>
              <a:rPr lang="cs-CZ" b="1" dirty="0" smtClean="0"/>
              <a:t>Eliška Nováková</a:t>
            </a:r>
            <a:endParaRPr lang="cs-CZ" b="1" dirty="0"/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Slušovice, okres Zlín, příspěvková organizace 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dirty="0"/>
              <a:t>Registrační číslo projektu: CZ.1.07/1.1.38/02.0025</a:t>
            </a:r>
          </a:p>
          <a:p>
            <a:pPr algn="ctr"/>
            <a:r>
              <a:rPr lang="cs-CZ" dirty="0"/>
              <a:t>Název projektu: Modernizace výuky na ZŠ Slušovice, </a:t>
            </a:r>
            <a:r>
              <a:rPr lang="cs-CZ" dirty="0" err="1"/>
              <a:t>Fryšták</a:t>
            </a:r>
            <a:r>
              <a:rPr lang="cs-CZ" dirty="0"/>
              <a:t>, </a:t>
            </a:r>
            <a:r>
              <a:rPr lang="cs-CZ" dirty="0" err="1"/>
              <a:t>Kašava</a:t>
            </a:r>
            <a:r>
              <a:rPr lang="cs-CZ" dirty="0"/>
              <a:t> a Velehrad</a:t>
            </a:r>
          </a:p>
          <a:p>
            <a:pPr algn="ctr"/>
            <a:r>
              <a:rPr lang="cs-CZ" sz="1200" dirty="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143108" y="0"/>
            <a:ext cx="4429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u="sng" dirty="0" smtClean="0">
                <a:latin typeface="Times New Roman" pitchFamily="18" charset="0"/>
                <a:cs typeface="Times New Roman" pitchFamily="18" charset="0"/>
              </a:rPr>
              <a:t>Netopýři - zástupci</a:t>
            </a:r>
            <a:endParaRPr lang="cs-CZ" sz="40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Soubor:Myot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00108"/>
            <a:ext cx="7086600" cy="4733925"/>
          </a:xfrm>
          <a:prstGeom prst="rect">
            <a:avLst/>
          </a:prstGeom>
          <a:noFill/>
        </p:spPr>
      </p:pic>
      <p:sp>
        <p:nvSpPr>
          <p:cNvPr id="5" name="Elipsa 4"/>
          <p:cNvSpPr/>
          <p:nvPr/>
        </p:nvSpPr>
        <p:spPr>
          <a:xfrm>
            <a:off x="4786314" y="714356"/>
            <a:ext cx="4357686" cy="11430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Netopýr velký</a:t>
            </a:r>
            <a:endParaRPr lang="cs-CZ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143108" y="0"/>
            <a:ext cx="4429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u="sng" dirty="0" smtClean="0">
                <a:latin typeface="Times New Roman" pitchFamily="18" charset="0"/>
                <a:cs typeface="Times New Roman" pitchFamily="18" charset="0"/>
              </a:rPr>
              <a:t>Netopýři - zástupci</a:t>
            </a:r>
            <a:endParaRPr lang="cs-CZ" sz="40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Soubor:Plecotus auritus 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85794"/>
            <a:ext cx="7358114" cy="5518586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5857892"/>
            <a:ext cx="3657600" cy="796925"/>
          </a:xfrm>
          <a:prstGeom prst="rect">
            <a:avLst/>
          </a:prstGeom>
          <a:noFill/>
        </p:spPr>
      </p:pic>
      <p:sp>
        <p:nvSpPr>
          <p:cNvPr id="5" name="Elipsa 4"/>
          <p:cNvSpPr/>
          <p:nvPr/>
        </p:nvSpPr>
        <p:spPr>
          <a:xfrm>
            <a:off x="4786314" y="714356"/>
            <a:ext cx="4357686" cy="11430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Netopýr ušatý</a:t>
            </a:r>
            <a:endParaRPr lang="cs-CZ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1857356" y="0"/>
            <a:ext cx="6429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u="sng" dirty="0" err="1" smtClean="0">
                <a:latin typeface="Times New Roman" pitchFamily="18" charset="0"/>
                <a:cs typeface="Times New Roman" pitchFamily="18" charset="0"/>
              </a:rPr>
              <a:t>Vrápencovití</a:t>
            </a:r>
            <a:r>
              <a:rPr lang="cs-CZ" sz="4000" u="sng" dirty="0" smtClean="0">
                <a:latin typeface="Times New Roman" pitchFamily="18" charset="0"/>
                <a:cs typeface="Times New Roman" pitchFamily="18" charset="0"/>
              </a:rPr>
              <a:t> - charakteristika</a:t>
            </a:r>
            <a:endParaRPr lang="cs-CZ" sz="4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myzožraví letouni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ají blanité výrůstky v okolí nozder (pomáhají při orientaci v prostoru)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Soubor:Desmod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214422"/>
            <a:ext cx="4422913" cy="4205278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oubor:Rhinolophus hipposideros200809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3590925" cy="5705476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214546" y="0"/>
            <a:ext cx="5214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u="sng" dirty="0" err="1" smtClean="0">
                <a:latin typeface="Times New Roman" pitchFamily="18" charset="0"/>
                <a:cs typeface="Times New Roman" pitchFamily="18" charset="0"/>
              </a:rPr>
              <a:t>Vrápencovití</a:t>
            </a:r>
            <a:r>
              <a:rPr lang="cs-CZ" sz="4000" u="sng" dirty="0" smtClean="0">
                <a:latin typeface="Times New Roman" pitchFamily="18" charset="0"/>
                <a:cs typeface="Times New Roman" pitchFamily="18" charset="0"/>
              </a:rPr>
              <a:t> - zástupci</a:t>
            </a:r>
            <a:endParaRPr lang="cs-CZ" sz="40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 descr="Soubor:Rhinolophus hipposiderosMap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928670"/>
            <a:ext cx="3476596" cy="1607926"/>
          </a:xfrm>
          <a:prstGeom prst="rect">
            <a:avLst/>
          </a:prstGeom>
          <a:noFill/>
        </p:spPr>
      </p:pic>
      <p:sp>
        <p:nvSpPr>
          <p:cNvPr id="6" name="Elipsa 5"/>
          <p:cNvSpPr/>
          <p:nvPr/>
        </p:nvSpPr>
        <p:spPr>
          <a:xfrm>
            <a:off x="3286116" y="3071810"/>
            <a:ext cx="4357686" cy="11430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Vrápenec</a:t>
            </a:r>
            <a:r>
              <a:rPr lang="cs-CZ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malý</a:t>
            </a:r>
            <a:endParaRPr lang="cs-CZ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oubor:Desmod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6000750" cy="5705476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214546" y="0"/>
            <a:ext cx="5214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u="sng" dirty="0" err="1" smtClean="0">
                <a:latin typeface="Times New Roman" pitchFamily="18" charset="0"/>
                <a:cs typeface="Times New Roman" pitchFamily="18" charset="0"/>
              </a:rPr>
              <a:t>Vrápencovití</a:t>
            </a:r>
            <a:r>
              <a:rPr lang="cs-CZ" sz="4000" u="sng" dirty="0" smtClean="0">
                <a:latin typeface="Times New Roman" pitchFamily="18" charset="0"/>
                <a:cs typeface="Times New Roman" pitchFamily="18" charset="0"/>
              </a:rPr>
              <a:t> - zástupci</a:t>
            </a:r>
            <a:endParaRPr lang="cs-CZ" sz="4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" name="AutoShape 2" descr="Soubor:GemeinerVampirWorl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857232"/>
            <a:ext cx="33718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lipsa 6"/>
          <p:cNvSpPr/>
          <p:nvPr/>
        </p:nvSpPr>
        <p:spPr>
          <a:xfrm>
            <a:off x="4572000" y="3929066"/>
            <a:ext cx="4357686" cy="11430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Upír obecný</a:t>
            </a:r>
            <a:endParaRPr lang="cs-CZ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lačítko akce: Informace 7">
            <a:hlinkClick r:id="rId5" action="ppaction://hlinksldjump" highlightClick="1"/>
          </p:cNvPr>
          <p:cNvSpPr/>
          <p:nvPr/>
        </p:nvSpPr>
        <p:spPr>
          <a:xfrm>
            <a:off x="7215206" y="5572140"/>
            <a:ext cx="1643074" cy="1071570"/>
          </a:xfrm>
          <a:prstGeom prst="actionButtonInformati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oubor:Bristol.zoo.livfruitbat.ar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000108"/>
            <a:ext cx="4210050" cy="5705476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071670" y="0"/>
            <a:ext cx="6429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u="sng" dirty="0" smtClean="0">
                <a:latin typeface="Times New Roman" pitchFamily="18" charset="0"/>
                <a:cs typeface="Times New Roman" pitchFamily="18" charset="0"/>
              </a:rPr>
              <a:t>Kaloni - charakteristika</a:t>
            </a:r>
            <a:endParaRPr lang="cs-CZ" sz="4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28596" y="1214422"/>
            <a:ext cx="4038600" cy="4525963"/>
          </a:xfrm>
        </p:spPr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výskyt: v tropech Asie a Afriky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býložravá skupina letounů (někdy se živí i sladkými plody)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zajišťují u několika rostlin přenos pylu (zoogamie)</a:t>
            </a:r>
          </a:p>
        </p:txBody>
      </p:sp>
      <p:sp>
        <p:nvSpPr>
          <p:cNvPr id="8" name="Elipsa 7"/>
          <p:cNvSpPr/>
          <p:nvPr/>
        </p:nvSpPr>
        <p:spPr>
          <a:xfrm>
            <a:off x="5357818" y="714356"/>
            <a:ext cx="3786182" cy="9286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Kaloň komorský</a:t>
            </a:r>
            <a:endParaRPr lang="cs-CZ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oubor:Pteropus vampyru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85794"/>
            <a:ext cx="3924300" cy="5705476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3000364" y="0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u="sng" dirty="0" smtClean="0">
                <a:latin typeface="Times New Roman" pitchFamily="18" charset="0"/>
                <a:cs typeface="Times New Roman" pitchFamily="18" charset="0"/>
              </a:rPr>
              <a:t>Kaloni - zástupci</a:t>
            </a:r>
            <a:endParaRPr lang="cs-CZ" sz="4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lipsa 4"/>
          <p:cNvSpPr/>
          <p:nvPr/>
        </p:nvSpPr>
        <p:spPr>
          <a:xfrm>
            <a:off x="4357686" y="1214422"/>
            <a:ext cx="4357686" cy="11430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Kaloň malajský</a:t>
            </a:r>
            <a:endParaRPr lang="cs-CZ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714580" y="0"/>
            <a:ext cx="4143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u="sng" dirty="0" smtClean="0">
                <a:latin typeface="Times New Roman" pitchFamily="18" charset="0"/>
                <a:cs typeface="Times New Roman" pitchFamily="18" charset="0"/>
              </a:rPr>
              <a:t>Kaloni - zástupci</a:t>
            </a:r>
            <a:endParaRPr lang="cs-CZ" sz="40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Soubor:Nyctimene robinso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714356"/>
            <a:ext cx="4286250" cy="5715000"/>
          </a:xfrm>
          <a:prstGeom prst="rect">
            <a:avLst/>
          </a:prstGeom>
          <a:noFill/>
        </p:spPr>
      </p:pic>
      <p:sp>
        <p:nvSpPr>
          <p:cNvPr id="5" name="Elipsa 4"/>
          <p:cNvSpPr/>
          <p:nvPr/>
        </p:nvSpPr>
        <p:spPr>
          <a:xfrm>
            <a:off x="4357686" y="1214422"/>
            <a:ext cx="4357686" cy="11430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Kaloň </a:t>
            </a:r>
            <a:r>
              <a:rPr lang="cs-CZ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trubkonosý</a:t>
            </a:r>
            <a:endParaRPr lang="cs-CZ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ubor:Desmodus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1928794" y="-1"/>
            <a:ext cx="7215207" cy="6860174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0" y="1857364"/>
            <a:ext cx="4929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200" dirty="0" err="1" smtClean="0">
                <a:latin typeface="Times New Roman" pitchFamily="18" charset="0"/>
                <a:cs typeface="Times New Roman" pitchFamily="18" charset="0"/>
              </a:rPr>
              <a:t>krvežravost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2428868"/>
            <a:ext cx="67151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sliny obsahují látky, které zabraňují</a:t>
            </a:r>
          </a:p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   srážení krve (např. </a:t>
            </a:r>
            <a:r>
              <a:rPr lang="cs-CZ" sz="3200" dirty="0" err="1" smtClean="0">
                <a:latin typeface="Times New Roman" pitchFamily="18" charset="0"/>
                <a:cs typeface="Times New Roman" pitchFamily="18" charset="0"/>
              </a:rPr>
              <a:t>drakulin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350043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svou oběť většinou překvapí příchodem po čtyřech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414338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po konzumaci krve jsou tak těžcí, že do své skrýše s</a:t>
            </a:r>
          </a:p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   se vracení pěšky po čtyřech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0" y="5214950"/>
            <a:ext cx="4929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přenašeč vztekliny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5857892"/>
            <a:ext cx="3657600" cy="796925"/>
          </a:xfrm>
          <a:prstGeom prst="rect">
            <a:avLst/>
          </a:prstGeom>
          <a:noFill/>
        </p:spPr>
      </p:pic>
      <p:sp>
        <p:nvSpPr>
          <p:cNvPr id="2" name="Elipsa 1"/>
          <p:cNvSpPr/>
          <p:nvPr/>
        </p:nvSpPr>
        <p:spPr>
          <a:xfrm>
            <a:off x="285720" y="357166"/>
            <a:ext cx="4357686" cy="11430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Upíři</a:t>
            </a:r>
            <a:endParaRPr lang="cs-CZ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lačítko akce: Návrat 9">
            <a:hlinkClick r:id="rId4" action="ppaction://hlinksldjump" highlightClick="1"/>
          </p:cNvPr>
          <p:cNvSpPr/>
          <p:nvPr/>
        </p:nvSpPr>
        <p:spPr>
          <a:xfrm>
            <a:off x="7286644" y="5643578"/>
            <a:ext cx="1643042" cy="928670"/>
          </a:xfrm>
          <a:prstGeom prst="actionButtonRetur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42918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Zdroje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215082"/>
          </a:xfrm>
        </p:spPr>
        <p:txBody>
          <a:bodyPr>
            <a:normAutofit/>
          </a:bodyPr>
          <a:lstStyle/>
          <a:p>
            <a:r>
              <a:rPr lang="cs-CZ" sz="1400" dirty="0" err="1"/>
              <a:t>Big</a:t>
            </a:r>
            <a:r>
              <a:rPr lang="cs-CZ" sz="1400" dirty="0"/>
              <a:t>-</a:t>
            </a:r>
            <a:r>
              <a:rPr lang="cs-CZ" sz="1400" dirty="0" err="1"/>
              <a:t>eared</a:t>
            </a:r>
            <a:r>
              <a:rPr lang="cs-CZ" sz="1400" dirty="0"/>
              <a:t>-</a:t>
            </a:r>
            <a:r>
              <a:rPr lang="cs-CZ" sz="1400" dirty="0" err="1"/>
              <a:t>townsend</a:t>
            </a:r>
            <a:r>
              <a:rPr lang="cs-CZ" sz="1400" dirty="0"/>
              <a:t>-</a:t>
            </a:r>
            <a:r>
              <a:rPr lang="cs-CZ" sz="1400" dirty="0" err="1"/>
              <a:t>fledermaus.jpg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6. 6. 2011, 17:27 [cit. 2012-12-17]. Dostupné z: </a:t>
            </a:r>
            <a:r>
              <a:rPr lang="cs-CZ" sz="1400" dirty="0">
                <a:hlinkClick r:id="rId2"/>
              </a:rPr>
              <a:t>http://</a:t>
            </a:r>
            <a:r>
              <a:rPr lang="cs-CZ" sz="1400" dirty="0" smtClean="0">
                <a:hlinkClick r:id="rId2"/>
              </a:rPr>
              <a:t>upload.wikimedia.org/wikipedia/commons/7/77/Big-eared-townsend-fledermaus.jpg</a:t>
            </a:r>
            <a:endParaRPr lang="cs-CZ" sz="1400" dirty="0" smtClean="0"/>
          </a:p>
          <a:p>
            <a:r>
              <a:rPr lang="cs-CZ" sz="1400" dirty="0" err="1"/>
              <a:t>Myotis</a:t>
            </a:r>
            <a:r>
              <a:rPr lang="cs-CZ" sz="1400" dirty="0"/>
              <a:t> </a:t>
            </a:r>
            <a:r>
              <a:rPr lang="cs-CZ" sz="1400" dirty="0" err="1"/>
              <a:t>myotis</a:t>
            </a:r>
            <a:r>
              <a:rPr lang="cs-CZ" sz="1400" dirty="0"/>
              <a:t>, </a:t>
            </a:r>
            <a:r>
              <a:rPr lang="cs-CZ" sz="1400" dirty="0" err="1"/>
              <a:t>nursery</a:t>
            </a:r>
            <a:r>
              <a:rPr lang="cs-CZ" sz="1400" dirty="0"/>
              <a:t> </a:t>
            </a:r>
            <a:r>
              <a:rPr lang="cs-CZ" sz="1400" dirty="0" err="1"/>
              <a:t>roost.jpg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2012-12-17]. Dostupné z: </a:t>
            </a:r>
            <a:r>
              <a:rPr lang="cs-CZ" sz="1400" dirty="0">
                <a:hlinkClick r:id="rId3"/>
              </a:rPr>
              <a:t>http://</a:t>
            </a:r>
            <a:r>
              <a:rPr lang="cs-CZ" sz="1400" dirty="0" smtClean="0">
                <a:hlinkClick r:id="rId3"/>
              </a:rPr>
              <a:t>upload.wikimedia.org/wikipedia/commons/e/e0/Myotis_myotis%2C_nursery_roost.jpg</a:t>
            </a:r>
            <a:endParaRPr lang="cs-CZ" sz="1400" dirty="0" smtClean="0"/>
          </a:p>
          <a:p>
            <a:r>
              <a:rPr lang="cs-CZ" sz="1400" dirty="0" err="1"/>
              <a:t>Myotis.jpg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29. 6. 2005, 19:47 [cit. 2012-12-17]. Dostupné z: </a:t>
            </a:r>
            <a:r>
              <a:rPr lang="cs-CZ" sz="1400" dirty="0">
                <a:hlinkClick r:id="rId4"/>
              </a:rPr>
              <a:t>http://</a:t>
            </a:r>
            <a:r>
              <a:rPr lang="cs-CZ" sz="1400" dirty="0" smtClean="0">
                <a:hlinkClick r:id="rId4"/>
              </a:rPr>
              <a:t>upload.wikimedia.org/wikipedia/commons/c/c7/Myotis.jpg</a:t>
            </a:r>
            <a:endParaRPr lang="cs-CZ" sz="1400" dirty="0" smtClean="0"/>
          </a:p>
          <a:p>
            <a:r>
              <a:rPr lang="cs-CZ" sz="1400" dirty="0" err="1"/>
              <a:t>Plecotus</a:t>
            </a:r>
            <a:r>
              <a:rPr lang="cs-CZ" sz="1400" dirty="0"/>
              <a:t> </a:t>
            </a:r>
            <a:r>
              <a:rPr lang="cs-CZ" sz="1400" dirty="0" err="1"/>
              <a:t>auritus</a:t>
            </a:r>
            <a:r>
              <a:rPr lang="cs-CZ" sz="1400" dirty="0"/>
              <a:t> 01.jpg.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13. 6. 2005, 12:22 [cit. 2012-12-17]. Dostupné z: </a:t>
            </a:r>
            <a:r>
              <a:rPr lang="cs-CZ" sz="1400" dirty="0">
                <a:hlinkClick r:id="rId5"/>
              </a:rPr>
              <a:t>http://</a:t>
            </a:r>
            <a:r>
              <a:rPr lang="cs-CZ" sz="1400" dirty="0" smtClean="0">
                <a:hlinkClick r:id="rId5"/>
              </a:rPr>
              <a:t>upload.wikimedia.org/wikipedia/commons/thumb/8/8b/Plecotus_auritus_01.jpg/800px-Plecotus_auritus_01.jpg</a:t>
            </a:r>
            <a:endParaRPr lang="cs-CZ" sz="1400" dirty="0" smtClean="0"/>
          </a:p>
          <a:p>
            <a:r>
              <a:rPr lang="cs-CZ" sz="1400" dirty="0" err="1"/>
              <a:t>Rhinolophus</a:t>
            </a:r>
            <a:r>
              <a:rPr lang="cs-CZ" sz="1400" dirty="0"/>
              <a:t> hipposideros20080922.jpg.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1. 10. 2008, 07:02 [cit. 2012-12-17]. Dostupné z: </a:t>
            </a:r>
            <a:r>
              <a:rPr lang="cs-CZ" sz="1400" dirty="0">
                <a:hlinkClick r:id="rId6"/>
              </a:rPr>
              <a:t>http://</a:t>
            </a:r>
            <a:r>
              <a:rPr lang="cs-CZ" sz="1400" dirty="0" smtClean="0">
                <a:hlinkClick r:id="rId6"/>
              </a:rPr>
              <a:t>upload.wikimedia.org/wikipedia/commons/thumb/d/d2/Rhinolophus_hipposideros20080922.jpg/377px-Rhinolophus_hipposideros20080922.jpg</a:t>
            </a:r>
            <a:endParaRPr lang="cs-CZ" sz="1400" dirty="0" smtClean="0"/>
          </a:p>
          <a:p>
            <a:r>
              <a:rPr lang="cs-CZ" sz="1400" dirty="0" err="1"/>
              <a:t>Rhinolophus</a:t>
            </a:r>
            <a:r>
              <a:rPr lang="cs-CZ" sz="1400" dirty="0"/>
              <a:t> </a:t>
            </a:r>
            <a:r>
              <a:rPr lang="cs-CZ" sz="1400" dirty="0" err="1"/>
              <a:t>hipposiderosMap.png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20. 3. 2008, 11:09 [cit. 2012-12-17]. Dostupné z: </a:t>
            </a:r>
            <a:r>
              <a:rPr lang="cs-CZ" sz="1400" dirty="0">
                <a:hlinkClick r:id="rId7"/>
              </a:rPr>
              <a:t>http://</a:t>
            </a:r>
            <a:r>
              <a:rPr lang="cs-CZ" sz="1400" dirty="0" smtClean="0">
                <a:hlinkClick r:id="rId7"/>
              </a:rPr>
              <a:t>upload.wikimedia.org/wikipedia/commons/thumb/5/5b/Rhinolophus_hipposiderosMap.png/800px-Rhinolophus_hipposiderosMap.png</a:t>
            </a:r>
            <a:endParaRPr lang="cs-CZ" sz="1400" dirty="0" smtClean="0"/>
          </a:p>
          <a:p>
            <a:r>
              <a:rPr lang="cs-CZ" sz="1400" dirty="0" err="1"/>
              <a:t>Desmodus.jpg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22. 1. 2006, 21:48 [cit. 2012-12-17]. Dostupné z: </a:t>
            </a:r>
            <a:r>
              <a:rPr lang="cs-CZ" sz="1400" dirty="0">
                <a:hlinkClick r:id="rId8"/>
              </a:rPr>
              <a:t>http://</a:t>
            </a:r>
            <a:r>
              <a:rPr lang="cs-CZ" sz="1400" dirty="0" smtClean="0">
                <a:hlinkClick r:id="rId8"/>
              </a:rPr>
              <a:t>upload.wikimedia.org/wikipedia/commons/thumb/3/3f/Desmodus.jpg/630px-Desmodus.jpg</a:t>
            </a:r>
            <a:endParaRPr lang="cs-CZ" sz="1400" dirty="0" smtClean="0"/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8605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3083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určen </a:t>
            </a:r>
            <a:r>
              <a:rPr lang="cs-CZ" dirty="0" smtClean="0"/>
              <a:t>k seznámení žáků s </a:t>
            </a:r>
            <a:r>
              <a:rPr lang="cs-CZ" dirty="0" smtClean="0"/>
              <a:t>novým řádem savců – letouni.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Materiál </a:t>
            </a:r>
            <a:r>
              <a:rPr lang="cs-CZ" dirty="0" smtClean="0"/>
              <a:t>rozvíjí vědomosti žáků týkající se řádu letouni. Prověřuje vědomosti související s daným řádem.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</a:t>
            </a:r>
            <a:r>
              <a:rPr lang="cs-CZ" dirty="0" smtClean="0"/>
              <a:t>předmět přírodopis </a:t>
            </a:r>
            <a:r>
              <a:rPr lang="cs-CZ" dirty="0"/>
              <a:t>a ročník </a:t>
            </a:r>
            <a:r>
              <a:rPr lang="cs-CZ" dirty="0" smtClean="0"/>
              <a:t>8.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Tento materiál vznikl jako doplňující materiál k </a:t>
            </a:r>
            <a:r>
              <a:rPr lang="cs-CZ" dirty="0" smtClean="0"/>
              <a:t>učebnici: </a:t>
            </a:r>
            <a:r>
              <a:rPr lang="cs-CZ" i="1" dirty="0"/>
              <a:t>Přírodopis 2 pro 7. ročník základní školy a nižší ročníky víceletých gymnázií</a:t>
            </a:r>
            <a:r>
              <a:rPr lang="cs-CZ" dirty="0"/>
              <a:t>. Bělehradská 47, 120 00 Praha 2: SPN, 1999. ISBN 80-7235-069-2.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42918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Zdroje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6286520"/>
          </a:xfrm>
        </p:spPr>
        <p:txBody>
          <a:bodyPr>
            <a:normAutofit/>
          </a:bodyPr>
          <a:lstStyle/>
          <a:p>
            <a:r>
              <a:rPr lang="cs-CZ" sz="1400" dirty="0" err="1" smtClean="0"/>
              <a:t>GemeinerVampirWorld.png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3. 9. 2005, 15:38 [cit. 2012-12-17]. Dostupné z: </a:t>
            </a:r>
            <a:r>
              <a:rPr lang="cs-CZ" sz="1400" dirty="0" smtClean="0">
                <a:hlinkClick r:id="rId2"/>
              </a:rPr>
              <a:t>http://upload.wikimedia.org/wikipedia/commons/thumb/e/ed/GemeinerVampirWorld.png/800px-GemeinerVampirWorld.png</a:t>
            </a:r>
            <a:endParaRPr lang="cs-CZ" sz="1400" dirty="0" smtClean="0"/>
          </a:p>
          <a:p>
            <a:r>
              <a:rPr lang="cs-CZ" sz="1400" dirty="0" smtClean="0"/>
              <a:t>Bristol.zoo.</a:t>
            </a:r>
            <a:r>
              <a:rPr lang="cs-CZ" sz="1400" dirty="0" err="1" smtClean="0"/>
              <a:t>livfruitbat.arp.jpg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23. 2. 2006, 17:28 [cit. 2012-12-17]. Dostupné z: </a:t>
            </a:r>
            <a:r>
              <a:rPr lang="cs-CZ" sz="1400" dirty="0" smtClean="0">
                <a:hlinkClick r:id="rId3"/>
              </a:rPr>
              <a:t>http://upload.wikimedia.org/wikipedia/commons/thumb/c/ca/Bristol.zoo.livfruitbat.arp.jpg/442px-Bristol.zoo.livfruitbat.arp.jpg</a:t>
            </a:r>
            <a:endParaRPr lang="cs-CZ" sz="1400" dirty="0" smtClean="0"/>
          </a:p>
          <a:p>
            <a:r>
              <a:rPr lang="cs-CZ" sz="1400" dirty="0" err="1" smtClean="0"/>
              <a:t>Pteropus</a:t>
            </a:r>
            <a:r>
              <a:rPr lang="cs-CZ" sz="1400" dirty="0" smtClean="0"/>
              <a:t> vampyrus1.jpg.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22. 1. 2006, 21:23 [cit. 2012-12-17]. Dostupné z: </a:t>
            </a:r>
            <a:r>
              <a:rPr lang="cs-CZ" sz="1400" dirty="0" smtClean="0">
                <a:hlinkClick r:id="rId4"/>
              </a:rPr>
              <a:t>http://upload.wikimedia.org/wikipedia/commons/thumb/5/5e/Pteropus_vampyrus1.jpg/412px-Pteropus_vampyrus1.jpg</a:t>
            </a:r>
            <a:endParaRPr lang="cs-CZ" sz="1400" dirty="0" smtClean="0"/>
          </a:p>
          <a:p>
            <a:r>
              <a:rPr lang="cs-CZ" sz="1400" dirty="0" err="1" smtClean="0"/>
              <a:t>Nyctimene</a:t>
            </a:r>
            <a:r>
              <a:rPr lang="cs-CZ" sz="1400" dirty="0" smtClean="0"/>
              <a:t> </a:t>
            </a:r>
            <a:r>
              <a:rPr lang="cs-CZ" sz="1400" dirty="0" err="1" smtClean="0"/>
              <a:t>robinsoni.jpg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2. 9. 2006, 21:46 [cit. 2012-12-17]. Dostupné z: </a:t>
            </a:r>
            <a:r>
              <a:rPr lang="cs-CZ" sz="1400" dirty="0" smtClean="0">
                <a:hlinkClick r:id="rId5"/>
              </a:rPr>
              <a:t>http://upload.wikimedia.org/wikipedia/commons/thumb/a/a5/Nyctimene_robinsoni.jpg/450px-Nyctimene_robinsoni.jpg</a:t>
            </a:r>
            <a:endParaRPr lang="cs-CZ" sz="1400" dirty="0" smtClean="0"/>
          </a:p>
          <a:p>
            <a:r>
              <a:rPr lang="cs-CZ" sz="1400" i="1" dirty="0" smtClean="0"/>
              <a:t>Přírodopis 2 pro 7. ročník základní školy a nižší ročníky víceletých gymnázií</a:t>
            </a:r>
            <a:r>
              <a:rPr lang="cs-CZ" sz="1400" dirty="0" smtClean="0"/>
              <a:t>. Bělehradská 47, 120 00 Praha 2: SPN, 1999. ISBN 80-7235-069-2.</a:t>
            </a:r>
          </a:p>
          <a:p>
            <a:r>
              <a:rPr lang="cs-CZ" sz="1400" i="1" dirty="0" smtClean="0"/>
              <a:t>Přírodopis 8 učebnice pro základní školy a víceletá gymnázia</a:t>
            </a:r>
            <a:r>
              <a:rPr lang="cs-CZ" sz="1400" dirty="0" smtClean="0"/>
              <a:t>. </a:t>
            </a:r>
            <a:r>
              <a:rPr lang="cs-CZ" sz="1400" dirty="0" err="1" smtClean="0"/>
              <a:t>Goethova</a:t>
            </a:r>
            <a:r>
              <a:rPr lang="cs-CZ" sz="1400" dirty="0" smtClean="0"/>
              <a:t> 8, 301 31 Plzeň: </a:t>
            </a:r>
            <a:r>
              <a:rPr lang="cs-CZ" sz="1400" dirty="0" err="1" smtClean="0"/>
              <a:t>Fraus</a:t>
            </a:r>
            <a:r>
              <a:rPr lang="cs-CZ" sz="1400" dirty="0" smtClean="0"/>
              <a:t>, 2006. ISBN 80-7238-428-7.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28794" y="0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u="sng" dirty="0" smtClean="0">
                <a:latin typeface="Times New Roman" pitchFamily="18" charset="0"/>
                <a:cs typeface="Times New Roman" pitchFamily="18" charset="0"/>
              </a:rPr>
              <a:t>Letouni - charakteristika</a:t>
            </a:r>
            <a:endParaRPr lang="cs-CZ" sz="4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1000108"/>
            <a:ext cx="9572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jediný řád savců, který je dokonale přizpůsoben k letu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Soubor:Big-eared-townsend-flederma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928802"/>
            <a:ext cx="6464663" cy="3929090"/>
          </a:xfrm>
          <a:prstGeom prst="rect">
            <a:avLst/>
          </a:prstGeom>
          <a:noFill/>
        </p:spPr>
      </p:pic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1928794" y="0"/>
            <a:ext cx="5572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u="sng" dirty="0" smtClean="0">
                <a:latin typeface="Times New Roman" pitchFamily="18" charset="0"/>
                <a:cs typeface="Times New Roman" pitchFamily="18" charset="0"/>
              </a:rPr>
              <a:t>Letouni - charakteristika</a:t>
            </a:r>
            <a:endParaRPr lang="cs-CZ" sz="4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1214422"/>
            <a:ext cx="9429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vyskytují se na všech kontinentech, kromě Antarktidy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292893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na světě žije asi 900 druhů letounů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457200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v době, kdy nelétají, tak odpočívají (spí pověšeni </a:t>
            </a:r>
          </a:p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  hlavou dolů)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42910" y="1928802"/>
            <a:ext cx="7715304" cy="85725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  <a:latin typeface="Arial Black" pitchFamily="34" charset="0"/>
              </a:rPr>
              <a:t>Vyjmenuj všechny kontinenty světa.</a:t>
            </a:r>
            <a:endParaRPr lang="cs-CZ" sz="2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42910" y="3643314"/>
            <a:ext cx="7715304" cy="85725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  <a:latin typeface="Arial Black" pitchFamily="34" charset="0"/>
              </a:rPr>
              <a:t>Znáš nějakého zástupce řádu </a:t>
            </a:r>
            <a:r>
              <a:rPr lang="cs-CZ" sz="2400" i="1" dirty="0" smtClean="0">
                <a:solidFill>
                  <a:schemeClr val="tx1"/>
                </a:solidFill>
                <a:latin typeface="Arial Black" pitchFamily="34" charset="0"/>
              </a:rPr>
              <a:t>letouni?</a:t>
            </a:r>
            <a:endParaRPr lang="cs-CZ" sz="24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6061075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1928794" y="0"/>
            <a:ext cx="5572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u="sng" dirty="0" smtClean="0">
                <a:latin typeface="Times New Roman" pitchFamily="18" charset="0"/>
                <a:cs typeface="Times New Roman" pitchFamily="18" charset="0"/>
              </a:rPr>
              <a:t>Letouni - charakteristika</a:t>
            </a:r>
            <a:endParaRPr lang="cs-CZ" sz="4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78579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orientují se pomocí </a:t>
            </a:r>
            <a:r>
              <a:rPr lang="cs-CZ" sz="3200" b="1" u="sng" dirty="0" smtClean="0">
                <a:latin typeface="Times New Roman" pitchFamily="18" charset="0"/>
                <a:cs typeface="Times New Roman" pitchFamily="18" charset="0"/>
              </a:rPr>
              <a:t>echolokace 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28596" y="1500174"/>
            <a:ext cx="8429652" cy="156966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e</a:t>
            </a:r>
            <a:r>
              <a:rPr lang="cs-CZ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cholokace</a:t>
            </a:r>
          </a:p>
          <a:p>
            <a:r>
              <a:rPr lang="cs-CZ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= ultrazvukové signály, které vysílají tlamičkou </a:t>
            </a:r>
          </a:p>
          <a:p>
            <a:r>
              <a:rPr lang="cs-CZ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a jejich odraz zachycují sluchem</a:t>
            </a:r>
            <a:endParaRPr lang="cs-CZ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214686"/>
            <a:ext cx="34290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1928794" y="0"/>
            <a:ext cx="5572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u="sng" dirty="0" smtClean="0">
                <a:latin typeface="Times New Roman" pitchFamily="18" charset="0"/>
                <a:cs typeface="Times New Roman" pitchFamily="18" charset="0"/>
              </a:rPr>
              <a:t>Letouni - charakteristika</a:t>
            </a:r>
            <a:endParaRPr lang="cs-CZ" sz="4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135729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živí se převážně </a:t>
            </a:r>
            <a:r>
              <a:rPr lang="cs-CZ" sz="3200" b="1" u="sng" dirty="0" smtClean="0">
                <a:latin typeface="Times New Roman" pitchFamily="18" charset="0"/>
                <a:cs typeface="Times New Roman" pitchFamily="18" charset="0"/>
              </a:rPr>
              <a:t>hmyzem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, který loví za letu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285749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v našich podmínkách přezimují v jeskyních, na</a:t>
            </a:r>
          </a:p>
          <a:p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 půdách domů, v dutých stromech, atd.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214546" y="0"/>
            <a:ext cx="5572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u="sng" dirty="0" smtClean="0">
                <a:latin typeface="Times New Roman" pitchFamily="18" charset="0"/>
                <a:cs typeface="Times New Roman" pitchFamily="18" charset="0"/>
              </a:rPr>
              <a:t>Letouni - rozdělení</a:t>
            </a:r>
            <a:endParaRPr lang="cs-CZ" sz="4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428728" y="1500174"/>
            <a:ext cx="52864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LcParenR"/>
            </a:pPr>
            <a:r>
              <a:rPr lang="cs-CZ" sz="4800" dirty="0">
                <a:latin typeface="Arial Black" pitchFamily="34" charset="0"/>
              </a:rPr>
              <a:t>n</a:t>
            </a:r>
            <a:r>
              <a:rPr lang="cs-CZ" sz="4800" dirty="0" smtClean="0">
                <a:latin typeface="Arial Black" pitchFamily="34" charset="0"/>
              </a:rPr>
              <a:t>etopýři</a:t>
            </a:r>
          </a:p>
          <a:p>
            <a:pPr marL="742950" indent="-742950">
              <a:buAutoNum type="alphaLcParenR"/>
            </a:pPr>
            <a:r>
              <a:rPr lang="cs-CZ" sz="4800" dirty="0">
                <a:latin typeface="Arial Black" pitchFamily="34" charset="0"/>
              </a:rPr>
              <a:t>k</a:t>
            </a:r>
            <a:r>
              <a:rPr lang="cs-CZ" sz="4800" dirty="0" smtClean="0">
                <a:latin typeface="Arial Black" pitchFamily="34" charset="0"/>
              </a:rPr>
              <a:t>aloni</a:t>
            </a:r>
          </a:p>
          <a:p>
            <a:pPr marL="742950" indent="-742950">
              <a:buAutoNum type="alphaLcParenR"/>
            </a:pPr>
            <a:r>
              <a:rPr lang="cs-CZ" sz="4800" dirty="0" err="1" smtClean="0">
                <a:latin typeface="Arial Black" pitchFamily="34" charset="0"/>
              </a:rPr>
              <a:t>vrápencovití</a:t>
            </a:r>
            <a:endParaRPr lang="cs-CZ" sz="4800" dirty="0" smtClean="0">
              <a:latin typeface="Arial Black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1857356" y="0"/>
            <a:ext cx="6429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u="sng" dirty="0" smtClean="0">
                <a:latin typeface="Times New Roman" pitchFamily="18" charset="0"/>
                <a:cs typeface="Times New Roman" pitchFamily="18" charset="0"/>
              </a:rPr>
              <a:t>Netopýři - charakteristika</a:t>
            </a:r>
            <a:endParaRPr lang="cs-CZ" sz="4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214282" y="1500175"/>
            <a:ext cx="4038600" cy="3786214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robní živočichové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iví se převážně drobným  hmyzem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 ČR žije 24 druhů (jsou chráněny zákonem)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étají rychlostí 20-50 km/h</a:t>
            </a: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hibernace </a:t>
            </a:r>
          </a:p>
          <a:p>
            <a:pPr>
              <a:buNone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= zimní spánek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 rot="11222042">
            <a:off x="4346698" y="1267715"/>
            <a:ext cx="4592999" cy="361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1857356" y="0"/>
            <a:ext cx="6429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u="sng" dirty="0" smtClean="0">
                <a:latin typeface="Times New Roman" pitchFamily="18" charset="0"/>
                <a:cs typeface="Times New Roman" pitchFamily="18" charset="0"/>
              </a:rPr>
              <a:t>Netopýři - charakteristika</a:t>
            </a:r>
            <a:endParaRPr lang="cs-CZ" sz="4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28596" y="1000108"/>
            <a:ext cx="4038600" cy="4525963"/>
          </a:xfrm>
        </p:spPr>
        <p:txBody>
          <a:bodyPr/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ijí ve velkých koloniích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mláďata se rodí slepá a holá</a:t>
            </a:r>
          </a:p>
          <a:p>
            <a:r>
              <a:rPr lang="cs-CZ" b="1" i="1" u="sng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cs-CZ" b="1" i="1" u="sng" dirty="0" smtClean="0">
                <a:latin typeface="Times New Roman" pitchFamily="18" charset="0"/>
                <a:cs typeface="Times New Roman" pitchFamily="18" charset="0"/>
              </a:rPr>
              <a:t>tajená březost </a:t>
            </a:r>
          </a:p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schopnost pozastavit vývoj plodu a odložit jeho porod i vývoj na příznivější podmínky</a:t>
            </a:r>
          </a:p>
          <a:p>
            <a:pPr>
              <a:buNone/>
            </a:pPr>
            <a:endParaRPr lang="cs-CZ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Soubor:Myotis myotis, nursery roo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2748" y="1214422"/>
            <a:ext cx="4791252" cy="3595686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433</Words>
  <Application>Microsoft Office PowerPoint</Application>
  <PresentationFormat>Předvádění na obrazovce (4:3)</PresentationFormat>
  <Paragraphs>89</Paragraphs>
  <Slides>20</Slides>
  <Notes>0</Notes>
  <HiddenSlides>1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sady Office</vt:lpstr>
      <vt:lpstr>Savci – řád letouni</vt:lpstr>
      <vt:lpstr>Anotace: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Zdroje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Eliška</dc:creator>
  <cp:lastModifiedBy>Eliška</cp:lastModifiedBy>
  <cp:revision>54</cp:revision>
  <dcterms:created xsi:type="dcterms:W3CDTF">2012-12-17T14:45:08Z</dcterms:created>
  <dcterms:modified xsi:type="dcterms:W3CDTF">2012-12-18T19:14:32Z</dcterms:modified>
</cp:coreProperties>
</file>