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61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2D7E-8B49-496B-A949-2F84595C7070}" type="datetimeFigureOut">
              <a:rPr lang="cs-CZ" smtClean="0"/>
              <a:pPr/>
              <a:t>20.12.2012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BFC6-DB5D-479D-A1DF-C3BE0BF0BE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2D7E-8B49-496B-A949-2F84595C7070}" type="datetimeFigureOut">
              <a:rPr lang="cs-CZ" smtClean="0"/>
              <a:pPr/>
              <a:t>20.12.2012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BFC6-DB5D-479D-A1DF-C3BE0BF0BE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2D7E-8B49-496B-A949-2F84595C7070}" type="datetimeFigureOut">
              <a:rPr lang="cs-CZ" smtClean="0"/>
              <a:pPr/>
              <a:t>20.12.2012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BFC6-DB5D-479D-A1DF-C3BE0BF0BE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2D7E-8B49-496B-A949-2F84595C7070}" type="datetimeFigureOut">
              <a:rPr lang="cs-CZ" smtClean="0"/>
              <a:pPr/>
              <a:t>20.12.2012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BFC6-DB5D-479D-A1DF-C3BE0BF0BE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2D7E-8B49-496B-A949-2F84595C7070}" type="datetimeFigureOut">
              <a:rPr lang="cs-CZ" smtClean="0"/>
              <a:pPr/>
              <a:t>20.12.2012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BFC6-DB5D-479D-A1DF-C3BE0BF0BE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2D7E-8B49-496B-A949-2F84595C7070}" type="datetimeFigureOut">
              <a:rPr lang="cs-CZ" smtClean="0"/>
              <a:pPr/>
              <a:t>20.12.2012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BFC6-DB5D-479D-A1DF-C3BE0BF0BE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2D7E-8B49-496B-A949-2F84595C7070}" type="datetimeFigureOut">
              <a:rPr lang="cs-CZ" smtClean="0"/>
              <a:pPr/>
              <a:t>20.12.2012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BFC6-DB5D-479D-A1DF-C3BE0BF0BE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2D7E-8B49-496B-A949-2F84595C7070}" type="datetimeFigureOut">
              <a:rPr lang="cs-CZ" smtClean="0"/>
              <a:pPr/>
              <a:t>20.12.2012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BFC6-DB5D-479D-A1DF-C3BE0BF0BE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2D7E-8B49-496B-A949-2F84595C7070}" type="datetimeFigureOut">
              <a:rPr lang="cs-CZ" smtClean="0"/>
              <a:pPr/>
              <a:t>20.12.2012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BFC6-DB5D-479D-A1DF-C3BE0BF0BE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2D7E-8B49-496B-A949-2F84595C7070}" type="datetimeFigureOut">
              <a:rPr lang="cs-CZ" smtClean="0"/>
              <a:pPr/>
              <a:t>20.12.2012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BFC6-DB5D-479D-A1DF-C3BE0BF0BE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2D7E-8B49-496B-A949-2F84595C7070}" type="datetimeFigureOut">
              <a:rPr lang="cs-CZ" smtClean="0"/>
              <a:pPr/>
              <a:t>20.12.2012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BFC6-DB5D-479D-A1DF-C3BE0BF0BE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2D7E-8B49-496B-A949-2F84595C7070}" type="datetimeFigureOut">
              <a:rPr lang="cs-CZ" smtClean="0"/>
              <a:pPr/>
              <a:t>20.12.2012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7BFC6-DB5D-479D-A1DF-C3BE0BF0BEA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0/0a/Linnaeuss.two-toed.sloth.arp.jpg/595px-Linnaeuss.two-toed.sloth.arp.jpg" TargetMode="External"/><Relationship Id="rId3" Type="http://schemas.openxmlformats.org/officeDocument/2006/relationships/hyperlink" Target="http://upload.wikimedia.org/wikipedia/commons/thumb/3/3f/Desmodus.jpg/630px-Desmodus.jpg" TargetMode="External"/><Relationship Id="rId7" Type="http://schemas.openxmlformats.org/officeDocument/2006/relationships/hyperlink" Target="http://upload.wikimedia.org/wikipedia/commons/thumb/0/0d/Kangaroo_and_joey03.jpg/400px-Kangaroo_and_joey03.jpg" TargetMode="External"/><Relationship Id="rId2" Type="http://schemas.openxmlformats.org/officeDocument/2006/relationships/hyperlink" Target="http://upload.wikimedia.org/wikipedia/commons/2/25/Rabipelao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c/c7/Myotis.jpg" TargetMode="External"/><Relationship Id="rId5" Type="http://schemas.openxmlformats.org/officeDocument/2006/relationships/hyperlink" Target="http://upload.wikimedia.org/wikipedia/commons/thumb/8/85/Giant_Anteater_with_child.jpg/800px-Giant_Anteater_with_child.jpg" TargetMode="External"/><Relationship Id="rId4" Type="http://schemas.openxmlformats.org/officeDocument/2006/relationships/hyperlink" Target="http://upload.wikimedia.org/wikipedia/commons/thumb/4/45/Talpa_europaea_MHNT_Tete.jpg/800px-Talpa_europaea_MHNT_Tete.jpg" TargetMode="External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d/d2/Rhinolophus_hipposideros20080922.jpg/377px-Rhinolophus_hipposideros20080922.jpg" TargetMode="External"/><Relationship Id="rId2" Type="http://schemas.openxmlformats.org/officeDocument/2006/relationships/hyperlink" Target="http://upload.wikimedia.org/wikipedia/commons/thumb/0/0d/Common_Shrew.jpg/800px-Common_Shrew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upload.wikimedia.org/wikipedia/commons/thumb/7/77/Dasypus_novemcinctus.jpg/800px-Dasypus_novemcinctus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Poznáš kdo jsem?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42844" y="0"/>
            <a:ext cx="9286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latin typeface="Arial Black" pitchFamily="34" charset="0"/>
              </a:rPr>
              <a:t>8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1538" y="0"/>
            <a:ext cx="807246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Jsem hmyzožravec hodně podobný myši. Někteří mí příbuzní jsou chráněni zákonem.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86248" y="1857364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Rejsek obecný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pic>
        <p:nvPicPr>
          <p:cNvPr id="31746" name="Picture 2" descr="Soubor:Common Shr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39635"/>
            <a:ext cx="5357818" cy="4018364"/>
          </a:xfrm>
          <a:prstGeom prst="rect">
            <a:avLst/>
          </a:prstGeom>
          <a:noFill/>
        </p:spPr>
      </p:pic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>
          <a:xfrm>
            <a:off x="214282" y="3857628"/>
            <a:ext cx="1357322" cy="1071570"/>
          </a:xfrm>
          <a:prstGeom prst="actionButtonForwardNext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42844" y="0"/>
            <a:ext cx="9286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latin typeface="Arial Black" pitchFamily="34" charset="0"/>
              </a:rPr>
              <a:t>9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1538" y="0"/>
            <a:ext cx="807246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Patřím mezi hmyzožravé letouny, kteří mají kolem nozder nápadné výrůstky.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2910" y="1357298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err="1" smtClean="0">
                <a:latin typeface="Times New Roman" pitchFamily="18" charset="0"/>
                <a:cs typeface="Times New Roman" pitchFamily="18" charset="0"/>
              </a:rPr>
              <a:t>Vrápenec</a:t>
            </a:r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 malý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5016"/>
            <a:ext cx="3657600" cy="796925"/>
          </a:xfrm>
          <a:prstGeom prst="rect">
            <a:avLst/>
          </a:prstGeom>
          <a:noFill/>
        </p:spPr>
      </p:pic>
      <p:pic>
        <p:nvPicPr>
          <p:cNvPr id="30722" name="Picture 2" descr="Soubor:Rhinolophus hipposideros200809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357298"/>
            <a:ext cx="3327158" cy="5286388"/>
          </a:xfrm>
          <a:prstGeom prst="rect">
            <a:avLst/>
          </a:prstGeom>
          <a:noFill/>
        </p:spPr>
      </p:pic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>
          <a:xfrm>
            <a:off x="214282" y="3857628"/>
            <a:ext cx="1357322" cy="1071570"/>
          </a:xfrm>
          <a:prstGeom prst="actionButtonForwardNext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0"/>
            <a:ext cx="1643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>
                <a:latin typeface="Arial Black" pitchFamily="34" charset="0"/>
              </a:rPr>
              <a:t>10</a:t>
            </a:r>
            <a:endParaRPr lang="cs-CZ" sz="6600" dirty="0"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85852" y="0"/>
            <a:ext cx="785814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Má ústa jsou opatřena až stovkou zubů 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a mé tělo je kryto krunýřem.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285852" y="1357298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Pásovec devítipásý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Soubor:Dasypus novemcinc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374572"/>
            <a:ext cx="6858016" cy="4483428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10" name="Tlačítko akce: Návrat 9">
            <a:hlinkClick r:id="rId4" action="ppaction://hlinksldjump" highlightClick="1"/>
          </p:cNvPr>
          <p:cNvSpPr/>
          <p:nvPr/>
        </p:nvSpPr>
        <p:spPr>
          <a:xfrm>
            <a:off x="357158" y="3714752"/>
            <a:ext cx="1500198" cy="1285884"/>
          </a:xfrm>
          <a:prstGeom prst="actionButtonReturn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/>
              <a:t>Rabipelao2.jpg.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27. 12. 2010, 02:33 [cit. 2012-12-18].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upload.wikimedia.org/wikipedia/commons/2/25/Rabipelao2.jpg</a:t>
            </a:r>
            <a:endParaRPr lang="cs-CZ" sz="1400" dirty="0" smtClean="0"/>
          </a:p>
          <a:p>
            <a:r>
              <a:rPr lang="cs-CZ" sz="1400" dirty="0" err="1"/>
              <a:t>Desmodus.jpg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22. 1. 2006, 21:48 [cit. 2012-12-18].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upload.wikimedia.org/wikipedia/commons/thumb/3/3f/Desmodus.jpg/630px-Desmodus.jpg</a:t>
            </a:r>
            <a:endParaRPr lang="cs-CZ" sz="1400" dirty="0" smtClean="0"/>
          </a:p>
          <a:p>
            <a:r>
              <a:rPr lang="cs-CZ" sz="1400" dirty="0" err="1"/>
              <a:t>Talpa</a:t>
            </a:r>
            <a:r>
              <a:rPr lang="cs-CZ" sz="1400" dirty="0"/>
              <a:t> </a:t>
            </a:r>
            <a:r>
              <a:rPr lang="cs-CZ" sz="1400" dirty="0" err="1"/>
              <a:t>europaea</a:t>
            </a:r>
            <a:r>
              <a:rPr lang="cs-CZ" sz="1400" dirty="0"/>
              <a:t> MHNT </a:t>
            </a:r>
            <a:r>
              <a:rPr lang="cs-CZ" sz="1400" dirty="0" err="1"/>
              <a:t>Tete.jpg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9. 12. 2012, 08:12 [cit. 2012-12-18].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upload.wikimedia.org/wikipedia/commons/thumb/4/45/Talpa_europaea_MHNT_Tete.jpg/800px-Talpa_europaea_MHNT_Tete.jpg</a:t>
            </a:r>
            <a:endParaRPr lang="cs-CZ" sz="1400" dirty="0" smtClean="0"/>
          </a:p>
          <a:p>
            <a:r>
              <a:rPr lang="cs-CZ" sz="1400" dirty="0" err="1"/>
              <a:t>Giant</a:t>
            </a:r>
            <a:r>
              <a:rPr lang="cs-CZ" sz="1400" dirty="0"/>
              <a:t> </a:t>
            </a:r>
            <a:r>
              <a:rPr lang="cs-CZ" sz="1400" dirty="0" err="1"/>
              <a:t>Anteater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child.jpg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20. 6. 2006, 06:36 [cit. 2012-12-18].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upload.wikimedia.org/wikipedia/commons/thumb/8/85/Giant_Anteater_with_child.jpg/800px-Giant_Anteater_with_child.jpg</a:t>
            </a:r>
            <a:endParaRPr lang="cs-CZ" sz="1400" dirty="0" smtClean="0"/>
          </a:p>
          <a:p>
            <a:r>
              <a:rPr lang="cs-CZ" sz="1400" dirty="0" err="1"/>
              <a:t>Myotis.jpg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29. 6. 2005, 19:47 [cit. 2012-12-18].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upload.wikimedia.org/wikipedia/commons/c/c7/Myotis.jpg</a:t>
            </a:r>
            <a:endParaRPr lang="cs-CZ" sz="1400" dirty="0" smtClean="0"/>
          </a:p>
          <a:p>
            <a:r>
              <a:rPr lang="cs-CZ" sz="1400" dirty="0" err="1"/>
              <a:t>Kangaroo</a:t>
            </a:r>
            <a:r>
              <a:rPr lang="cs-CZ" sz="1400" dirty="0"/>
              <a:t> </a:t>
            </a:r>
            <a:r>
              <a:rPr lang="cs-CZ" sz="1400" dirty="0" err="1"/>
              <a:t>and</a:t>
            </a:r>
            <a:r>
              <a:rPr lang="cs-CZ" sz="1400" dirty="0"/>
              <a:t> joey03.jpg.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15. 10. 2006, 07:21 [cit. 2012-12-18].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upload.wikimedia.org/wikipedia/commons/thumb/0/0d/Kangaroo_and_joey03.jpg/400px-Kangaroo_and_joey03.jpg</a:t>
            </a:r>
            <a:endParaRPr lang="cs-CZ" sz="1400" dirty="0" smtClean="0"/>
          </a:p>
          <a:p>
            <a:r>
              <a:rPr lang="cs-CZ" sz="1400" dirty="0" err="1"/>
              <a:t>Linnaeuss.two</a:t>
            </a:r>
            <a:r>
              <a:rPr lang="cs-CZ" sz="1400" dirty="0"/>
              <a:t>-</a:t>
            </a:r>
            <a:r>
              <a:rPr lang="cs-CZ" sz="1400" dirty="0" err="1"/>
              <a:t>toed.sloth.arp.jpg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17. 2. 2007, 21:13 [cit. 2012-12-18].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upload.wikimedia.org/wikipedia/commons/thumb/0/0a/Linnaeuss.two-toed.sloth.arp.jpg/595px-Linnaeuss.two-toed.sloth.arp.jpg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en-US" sz="1400" dirty="0"/>
              <a:t>Common Shrew.jpg. In: </a:t>
            </a:r>
            <a:r>
              <a:rPr lang="en-US" sz="1400" i="1" dirty="0"/>
              <a:t>Wikipedia: the free encyclopedia</a:t>
            </a:r>
            <a:r>
              <a:rPr lang="en-US" sz="1400" dirty="0"/>
              <a:t> [online]. San Francisco (CA): Wikimedia Foundation, 2001-, 5. 11. 2007, 16:21 [cit. 2012-12-18]. </a:t>
            </a:r>
            <a:r>
              <a:rPr lang="en-US" sz="1400" dirty="0" err="1"/>
              <a:t>Dostupné</a:t>
            </a:r>
            <a:r>
              <a:rPr lang="en-US" sz="1400" dirty="0"/>
              <a:t> z: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upload.wikimedia.org/wikipedia/commons/thumb/0/0d/Common_Shrew.jpg/800px-Common_Shrew.jpg</a:t>
            </a:r>
            <a:endParaRPr lang="cs-CZ" sz="1400" dirty="0" smtClean="0"/>
          </a:p>
          <a:p>
            <a:r>
              <a:rPr lang="cs-CZ" sz="1400" dirty="0" err="1"/>
              <a:t>Rhinolophus</a:t>
            </a:r>
            <a:r>
              <a:rPr lang="cs-CZ" sz="1400" dirty="0"/>
              <a:t> hipposideros20080922.jpg.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1. 10. 2008, 07:02 [cit. 2012-12-18].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upload.wikimedia.org/wikipedia/commons/thumb/d/d2/Rhinolophus_hipposideros20080922.jpg/377px-Rhinolophus_hipposideros20080922.jpg</a:t>
            </a:r>
            <a:endParaRPr lang="cs-CZ" sz="1400" dirty="0" smtClean="0"/>
          </a:p>
          <a:p>
            <a:r>
              <a:rPr lang="cs-CZ" sz="1400" dirty="0" err="1"/>
              <a:t>Dasypus</a:t>
            </a:r>
            <a:r>
              <a:rPr lang="cs-CZ" sz="1400" dirty="0"/>
              <a:t> </a:t>
            </a:r>
            <a:r>
              <a:rPr lang="cs-CZ" sz="1400" dirty="0" err="1"/>
              <a:t>novemcinctus.jpg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4. 2. 2010, 21:41 [cit. 2012-12-18].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upload.wikimedia.org/wikipedia/commons/thumb/7/77/Dasypus_novemcinctus.jpg/800px-Dasypus_novemcinctus.jpg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</a:t>
            </a:r>
            <a:r>
              <a:rPr lang="cs-CZ" dirty="0" smtClean="0"/>
              <a:t>procvičování již známých druhů savců</a:t>
            </a:r>
            <a:r>
              <a:rPr lang="cs-CZ" dirty="0" smtClean="0"/>
              <a:t>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 vědomosti žáků a </a:t>
            </a:r>
            <a:r>
              <a:rPr lang="cs-CZ" dirty="0" smtClean="0"/>
              <a:t>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42844" y="0"/>
            <a:ext cx="9286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>
                <a:latin typeface="Arial Black" pitchFamily="34" charset="0"/>
              </a:rPr>
              <a:t>1</a:t>
            </a:r>
            <a:endParaRPr lang="cs-CZ" sz="6600" dirty="0"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1538" y="0"/>
            <a:ext cx="807246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Jsem obyvatel Severní Ameriky a patřím mezi všežravce. Při nebezpečí předstírám smrt a vylučuji nepříjemný pach.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28794" y="1928802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Vačice </a:t>
            </a:r>
            <a:r>
              <a:rPr lang="cs-CZ" sz="6000" dirty="0" err="1" smtClean="0">
                <a:latin typeface="Times New Roman" pitchFamily="18" charset="0"/>
                <a:cs typeface="Times New Roman" pitchFamily="18" charset="0"/>
              </a:rPr>
              <a:t>opossum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oubor:Rabipela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496"/>
            <a:ext cx="5707500" cy="4000504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214282" y="3857628"/>
            <a:ext cx="1357322" cy="1071570"/>
          </a:xfrm>
          <a:prstGeom prst="actionButtonForwardNext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42844" y="0"/>
            <a:ext cx="9286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latin typeface="Arial Black" pitchFamily="34" charset="0"/>
              </a:rPr>
              <a:t>2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1538" y="0"/>
            <a:ext cx="807246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Žiji v Americe a jsem proslulý svou 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krvežravostí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00562" y="1428736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err="1" smtClean="0">
                <a:latin typeface="Times New Roman" pitchFamily="18" charset="0"/>
                <a:cs typeface="Times New Roman" pitchFamily="18" charset="0"/>
              </a:rPr>
              <a:t>Úpír</a:t>
            </a:r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 obecný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Soubor:Desmo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428868"/>
            <a:ext cx="4658352" cy="4429132"/>
          </a:xfrm>
          <a:prstGeom prst="rect">
            <a:avLst/>
          </a:prstGeom>
          <a:noFill/>
        </p:spPr>
      </p:pic>
      <p:sp>
        <p:nvSpPr>
          <p:cNvPr id="11" name="Tlačítko akce: Dopředu nebo Další 10">
            <a:hlinkClick r:id="" action="ppaction://hlinkshowjump?jump=nextslide" highlightClick="1"/>
          </p:cNvPr>
          <p:cNvSpPr/>
          <p:nvPr/>
        </p:nvSpPr>
        <p:spPr>
          <a:xfrm>
            <a:off x="214282" y="3857628"/>
            <a:ext cx="1357322" cy="1071570"/>
          </a:xfrm>
          <a:prstGeom prst="actionButtonForwardNext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42844" y="0"/>
            <a:ext cx="9286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>
                <a:latin typeface="Arial Black" pitchFamily="34" charset="0"/>
              </a:rPr>
              <a:t>3</a:t>
            </a:r>
            <a:endParaRPr lang="cs-CZ" sz="6600" dirty="0"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1538" y="0"/>
            <a:ext cx="807246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Svůj život jsem přizpůsobil životu pod zemí. Mám silné svalnaté přední končetiny a zahrádkáři mě nemají rádi.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00562" y="1714488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Krtek obecný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Soubor:Talpa europaea MHNT Te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653002"/>
            <a:ext cx="6072198" cy="4204998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214282" y="3857628"/>
            <a:ext cx="1357322" cy="1071570"/>
          </a:xfrm>
          <a:prstGeom prst="actionButtonForwardNext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42844" y="0"/>
            <a:ext cx="9286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>
                <a:latin typeface="Arial Black" pitchFamily="34" charset="0"/>
              </a:rPr>
              <a:t>4</a:t>
            </a:r>
            <a:endParaRPr lang="cs-CZ" sz="6600" dirty="0"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1538" y="0"/>
            <a:ext cx="807246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Živím se převážně mravenci a termity. Hlavu mám protáhlou v rourkovitý čenich.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00562" y="1357298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Mravenečník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Soubor:Giant Anteater with 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50273"/>
            <a:ext cx="6143636" cy="4607727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>
          <a:xfrm>
            <a:off x="214282" y="3857628"/>
            <a:ext cx="1357322" cy="1071570"/>
          </a:xfrm>
          <a:prstGeom prst="actionButtonForwardNext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42844" y="0"/>
            <a:ext cx="9286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latin typeface="Arial Black" pitchFamily="34" charset="0"/>
              </a:rPr>
              <a:t>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1538" y="0"/>
            <a:ext cx="807246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Orientuji se pomocí echolokace, žiji v koloniích. Jsem přizpůsoben k letu.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00562" y="1357298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Netopýr velký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Soubor:Myo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372214"/>
            <a:ext cx="6715140" cy="4485785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>
          <a:xfrm>
            <a:off x="214282" y="3857628"/>
            <a:ext cx="1357322" cy="1071570"/>
          </a:xfrm>
          <a:prstGeom prst="actionButtonForwardNext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42844" y="0"/>
            <a:ext cx="9286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latin typeface="Arial Black" pitchFamily="34" charset="0"/>
              </a:rPr>
              <a:t>6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1538" y="0"/>
            <a:ext cx="8072462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Jsem býložravec, oblast mého výskytu je v Austrálii. Jsem nápadný svým vakem a silným ocasem, který mi slouží k udržení rovnováhy.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5720" y="2428868"/>
            <a:ext cx="5857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Klokan obrovský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857892"/>
            <a:ext cx="3657600" cy="796925"/>
          </a:xfrm>
          <a:prstGeom prst="rect">
            <a:avLst/>
          </a:prstGeom>
          <a:noFill/>
        </p:spPr>
      </p:pic>
      <p:pic>
        <p:nvPicPr>
          <p:cNvPr id="33794" name="Picture 2" descr="Soubor:Kangaroo and joey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14512"/>
            <a:ext cx="3428992" cy="5143488"/>
          </a:xfrm>
          <a:prstGeom prst="rect">
            <a:avLst/>
          </a:prstGeom>
          <a:noFill/>
        </p:spPr>
      </p:pic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>
          <a:xfrm>
            <a:off x="214282" y="3929066"/>
            <a:ext cx="1357322" cy="1071570"/>
          </a:xfrm>
          <a:prstGeom prst="actionButtonForwardNext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42844" y="0"/>
            <a:ext cx="9286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latin typeface="Arial Black" pitchFamily="34" charset="0"/>
              </a:rPr>
              <a:t>7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1538" y="0"/>
            <a:ext cx="807246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Jsem býložravec, spím i 15 hodin denně a všechno kolem sleduji z koruny stromů.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1357298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Lenochod dvouprstý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pic>
        <p:nvPicPr>
          <p:cNvPr id="32770" name="Picture 2" descr="Soubor:Linnaeuss.two-toed.sloth.ar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428868"/>
            <a:ext cx="5286380" cy="4429132"/>
          </a:xfrm>
          <a:prstGeom prst="rect">
            <a:avLst/>
          </a:prstGeom>
          <a:noFill/>
        </p:spPr>
      </p:pic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>
          <a:xfrm>
            <a:off x="214282" y="3857628"/>
            <a:ext cx="1357322" cy="1071570"/>
          </a:xfrm>
          <a:prstGeom prst="actionButtonForwardNext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317</Words>
  <Application>Microsoft Office PowerPoint</Application>
  <PresentationFormat>Předvádění na obrazovce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Poznáš kdo jsem?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28</cp:revision>
  <dcterms:created xsi:type="dcterms:W3CDTF">2012-12-18T19:22:48Z</dcterms:created>
  <dcterms:modified xsi:type="dcterms:W3CDTF">2012-12-20T20:23:09Z</dcterms:modified>
</cp:coreProperties>
</file>