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58" r:id="rId3"/>
    <p:sldId id="256" r:id="rId4"/>
    <p:sldId id="259" r:id="rId5"/>
    <p:sldId id="260" r:id="rId6"/>
    <p:sldId id="273" r:id="rId7"/>
    <p:sldId id="261" r:id="rId8"/>
    <p:sldId id="262" r:id="rId9"/>
    <p:sldId id="263" r:id="rId10"/>
    <p:sldId id="264" r:id="rId11"/>
    <p:sldId id="266" r:id="rId12"/>
    <p:sldId id="267" r:id="rId13"/>
    <p:sldId id="268" r:id="rId14"/>
    <p:sldId id="270" r:id="rId15"/>
    <p:sldId id="271" r:id="rId16"/>
    <p:sldId id="265" r:id="rId17"/>
    <p:sldId id="269" r:id="rId18"/>
  </p:sldIdLst>
  <p:sldSz cx="9144000" cy="6858000" type="screen4x3"/>
  <p:notesSz cx="6858000" cy="9144000"/>
  <p:defaultTextStyle>
    <a:defPPr>
      <a:defRPr lang="cs-CZ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990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72" d="100"/>
          <a:sy n="72" d="100"/>
        </p:scale>
        <p:origin x="-546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cs-CZ" smtClean="0"/>
              <a:t>Klepnutím lze upravit styl předlohy podnadpisů.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nadpis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550BC80-73EF-4209-8578-E1DD9B34C10A}" type="datetimeFigureOut">
              <a:rPr lang="cs-CZ" smtClean="0"/>
              <a:t>26.12.2012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5C85BFB-712C-4A63-8DD8-05AC0392A5D8}" type="slidenum">
              <a:rPr lang="cs-CZ" smtClean="0"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hyperlink" Target="http://upload.wikimedia.org/wikipedia/commons/thumb/1/19/Europ%C3%A4ischer_Ziesel_in_Hockstellung.jpg/800px-Europ%C3%A4ischer_Ziesel_in_Hockstellung.jpg" TargetMode="External"/><Relationship Id="rId3" Type="http://schemas.openxmlformats.org/officeDocument/2006/relationships/hyperlink" Target="http://upload.wikimedia.org/wikipedia/commons/thumb/b/bc/Bristol.zoo.capybara.arp.jpg/742px-Bristol.zoo.capybara.arp.jpg" TargetMode="External"/><Relationship Id="rId7" Type="http://schemas.openxmlformats.org/officeDocument/2006/relationships/hyperlink" Target="http://upload.wikimedia.org/wikipedia/commons/thumb/1/15/WildRat.jpg/800px-WildRat.jpg" TargetMode="External"/><Relationship Id="rId2" Type="http://schemas.openxmlformats.org/officeDocument/2006/relationships/hyperlink" Target="http://upload.wikimedia.org/wikipedia/commons/thumb/5/53/RagondinCr%C3%A2ne.jpg/800px-RagondinCr%C3%A2ne.jpg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upload.wikimedia.org/wikipedia/commons/5/5d/Mor%C4%8De.jpg" TargetMode="External"/><Relationship Id="rId5" Type="http://schemas.openxmlformats.org/officeDocument/2006/relationships/hyperlink" Target="http://upload.wikimedia.org/wikipedia/commons/a/ab/House_mouse.jpg" TargetMode="External"/><Relationship Id="rId4" Type="http://schemas.openxmlformats.org/officeDocument/2006/relationships/hyperlink" Target="http://upload.wikimedia.org/wikipedia/commons/thumb/0/02/Eichh%C3%B6rnchen_D%C3%BCsseldorf_Hofgarten_edit.jpg/800px-Eichh%C3%B6rnchen_D%C3%BCsseldorf_Hofgarten_edit.jpg" TargetMode="External"/><Relationship Id="rId9" Type="http://schemas.openxmlformats.org/officeDocument/2006/relationships/hyperlink" Target="http://upload.wikimedia.org/wikipedia/commons/thumb/3/39/Hystrix.leucura.jpg/696px-Hystrix.leucura.jpg" TargetMode="Externa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hyperlink" Target="http://upload.wikimedia.org/wikipedia/commons/thumb/8/8a/Male_capybara.jpg/800px-Male_capybara.jpg" TargetMode="External"/><Relationship Id="rId2" Type="http://schemas.openxmlformats.org/officeDocument/2006/relationships/hyperlink" Target="http://upload.wikimedia.org/wikipedia/commons/1/10/Hamster-Commun.jpg" TargetMode="External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upload.wikimedia.org/wikipedia/commons/thumb/2/2c/Chinchilla-Patchouli.jpg/622px-Chinchilla-Patchouli.jpg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99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276600"/>
            <a:ext cx="7772400" cy="914400"/>
          </a:xfrm>
        </p:spPr>
        <p:txBody>
          <a:bodyPr>
            <a:normAutofit/>
          </a:bodyPr>
          <a:lstStyle/>
          <a:p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Savci – řád </a:t>
            </a:r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hlodavci (úvod)</a:t>
            </a:r>
            <a:endParaRPr lang="cs-CZ" sz="4800" b="1" dirty="0"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4100" name="Picture 4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</p:spPr>
      </p:pic>
      <p:sp>
        <p:nvSpPr>
          <p:cNvPr id="4103" name="Text Box 7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endParaRPr lang="cs-CZ"/>
          </a:p>
        </p:txBody>
      </p:sp>
      <p:sp>
        <p:nvSpPr>
          <p:cNvPr id="4110" name="Text Box 14"/>
          <p:cNvSpPr txBox="1">
            <a:spLocks noChangeArrowheads="1"/>
          </p:cNvSpPr>
          <p:nvPr/>
        </p:nvSpPr>
        <p:spPr bwMode="auto">
          <a:xfrm>
            <a:off x="0" y="4572000"/>
            <a:ext cx="9144000" cy="92333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r>
              <a:rPr lang="cs-CZ" b="1" dirty="0"/>
              <a:t>Autor: Mgr. </a:t>
            </a:r>
            <a:r>
              <a:rPr lang="cs-CZ" b="1" dirty="0" smtClean="0"/>
              <a:t>Eliška Nováková</a:t>
            </a:r>
            <a:endParaRPr lang="cs-CZ" b="1" dirty="0"/>
          </a:p>
          <a:p>
            <a:pPr algn="ctr"/>
            <a:endParaRPr lang="cs-CZ" dirty="0"/>
          </a:p>
          <a:p>
            <a:pPr algn="ctr"/>
            <a:r>
              <a:rPr lang="cs-CZ" dirty="0"/>
              <a:t>Škola: Základní škola Slušovice, okres Zlín, příspěvková organizace </a:t>
            </a:r>
          </a:p>
        </p:txBody>
      </p:sp>
      <p:sp>
        <p:nvSpPr>
          <p:cNvPr id="4113" name="Text Box 17"/>
          <p:cNvSpPr txBox="1">
            <a:spLocks noChangeArrowheads="1"/>
          </p:cNvSpPr>
          <p:nvPr/>
        </p:nvSpPr>
        <p:spPr bwMode="auto">
          <a:xfrm>
            <a:off x="0" y="2057400"/>
            <a:ext cx="9144000" cy="823913"/>
          </a:xfrm>
          <a:prstGeom prst="rect">
            <a:avLst/>
          </a:prstGeom>
          <a:solidFill>
            <a:srgbClr val="FFFFFF"/>
          </a:solidFill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r>
              <a:rPr lang="cs-CZ" dirty="0"/>
              <a:t>Registrační číslo projektu: CZ.1.07/1.1.38/02.0025</a:t>
            </a:r>
          </a:p>
          <a:p>
            <a:pPr algn="ctr"/>
            <a:r>
              <a:rPr lang="cs-CZ" dirty="0"/>
              <a:t>Název projektu: Modernizace výuky na ZŠ Slušovice, </a:t>
            </a:r>
            <a:r>
              <a:rPr lang="cs-CZ" dirty="0" err="1"/>
              <a:t>Fryšták</a:t>
            </a:r>
            <a:r>
              <a:rPr lang="cs-CZ" dirty="0"/>
              <a:t>, </a:t>
            </a:r>
            <a:r>
              <a:rPr lang="cs-CZ" dirty="0" err="1"/>
              <a:t>Kašava</a:t>
            </a:r>
            <a:r>
              <a:rPr lang="cs-CZ" dirty="0"/>
              <a:t> a Velehrad</a:t>
            </a:r>
          </a:p>
          <a:p>
            <a:pPr algn="ctr"/>
            <a:r>
              <a:rPr lang="cs-CZ" sz="1200" dirty="0"/>
              <a:t>Tento projekt je spolufinancován z Evropského sociálního fondu a státního rozpočtu České republiky.</a:t>
            </a:r>
          </a:p>
        </p:txBody>
      </p:sp>
    </p:spTree>
  </p:cSld>
  <p:clrMapOvr>
    <a:masterClrMapping/>
  </p:clrMapOvr>
  <p:transition>
    <p:circl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99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r>
              <a:rPr lang="cs-CZ" sz="4800" b="1">
                <a:effectLst>
                  <a:outerShdw blurRad="38100" dist="38100" dir="2700000" algn="tl">
                    <a:srgbClr val="000000"/>
                  </a:outerShdw>
                </a:effectLst>
              </a:rPr>
              <a:t>Anotace:</a:t>
            </a:r>
          </a:p>
        </p:txBody>
      </p:sp>
      <p:pic>
        <p:nvPicPr>
          <p:cNvPr id="90115" name="Picture 3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</p:spPr>
      </p:pic>
      <p:sp>
        <p:nvSpPr>
          <p:cNvPr id="90116" name="Text Box 4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endParaRPr lang="cs-CZ"/>
          </a:p>
        </p:txBody>
      </p:sp>
      <p:sp>
        <p:nvSpPr>
          <p:cNvPr id="90117" name="Text Box 5"/>
          <p:cNvSpPr txBox="1">
            <a:spLocks noChangeArrowheads="1"/>
          </p:cNvSpPr>
          <p:nvPr/>
        </p:nvSpPr>
        <p:spPr bwMode="auto">
          <a:xfrm>
            <a:off x="0" y="3505200"/>
            <a:ext cx="9144000" cy="2308324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 lIns="738000" rIns="73800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dirty="0"/>
              <a:t>Digitální učební materiál je určen </a:t>
            </a:r>
            <a:r>
              <a:rPr lang="cs-CZ" dirty="0" smtClean="0"/>
              <a:t>k </a:t>
            </a:r>
            <a:r>
              <a:rPr lang="cs-CZ" dirty="0" smtClean="0"/>
              <a:t>seznámení </a:t>
            </a:r>
            <a:r>
              <a:rPr lang="cs-CZ" dirty="0" smtClean="0"/>
              <a:t>žáků s </a:t>
            </a:r>
            <a:r>
              <a:rPr lang="cs-CZ" dirty="0" smtClean="0"/>
              <a:t>novým řádem savců – hlodavci. Jedná se o úvodní seznámení s charakteristickými znaky tohoto řádu.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Materiál </a:t>
            </a:r>
            <a:r>
              <a:rPr lang="cs-CZ" dirty="0" smtClean="0"/>
              <a:t>rozvíjí  vědomosti žáků a pomocí názorným ukázek vysvětluje nové </a:t>
            </a:r>
            <a:r>
              <a:rPr lang="cs-CZ" dirty="0" smtClean="0"/>
              <a:t>učivo</a:t>
            </a:r>
            <a:r>
              <a:rPr lang="cs-CZ" dirty="0"/>
              <a:t>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Je určen pro </a:t>
            </a:r>
            <a:r>
              <a:rPr lang="cs-CZ" dirty="0" smtClean="0"/>
              <a:t>předmět přírodopis </a:t>
            </a:r>
            <a:r>
              <a:rPr lang="cs-CZ" dirty="0"/>
              <a:t>a ročník </a:t>
            </a:r>
            <a:r>
              <a:rPr lang="cs-CZ" dirty="0" smtClean="0"/>
              <a:t>8.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Tento materiál vznikl jako doplňující materiál k </a:t>
            </a:r>
            <a:r>
              <a:rPr lang="cs-CZ" dirty="0" smtClean="0"/>
              <a:t>učebnici: </a:t>
            </a:r>
            <a:r>
              <a:rPr lang="cs-CZ" i="1" dirty="0"/>
              <a:t>Přírodopis 2 pro 7. ročník základní školy a nižší ročníky víceletých gymnázií</a:t>
            </a:r>
            <a:r>
              <a:rPr lang="cs-CZ" dirty="0"/>
              <a:t>. Bělehradská 47, 120 00 Praha 2: SPN, 1999. ISBN 80-7235-069-2.</a:t>
            </a:r>
          </a:p>
        </p:txBody>
      </p:sp>
    </p:spTree>
  </p:cSld>
  <p:clrMapOvr>
    <a:masterClrMapping/>
  </p:clrMapOvr>
  <p:transition>
    <p:split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00364" y="5857892"/>
            <a:ext cx="3657600" cy="796925"/>
          </a:xfrm>
          <a:prstGeom prst="rect">
            <a:avLst/>
          </a:prstGeom>
          <a:noFill/>
        </p:spPr>
      </p:pic>
      <p:sp>
        <p:nvSpPr>
          <p:cNvPr id="5" name="TextovéPole 4"/>
          <p:cNvSpPr txBox="1"/>
          <p:nvPr/>
        </p:nvSpPr>
        <p:spPr>
          <a:xfrm>
            <a:off x="2143108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Charakteristické znaky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0" y="1071546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nejpočetnější skupina savců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7" name="TextovéPole 6"/>
          <p:cNvSpPr txBox="1"/>
          <p:nvPr/>
        </p:nvSpPr>
        <p:spPr>
          <a:xfrm>
            <a:off x="0" y="1714488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rozšířeni po celém světě 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TextovéPole 7"/>
          <p:cNvSpPr txBox="1"/>
          <p:nvPr/>
        </p:nvSpPr>
        <p:spPr>
          <a:xfrm>
            <a:off x="0" y="2357430"/>
            <a:ext cx="91440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přizpůsobeni životu na souši, u vody, na stromech, </a:t>
            </a:r>
          </a:p>
          <a:p>
            <a:r>
              <a:rPr lang="cs-CZ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  na polích, atd.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" name="TextovéPole 8"/>
          <p:cNvSpPr txBox="1"/>
          <p:nvPr/>
        </p:nvSpPr>
        <p:spPr>
          <a:xfrm>
            <a:off x="0" y="3429000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jsou býložraví, výjimečně všežraví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TextovéPole 9"/>
          <p:cNvSpPr txBox="1"/>
          <p:nvPr/>
        </p:nvSpPr>
        <p:spPr>
          <a:xfrm>
            <a:off x="0" y="4143380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jedná se především o malé až střední druhy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7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7" grpId="0"/>
      <p:bldP spid="8" grpId="0"/>
      <p:bldP spid="9" grpId="0"/>
      <p:bldP spid="10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2143108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Charakteristické znaky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TextovéPole 3"/>
          <p:cNvSpPr txBox="1"/>
          <p:nvPr/>
        </p:nvSpPr>
        <p:spPr>
          <a:xfrm>
            <a:off x="0" y="1142984"/>
            <a:ext cx="91440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typický chrup s hlodavými řezáky </a:t>
            </a:r>
          </a:p>
          <a:p>
            <a:r>
              <a:rPr lang="cs-CZ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  (neustále dorůstají)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7170" name="Picture 2" descr="Soubor:RagondinCrâne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772722" y="1857364"/>
            <a:ext cx="5371278" cy="3571900"/>
          </a:xfrm>
          <a:prstGeom prst="rect">
            <a:avLst/>
          </a:prstGeom>
          <a:noFill/>
        </p:spPr>
      </p:pic>
      <p:sp>
        <p:nvSpPr>
          <p:cNvPr id="6" name="TextovéPole 5"/>
          <p:cNvSpPr txBox="1"/>
          <p:nvPr/>
        </p:nvSpPr>
        <p:spPr>
          <a:xfrm>
            <a:off x="214282" y="2571744"/>
            <a:ext cx="385762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špičáky chybí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whee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3" dur="500"/>
                                        <p:tgtEl>
                                          <p:spTgt spid="717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6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2976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2143108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Charakteristické znaky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TextovéPole 3"/>
          <p:cNvSpPr txBox="1"/>
          <p:nvPr/>
        </p:nvSpPr>
        <p:spPr>
          <a:xfrm>
            <a:off x="0" y="1214422"/>
            <a:ext cx="91440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velká rozmnožovací schopnost (krátká doba březosti, velký počet mláďat)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ovéPole 4"/>
          <p:cNvSpPr txBox="1"/>
          <p:nvPr/>
        </p:nvSpPr>
        <p:spPr>
          <a:xfrm>
            <a:off x="0" y="2571744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často se </a:t>
            </a:r>
            <a:r>
              <a:rPr lang="cs-CZ" sz="3200" dirty="0" err="1" smtClean="0">
                <a:latin typeface="Times New Roman" pitchFamily="18" charset="0"/>
                <a:cs typeface="Times New Roman" pitchFamily="18" charset="0"/>
              </a:rPr>
              <a:t>přemnožují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0" y="3357562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největším zástupcem je </a:t>
            </a:r>
            <a:r>
              <a:rPr lang="cs-CZ" sz="32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kapybara</a:t>
            </a:r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6146" name="Picture 2" descr="Soubor:Bristol.zoo.capybara.arp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429256" y="3854164"/>
            <a:ext cx="3714744" cy="3003836"/>
          </a:xfrm>
          <a:prstGeom prst="rect">
            <a:avLst/>
          </a:prstGeom>
          <a:noFill/>
        </p:spPr>
      </p:pic>
    </p:spTree>
  </p:cSld>
  <p:clrMapOvr>
    <a:masterClrMapping/>
  </p:clrMapOvr>
  <p:transition>
    <p:strips dir="r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2" dur="500"/>
                                        <p:tgtEl>
                                          <p:spTgt spid="61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  <p:bldP spid="6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928670"/>
            <a:ext cx="9144000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s-CZ" sz="6000" b="1" dirty="0" smtClean="0">
                <a:latin typeface="Arial Unicode MS" pitchFamily="34" charset="-128"/>
                <a:ea typeface="Arial Unicode MS" pitchFamily="34" charset="-128"/>
                <a:cs typeface="Arial Unicode MS" pitchFamily="34" charset="-128"/>
              </a:rPr>
              <a:t>Pokus se na následujících snímcích určit některé zástupce hlodavců.</a:t>
            </a:r>
            <a:endParaRPr lang="cs-CZ" sz="6000" b="1" dirty="0">
              <a:latin typeface="Arial Unicode MS" pitchFamily="34" charset="-128"/>
              <a:ea typeface="Arial Unicode MS" pitchFamily="34" charset="-128"/>
              <a:cs typeface="Arial Unicode MS" pitchFamily="34" charset="-128"/>
            </a:endParaRPr>
          </a:p>
        </p:txBody>
      </p:sp>
    </p:spTree>
  </p:cSld>
  <p:clrMapOvr>
    <a:masterClrMapping/>
  </p:clrMapOvr>
  <p:transition>
    <p:circl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6061075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2357422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Zástupci hlodavců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122" name="Picture 2" descr="Soubor:Eichhörnchen Düsseldorf Hofgarten edit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42844" y="785794"/>
            <a:ext cx="7620000" cy="5172075"/>
          </a:xfrm>
          <a:prstGeom prst="rect">
            <a:avLst/>
          </a:prstGeom>
          <a:noFill/>
        </p:spPr>
      </p:pic>
      <p:sp>
        <p:nvSpPr>
          <p:cNvPr id="5" name="Zaoblený obdélník 4"/>
          <p:cNvSpPr/>
          <p:nvPr/>
        </p:nvSpPr>
        <p:spPr>
          <a:xfrm>
            <a:off x="5715008" y="928670"/>
            <a:ext cx="3214710" cy="1000132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Veverka obecná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cover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2357422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Zástupci hlodavců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098" name="Picture 2" descr="Soubor:House mouse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85720" y="1000108"/>
            <a:ext cx="6388202" cy="4429156"/>
          </a:xfrm>
          <a:prstGeom prst="rect">
            <a:avLst/>
          </a:prstGeom>
          <a:noFill/>
        </p:spPr>
      </p:pic>
      <p:sp>
        <p:nvSpPr>
          <p:cNvPr id="5" name="Zaoblený obdélník 4"/>
          <p:cNvSpPr/>
          <p:nvPr/>
        </p:nvSpPr>
        <p:spPr>
          <a:xfrm>
            <a:off x="5715008" y="1142984"/>
            <a:ext cx="3214710" cy="1000132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Myš domácí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wipe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pic>
        <p:nvPicPr>
          <p:cNvPr id="3074" name="Picture 2" descr="Soubor:Morče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14282" y="857232"/>
            <a:ext cx="6334148" cy="4750611"/>
          </a:xfrm>
          <a:prstGeom prst="rect">
            <a:avLst/>
          </a:prstGeom>
          <a:noFill/>
        </p:spPr>
      </p:pic>
      <p:sp>
        <p:nvSpPr>
          <p:cNvPr id="4" name="TextovéPole 3"/>
          <p:cNvSpPr txBox="1"/>
          <p:nvPr/>
        </p:nvSpPr>
        <p:spPr>
          <a:xfrm>
            <a:off x="2357422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Zástupci hlodavců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Zaoblený obdélník 4"/>
          <p:cNvSpPr/>
          <p:nvPr/>
        </p:nvSpPr>
        <p:spPr>
          <a:xfrm>
            <a:off x="5715008" y="1142984"/>
            <a:ext cx="3214710" cy="1000132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Morče domácí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ovéPole 2"/>
          <p:cNvSpPr txBox="1"/>
          <p:nvPr/>
        </p:nvSpPr>
        <p:spPr>
          <a:xfrm>
            <a:off x="2357422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Zástupci hlodavců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050" name="Picture 2" descr="Soubor:WildRat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928670"/>
            <a:ext cx="7238997" cy="5429248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5" name="Zaoblený obdélník 4"/>
          <p:cNvSpPr/>
          <p:nvPr/>
        </p:nvSpPr>
        <p:spPr>
          <a:xfrm>
            <a:off x="5715008" y="1142984"/>
            <a:ext cx="3214710" cy="1000132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Potkan obecný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ovéPole 2"/>
          <p:cNvSpPr txBox="1"/>
          <p:nvPr/>
        </p:nvSpPr>
        <p:spPr>
          <a:xfrm>
            <a:off x="2357422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Zástupci hlodavců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5602" name="Picture 2" descr="Soubor:Europäischer Ziesel in Hockstellung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928670"/>
            <a:ext cx="7238997" cy="5429248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5" name="Zaoblený obdélník 4"/>
          <p:cNvSpPr/>
          <p:nvPr/>
        </p:nvSpPr>
        <p:spPr>
          <a:xfrm>
            <a:off x="5715008" y="1142984"/>
            <a:ext cx="3214710" cy="1000132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Sysel obecný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cover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ovéPole 2"/>
          <p:cNvSpPr txBox="1"/>
          <p:nvPr/>
        </p:nvSpPr>
        <p:spPr>
          <a:xfrm>
            <a:off x="2357422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Zástupci hlodavců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4578" name="Picture 2" descr="Soubor:Hystrix.leucura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00034" y="785794"/>
            <a:ext cx="6057896" cy="5213621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5" name="Zaoblený obdélník 4"/>
          <p:cNvSpPr/>
          <p:nvPr/>
        </p:nvSpPr>
        <p:spPr>
          <a:xfrm>
            <a:off x="5715008" y="1142984"/>
            <a:ext cx="3214710" cy="1000132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Dikobraz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newsfla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2357422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Zástupci hlodavců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3556" name="Picture 4" descr="Soubor:Hamster-Commun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57158" y="928670"/>
            <a:ext cx="6286544" cy="4714908"/>
          </a:xfrm>
          <a:prstGeom prst="rect">
            <a:avLst/>
          </a:prstGeom>
          <a:noFill/>
        </p:spPr>
      </p:pic>
      <p:sp>
        <p:nvSpPr>
          <p:cNvPr id="6" name="Zaoblený obdélník 5"/>
          <p:cNvSpPr/>
          <p:nvPr/>
        </p:nvSpPr>
        <p:spPr>
          <a:xfrm>
            <a:off x="5715008" y="1142984"/>
            <a:ext cx="3214710" cy="1000132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Křeček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pull dir="l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ovéPole 2"/>
          <p:cNvSpPr txBox="1"/>
          <p:nvPr/>
        </p:nvSpPr>
        <p:spPr>
          <a:xfrm>
            <a:off x="2357422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Zástupci hlodavců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8674" name="Picture 2" descr="Soubor:Male capybara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4282" y="714356"/>
            <a:ext cx="7620000" cy="5705476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5" name="Zaoblený obdélník 4"/>
          <p:cNvSpPr/>
          <p:nvPr/>
        </p:nvSpPr>
        <p:spPr>
          <a:xfrm>
            <a:off x="5786446" y="1000108"/>
            <a:ext cx="3214710" cy="1000132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Kapybara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strips dir="l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ovéPole 2"/>
          <p:cNvSpPr txBox="1"/>
          <p:nvPr/>
        </p:nvSpPr>
        <p:spPr>
          <a:xfrm>
            <a:off x="2357422" y="0"/>
            <a:ext cx="5000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u="sng" dirty="0" smtClean="0">
                <a:latin typeface="Times New Roman" pitchFamily="18" charset="0"/>
                <a:cs typeface="Times New Roman" pitchFamily="18" charset="0"/>
              </a:rPr>
              <a:t>Zástupci hlodavců</a:t>
            </a:r>
            <a:endParaRPr lang="cs-CZ" sz="3600" b="1" u="sng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7650" name="Picture 2" descr="Soubor:Chinchilla-Patchoul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4282" y="785794"/>
            <a:ext cx="5924550" cy="5705476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5" name="Zaoblený obdélník 4"/>
          <p:cNvSpPr/>
          <p:nvPr/>
        </p:nvSpPr>
        <p:spPr>
          <a:xfrm>
            <a:off x="5786446" y="1000108"/>
            <a:ext cx="3214710" cy="1000132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3200" dirty="0" smtClean="0">
                <a:latin typeface="Times New Roman" pitchFamily="18" charset="0"/>
                <a:cs typeface="Times New Roman" pitchFamily="18" charset="0"/>
              </a:rPr>
              <a:t>Činčila</a:t>
            </a:r>
            <a:endParaRPr lang="cs-CZ" sz="3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0" y="0"/>
            <a:ext cx="8229600" cy="642918"/>
          </a:xfrm>
        </p:spPr>
        <p:txBody>
          <a:bodyPr>
            <a:normAutofit fontScale="90000"/>
          </a:bodyPr>
          <a:lstStyle/>
          <a:p>
            <a:pPr algn="l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Zdroje</a:t>
            </a:r>
            <a:endParaRPr lang="cs-CZ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0" y="571480"/>
            <a:ext cx="9144000" cy="6286520"/>
          </a:xfrm>
        </p:spPr>
        <p:txBody>
          <a:bodyPr>
            <a:normAutofit/>
          </a:bodyPr>
          <a:lstStyle/>
          <a:p>
            <a:r>
              <a:rPr lang="cs-CZ" sz="1400" dirty="0" err="1"/>
              <a:t>RagondinCrâne.jpg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 [cit. 2012-12-26]. Dostupné z: </a:t>
            </a:r>
            <a:r>
              <a:rPr lang="cs-CZ" sz="1400" dirty="0">
                <a:hlinkClick r:id="rId2"/>
              </a:rPr>
              <a:t>http://</a:t>
            </a:r>
            <a:r>
              <a:rPr lang="cs-CZ" sz="1400" dirty="0" smtClean="0">
                <a:hlinkClick r:id="rId2"/>
              </a:rPr>
              <a:t>upload.wikimedia.org/wikipedia/commons/thumb/5/53/RagondinCr%C3%A2ne.jpg/800px-RagondinCr%C3%A2ne.jpg</a:t>
            </a:r>
            <a:endParaRPr lang="cs-CZ" sz="1400" dirty="0" smtClean="0"/>
          </a:p>
          <a:p>
            <a:r>
              <a:rPr lang="cs-CZ" sz="1400" dirty="0"/>
              <a:t>Bristol.zoo.</a:t>
            </a:r>
            <a:r>
              <a:rPr lang="cs-CZ" sz="1400" dirty="0" err="1"/>
              <a:t>capybara.arp.jpg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2001-, 18. 1. 2006, 15:03 [cit. 2012-12-26]. Dostupné z: </a:t>
            </a:r>
            <a:r>
              <a:rPr lang="cs-CZ" sz="1400" dirty="0">
                <a:hlinkClick r:id="rId3"/>
              </a:rPr>
              <a:t>http://</a:t>
            </a:r>
            <a:r>
              <a:rPr lang="cs-CZ" sz="1400" dirty="0" smtClean="0">
                <a:hlinkClick r:id="rId3"/>
              </a:rPr>
              <a:t>upload.wikimedia.org/wikipedia/commons/thumb/b/bc/Bristol.zoo.capybara.arp.jpg/742px-Bristol.zoo.capybara.arp.jpg</a:t>
            </a:r>
            <a:endParaRPr lang="cs-CZ" sz="1400" dirty="0" smtClean="0"/>
          </a:p>
          <a:p>
            <a:r>
              <a:rPr lang="cs-CZ" sz="1400" dirty="0" err="1"/>
              <a:t>Eichhörnchen</a:t>
            </a:r>
            <a:r>
              <a:rPr lang="cs-CZ" sz="1400" dirty="0"/>
              <a:t> Düsseldorf </a:t>
            </a:r>
            <a:r>
              <a:rPr lang="cs-CZ" sz="1400" dirty="0" err="1"/>
              <a:t>Hofgarten</a:t>
            </a:r>
            <a:r>
              <a:rPr lang="cs-CZ" sz="1400" dirty="0"/>
              <a:t> </a:t>
            </a:r>
            <a:r>
              <a:rPr lang="cs-CZ" sz="1400" dirty="0" err="1"/>
              <a:t>edit.jpg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2001-, 19. 11. 2011, 17:57 [cit. 2012-12-26]. Dostupné z: </a:t>
            </a:r>
            <a:r>
              <a:rPr lang="cs-CZ" sz="1400" dirty="0">
                <a:hlinkClick r:id="rId4"/>
              </a:rPr>
              <a:t>http://</a:t>
            </a:r>
            <a:r>
              <a:rPr lang="cs-CZ" sz="1400" dirty="0" smtClean="0">
                <a:hlinkClick r:id="rId4"/>
              </a:rPr>
              <a:t>upload.wikimedia.org/wikipedia/commons/thumb/0/02/Eichh%C3%B6rnchen_D%C3%BCsseldorf_Hofgarten_edit.jpg/800px-Eichh%C3%B6rnchen_D%C3%BCsseldorf_Hofgarten_edit.jpg</a:t>
            </a:r>
            <a:endParaRPr lang="cs-CZ" sz="1400" dirty="0" smtClean="0"/>
          </a:p>
          <a:p>
            <a:r>
              <a:rPr lang="en-US" sz="1400" dirty="0"/>
              <a:t>House mouse.jpg. In: </a:t>
            </a:r>
            <a:r>
              <a:rPr lang="en-US" sz="1400" i="1" dirty="0"/>
              <a:t>Wikipedia: the free encyclopedia</a:t>
            </a:r>
            <a:r>
              <a:rPr lang="en-US" sz="1400" dirty="0"/>
              <a:t> [online]. San Francisco (CA): Wikimedia Foundation, 2001-, 15. 12. 2004, 19:25 [cit. 2012-12-26]. </a:t>
            </a:r>
            <a:r>
              <a:rPr lang="en-US" sz="1400" dirty="0" err="1"/>
              <a:t>Dostupné</a:t>
            </a:r>
            <a:r>
              <a:rPr lang="en-US" sz="1400" dirty="0"/>
              <a:t> z: </a:t>
            </a:r>
            <a:r>
              <a:rPr lang="en-US" sz="1400" dirty="0">
                <a:hlinkClick r:id="rId5"/>
              </a:rPr>
              <a:t>http://</a:t>
            </a:r>
            <a:r>
              <a:rPr lang="en-US" sz="1400" dirty="0" smtClean="0">
                <a:hlinkClick r:id="rId5"/>
              </a:rPr>
              <a:t>upload.wikimedia.org/wikipedia/commons/a/ab/House_mouse.jpg</a:t>
            </a:r>
            <a:endParaRPr lang="cs-CZ" sz="1400" dirty="0" smtClean="0"/>
          </a:p>
          <a:p>
            <a:r>
              <a:rPr lang="cs-CZ" sz="1400" dirty="0"/>
              <a:t>Morče.</a:t>
            </a:r>
            <a:r>
              <a:rPr lang="cs-CZ" sz="1400" dirty="0" err="1"/>
              <a:t>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2001-, 18. 5. 2006, 19:40 [cit. 2012-12-26]. Dostupné z: </a:t>
            </a:r>
            <a:r>
              <a:rPr lang="cs-CZ" sz="1400" dirty="0">
                <a:hlinkClick r:id="rId6"/>
              </a:rPr>
              <a:t>http://</a:t>
            </a:r>
            <a:r>
              <a:rPr lang="cs-CZ" sz="1400" dirty="0" smtClean="0">
                <a:hlinkClick r:id="rId6"/>
              </a:rPr>
              <a:t>upload.wikimedia.org/wikipedia/commons/5/5d/Mor%C4%8De.jpg</a:t>
            </a:r>
            <a:endParaRPr lang="cs-CZ" sz="1400" dirty="0" smtClean="0"/>
          </a:p>
          <a:p>
            <a:r>
              <a:rPr lang="cs-CZ" sz="1400" dirty="0" err="1"/>
              <a:t>WildRat.jpg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2001-, 13. 4. 2008, 10:15 [cit. 2012-12-26]. Dostupné z: </a:t>
            </a:r>
            <a:r>
              <a:rPr lang="cs-CZ" sz="1400" dirty="0">
                <a:hlinkClick r:id="rId7"/>
              </a:rPr>
              <a:t>http://</a:t>
            </a:r>
            <a:r>
              <a:rPr lang="cs-CZ" sz="1400" dirty="0" smtClean="0">
                <a:hlinkClick r:id="rId7"/>
              </a:rPr>
              <a:t>upload.wikimedia.org/wikipedia/commons/thumb/1/15/WildRat.jpg/800px-WildRat.jpg</a:t>
            </a:r>
            <a:endParaRPr lang="cs-CZ" sz="1400" dirty="0" smtClean="0"/>
          </a:p>
          <a:p>
            <a:r>
              <a:rPr lang="cs-CZ" sz="1400" dirty="0" err="1"/>
              <a:t>Europäischer</a:t>
            </a:r>
            <a:r>
              <a:rPr lang="cs-CZ" sz="1400" dirty="0"/>
              <a:t> </a:t>
            </a:r>
            <a:r>
              <a:rPr lang="cs-CZ" sz="1400" dirty="0" err="1"/>
              <a:t>Ziesel</a:t>
            </a:r>
            <a:r>
              <a:rPr lang="cs-CZ" sz="1400" dirty="0"/>
              <a:t> in </a:t>
            </a:r>
            <a:r>
              <a:rPr lang="cs-CZ" sz="1400" dirty="0" err="1"/>
              <a:t>Hockstellung.jpg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2001-, 28. 5. 2005, 23:29 [cit. 2012-12-26]. Dostupné z: </a:t>
            </a:r>
            <a:r>
              <a:rPr lang="cs-CZ" sz="1400" dirty="0">
                <a:hlinkClick r:id="rId8"/>
              </a:rPr>
              <a:t>http://</a:t>
            </a:r>
            <a:r>
              <a:rPr lang="cs-CZ" sz="1400" dirty="0" smtClean="0">
                <a:hlinkClick r:id="rId8"/>
              </a:rPr>
              <a:t>upload.wikimedia.org/wikipedia/commons/thumb/1/19/Europ%C3%A4ischer_Ziesel_in_Hockstellung.jpg/800px-Europ%C3%A4ischer_Ziesel_in_Hockstellung.jpg</a:t>
            </a:r>
            <a:endParaRPr lang="cs-CZ" sz="1400" dirty="0" smtClean="0"/>
          </a:p>
          <a:p>
            <a:r>
              <a:rPr lang="cs-CZ" sz="1400" dirty="0" err="1"/>
              <a:t>Hystrix.leucura.jpg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2001-, 13. 5. 2006, 18:22 [cit. 2012-12-26]. Dostupné z: </a:t>
            </a:r>
            <a:r>
              <a:rPr lang="cs-CZ" sz="1400" dirty="0">
                <a:hlinkClick r:id="rId9"/>
              </a:rPr>
              <a:t>http://</a:t>
            </a:r>
            <a:r>
              <a:rPr lang="cs-CZ" sz="1400" dirty="0" smtClean="0">
                <a:hlinkClick r:id="rId9"/>
              </a:rPr>
              <a:t>upload.wikimedia.org/wikipedia/commons/thumb/3/39/Hystrix.leucura.jpg/696px-Hystrix.leucura.jpg</a:t>
            </a:r>
            <a:endParaRPr lang="cs-CZ" sz="1400" dirty="0" smtClean="0"/>
          </a:p>
          <a:p>
            <a:endParaRPr lang="cs-CZ" sz="1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0" y="0"/>
            <a:ext cx="8229600" cy="714356"/>
          </a:xfrm>
        </p:spPr>
        <p:txBody>
          <a:bodyPr>
            <a:normAutofit fontScale="90000"/>
          </a:bodyPr>
          <a:lstStyle/>
          <a:p>
            <a:pPr algn="l"/>
            <a:r>
              <a:rPr lang="cs-CZ" dirty="0" smtClean="0">
                <a:latin typeface="Times New Roman" pitchFamily="18" charset="0"/>
                <a:cs typeface="Times New Roman" pitchFamily="18" charset="0"/>
              </a:rPr>
              <a:t>Zdroje</a:t>
            </a:r>
            <a:endParaRPr lang="cs-CZ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0" y="642918"/>
            <a:ext cx="9144000" cy="6215082"/>
          </a:xfrm>
        </p:spPr>
        <p:txBody>
          <a:bodyPr>
            <a:normAutofit/>
          </a:bodyPr>
          <a:lstStyle/>
          <a:p>
            <a:r>
              <a:rPr lang="cs-CZ" sz="1400" dirty="0" err="1"/>
              <a:t>Hamster</a:t>
            </a:r>
            <a:r>
              <a:rPr lang="cs-CZ" sz="1400" dirty="0"/>
              <a:t>-</a:t>
            </a:r>
            <a:r>
              <a:rPr lang="cs-CZ" sz="1400" dirty="0" err="1"/>
              <a:t>Commun.jpg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2001-, 1. 2. 2007, 22:36 [cit. 2012-12-26]. Dostupné z: </a:t>
            </a:r>
            <a:r>
              <a:rPr lang="cs-CZ" sz="1400" dirty="0">
                <a:hlinkClick r:id="rId2"/>
              </a:rPr>
              <a:t>http://</a:t>
            </a:r>
            <a:r>
              <a:rPr lang="cs-CZ" sz="1400" dirty="0" smtClean="0">
                <a:hlinkClick r:id="rId2"/>
              </a:rPr>
              <a:t>upload.wikimedia.org/wikipedia/commons/1/10/Hamster-Commun.jpg</a:t>
            </a:r>
            <a:endParaRPr lang="cs-CZ" sz="1400" dirty="0" smtClean="0"/>
          </a:p>
          <a:p>
            <a:r>
              <a:rPr lang="cs-CZ" sz="1400" dirty="0"/>
              <a:t>Male </a:t>
            </a:r>
            <a:r>
              <a:rPr lang="cs-CZ" sz="1400" dirty="0" err="1"/>
              <a:t>capybara.jpg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2001-, 28. 9. 2006, 22:03 [cit. 2012-12-26]. Dostupné z: </a:t>
            </a:r>
            <a:r>
              <a:rPr lang="cs-CZ" sz="1400" dirty="0">
                <a:hlinkClick r:id="rId3"/>
              </a:rPr>
              <a:t>http://</a:t>
            </a:r>
            <a:r>
              <a:rPr lang="cs-CZ" sz="1400" dirty="0" smtClean="0">
                <a:hlinkClick r:id="rId3"/>
              </a:rPr>
              <a:t>upload.wikimedia.org/wikipedia/commons/thumb/8/8a/Male_capybara.jpg/800px-Male_capybara.jpg</a:t>
            </a:r>
            <a:endParaRPr lang="cs-CZ" sz="1400" dirty="0" smtClean="0"/>
          </a:p>
          <a:p>
            <a:r>
              <a:rPr lang="cs-CZ" sz="1400" dirty="0" err="1"/>
              <a:t>Chinchilla</a:t>
            </a:r>
            <a:r>
              <a:rPr lang="cs-CZ" sz="1400" dirty="0"/>
              <a:t>-</a:t>
            </a:r>
            <a:r>
              <a:rPr lang="cs-CZ" sz="1400" dirty="0" err="1"/>
              <a:t>Patchouli.jpg</a:t>
            </a:r>
            <a:r>
              <a:rPr lang="cs-CZ" sz="1400" dirty="0"/>
              <a:t>. In: </a:t>
            </a:r>
            <a:r>
              <a:rPr lang="cs-CZ" sz="1400" i="1" dirty="0" err="1"/>
              <a:t>Wikipedia</a:t>
            </a:r>
            <a:r>
              <a:rPr lang="cs-CZ" sz="1400" i="1" dirty="0"/>
              <a:t>: </a:t>
            </a:r>
            <a:r>
              <a:rPr lang="cs-CZ" sz="1400" i="1" dirty="0" err="1"/>
              <a:t>the</a:t>
            </a:r>
            <a:r>
              <a:rPr lang="cs-CZ" sz="1400" i="1" dirty="0"/>
              <a:t> free </a:t>
            </a:r>
            <a:r>
              <a:rPr lang="cs-CZ" sz="1400" i="1" dirty="0" err="1"/>
              <a:t>encyclopedia</a:t>
            </a:r>
            <a:r>
              <a:rPr lang="cs-CZ" sz="1400" dirty="0"/>
              <a:t> [online]. San </a:t>
            </a:r>
            <a:r>
              <a:rPr lang="cs-CZ" sz="1400" dirty="0" err="1"/>
              <a:t>Francisco</a:t>
            </a:r>
            <a:r>
              <a:rPr lang="cs-CZ" sz="1400" dirty="0"/>
              <a:t> (CA): </a:t>
            </a:r>
            <a:r>
              <a:rPr lang="cs-CZ" sz="1400" dirty="0" err="1"/>
              <a:t>Wikimedia</a:t>
            </a:r>
            <a:r>
              <a:rPr lang="cs-CZ" sz="1400" dirty="0"/>
              <a:t> </a:t>
            </a:r>
            <a:r>
              <a:rPr lang="cs-CZ" sz="1400" dirty="0" err="1"/>
              <a:t>Foundation</a:t>
            </a:r>
            <a:r>
              <a:rPr lang="cs-CZ" sz="1400" dirty="0"/>
              <a:t>, 2001-, 26. 6. 2006, 21:37 [cit. 2012-12-26]. Dostupné z: </a:t>
            </a:r>
            <a:r>
              <a:rPr lang="cs-CZ" sz="1400" dirty="0">
                <a:hlinkClick r:id="rId4"/>
              </a:rPr>
              <a:t>http://</a:t>
            </a:r>
            <a:r>
              <a:rPr lang="cs-CZ" sz="1400" dirty="0" smtClean="0">
                <a:hlinkClick r:id="rId4"/>
              </a:rPr>
              <a:t>upload.wikimedia.org/wikipedia/commons/thumb/2/2c/Chinchilla-Patchouli.jpg/622px-Chinchilla-Patchouli.jpg</a:t>
            </a:r>
            <a:endParaRPr lang="cs-CZ" sz="1400" dirty="0" smtClean="0"/>
          </a:p>
          <a:p>
            <a:endParaRPr lang="cs-CZ" sz="1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Motiv sady Office">
  <a:themeElements>
    <a:clrScheme name="Kancelář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celář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227</TotalTime>
  <Words>280</Words>
  <Application>Microsoft Office PowerPoint</Application>
  <PresentationFormat>Předvádění na obrazovce (4:3)</PresentationFormat>
  <Paragraphs>59</Paragraphs>
  <Slides>17</Slides>
  <Notes>0</Notes>
  <HiddenSlides>0</HiddenSlides>
  <MMClips>0</MMClips>
  <ScaleCrop>false</ScaleCrop>
  <HeadingPairs>
    <vt:vector size="4" baseType="variant">
      <vt:variant>
        <vt:lpstr>Motiv</vt:lpstr>
      </vt:variant>
      <vt:variant>
        <vt:i4>1</vt:i4>
      </vt:variant>
      <vt:variant>
        <vt:lpstr>Nadpisy snímků</vt:lpstr>
      </vt:variant>
      <vt:variant>
        <vt:i4>17</vt:i4>
      </vt:variant>
    </vt:vector>
  </HeadingPairs>
  <TitlesOfParts>
    <vt:vector size="18" baseType="lpstr">
      <vt:lpstr>Motiv sady Office</vt:lpstr>
      <vt:lpstr>Savci – řád hlodavci (úvod)</vt:lpstr>
      <vt:lpstr>Anotace:</vt:lpstr>
      <vt:lpstr>Snímek 3</vt:lpstr>
      <vt:lpstr>Snímek 4</vt:lpstr>
      <vt:lpstr>Snímek 5</vt:lpstr>
      <vt:lpstr>Snímek 6</vt:lpstr>
      <vt:lpstr>Snímek 7</vt:lpstr>
      <vt:lpstr>Snímek 8</vt:lpstr>
      <vt:lpstr>Snímek 9</vt:lpstr>
      <vt:lpstr>Snímek 10</vt:lpstr>
      <vt:lpstr>Snímek 11</vt:lpstr>
      <vt:lpstr>Snímek 12</vt:lpstr>
      <vt:lpstr>Snímek 13</vt:lpstr>
      <vt:lpstr>Snímek 14</vt:lpstr>
      <vt:lpstr>Snímek 15</vt:lpstr>
      <vt:lpstr>Zdroje</vt:lpstr>
      <vt:lpstr>Zdroje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Snímek 1</dc:title>
  <dc:creator>Eliška</dc:creator>
  <cp:lastModifiedBy>Eliška</cp:lastModifiedBy>
  <cp:revision>27</cp:revision>
  <dcterms:created xsi:type="dcterms:W3CDTF">2012-12-26T09:03:36Z</dcterms:created>
  <dcterms:modified xsi:type="dcterms:W3CDTF">2012-12-26T12:51:03Z</dcterms:modified>
</cp:coreProperties>
</file>