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60" r:id="rId20"/>
    <p:sldId id="270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00"/>
    <a:srgbClr val="00FF00"/>
    <a:srgbClr val="00CC66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541D-F5EA-4167-9FC9-68980EFFDFDF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4661-49AD-4D7F-AD40-C6BA3D9A6E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2/Castor_map.PNG/800px-Castor_map.PNG" TargetMode="External"/><Relationship Id="rId3" Type="http://schemas.openxmlformats.org/officeDocument/2006/relationships/hyperlink" Target="http://upload.wikimedia.org/wikipedia/commons/thumb/5/57/Sciurus_vulgaris_habitat.png/800px-Sciurus_vulgaris_habitat.png" TargetMode="External"/><Relationship Id="rId7" Type="http://schemas.openxmlformats.org/officeDocument/2006/relationships/hyperlink" Target="http://upload.wikimedia.org/wikipedia/commons/c/cc/Beaver_pho34.jpg" TargetMode="External"/><Relationship Id="rId2" Type="http://schemas.openxmlformats.org/officeDocument/2006/relationships/hyperlink" Target="http://upload.wikimedia.org/wikipedia/commons/thumb/0/02/Eichh%C3%B6rnchen_D%C3%BCsseldorf_Hofgarten_edit.jpg/800px-Eichh%C3%B6rnchen_D%C3%BCsseldorf_Hofgarten_edi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0/Sciurus_vulgaris_bearn_2001.jpg" TargetMode="External"/><Relationship Id="rId5" Type="http://schemas.openxmlformats.org/officeDocument/2006/relationships/hyperlink" Target="http://upload.wikimedia.org/wikipedia/commons/thumb/0/05/Squirrel_germany.jpg/800px-Squirrel_germany.jpg" TargetMode="External"/><Relationship Id="rId4" Type="http://schemas.openxmlformats.org/officeDocument/2006/relationships/hyperlink" Target="http://upload.wikimedia.org/wikipedia/commons/thumb/6/69/Kurre5.jpg/390px-Kurre5.jpg" TargetMode="External"/><Relationship Id="rId9" Type="http://schemas.openxmlformats.org/officeDocument/2006/relationships/hyperlink" Target="http://upload.wikimedia.org/wikipedia/commons/thumb/f/fb/Castor_fiber_dam.jpg/800px-Castor_fiber_da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7/77/Mapa_Microtus_arvalis.png/800px-Mapa_Microtus_arvalis.png" TargetMode="External"/><Relationship Id="rId3" Type="http://schemas.openxmlformats.org/officeDocument/2006/relationships/hyperlink" Target="http://upload.wikimedia.org/wikipedia/commons/thumb/8/82/Bevervraat.JPG/800px-Bevervraat.JPG" TargetMode="External"/><Relationship Id="rId7" Type="http://schemas.openxmlformats.org/officeDocument/2006/relationships/hyperlink" Target="http://upload.wikimedia.org/wikipedia/commons/thumb/1/10/Feldmaus_Microtus_arvalis.jpg/726px-Feldmaus_Microtus_arvalis.jpg" TargetMode="External"/><Relationship Id="rId2" Type="http://schemas.openxmlformats.org/officeDocument/2006/relationships/hyperlink" Target="http://upload.wikimedia.org/wikipedia/commons/thumb/2/25/Beaver_tree.jpg/401px-Beaver_tre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b/be/Hamster.jpg/799px-Hamster.jpg" TargetMode="External"/><Relationship Id="rId5" Type="http://schemas.openxmlformats.org/officeDocument/2006/relationships/hyperlink" Target="http://upload.wikimedia.org/wikipedia/commons/0/05/R%C3%A9partition_hamster_d'europe.png" TargetMode="External"/><Relationship Id="rId4" Type="http://schemas.openxmlformats.org/officeDocument/2006/relationships/hyperlink" Target="http://upload.wikimedia.org/wikipedia/commons/thumb/9/9d/Grand-Hamster.jpg/800px-Grand-Hamster.jpg" TargetMode="External"/><Relationship Id="rId9" Type="http://schemas.openxmlformats.org/officeDocument/2006/relationships/hyperlink" Target="http://upload.wikimedia.org/wikipedia/commons/thumb/4/41/Apodemus_flavicollis_%28Ratiborice%29.jpg/772px-Apodemus_flavicollis_%28Ratiborice%29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e/Water.vole.arp.jpg/536px-Water.vole.arp.jpg" TargetMode="External"/><Relationship Id="rId2" Type="http://schemas.openxmlformats.org/officeDocument/2006/relationships/hyperlink" Target="http://upload.wikimedia.org/wikipedia/commons/a/a0/Apodemus_flavicollis_%C4%8CR_roz%C5%A1%C3%AD%C5%99en%C3%AD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(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zástupci 1)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28926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Bobr evropský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Beaver pho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948193"/>
          </a:xfrm>
          <a:prstGeom prst="rect">
            <a:avLst/>
          </a:prstGeom>
          <a:noFill/>
        </p:spPr>
      </p:pic>
      <p:pic>
        <p:nvPicPr>
          <p:cNvPr id="3074" name="Picture 2" descr="Soubor:Beaver 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3819525" cy="5705476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pic>
        <p:nvPicPr>
          <p:cNvPr id="3076" name="Picture 4" descr="Soubor:Bevervra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000240"/>
            <a:ext cx="4929190" cy="369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Křeček polní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Grand-Ham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143747" cy="535781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061075"/>
            <a:ext cx="3657600" cy="796925"/>
          </a:xfrm>
          <a:prstGeom prst="rect">
            <a:avLst/>
          </a:prstGeom>
          <a:noFill/>
        </p:spPr>
      </p:pic>
      <p:pic>
        <p:nvPicPr>
          <p:cNvPr id="2052" name="Picture 4" descr="Soubor:Répartition hamster d'europ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85794"/>
            <a:ext cx="3286116" cy="154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Křeček polní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Grand-Ham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88" y="0"/>
            <a:ext cx="2190712" cy="164303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071546"/>
            <a:ext cx="692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žije v norách na polích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78592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krátké nohy, malé ušní botce a tři světlejší skvrny na bocích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29289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typickým znakem jsou lícní torby (slouží k přenášení plodů a semen do doupěte)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143380"/>
            <a:ext cx="692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noční hlodavec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929198"/>
            <a:ext cx="692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 Česku je chráněný zákonem !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Křeček polní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Grand-Ham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88" y="0"/>
            <a:ext cx="2190712" cy="1643034"/>
          </a:xfrm>
          <a:prstGeom prst="rect">
            <a:avLst/>
          </a:prstGeom>
          <a:noFill/>
        </p:spPr>
      </p:pic>
      <p:pic>
        <p:nvPicPr>
          <p:cNvPr id="31746" name="Picture 2" descr="Soubor:Ham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6657571" cy="499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Feldmaus Microtus arva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6915150" cy="5705476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Hraboš</a:t>
            </a:r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polní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Soubor:Mapa Microtus arval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642918"/>
            <a:ext cx="3286116" cy="167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Soubor:Feldmaus Microtus arva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8311" y="0"/>
            <a:ext cx="2845689" cy="234789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Hraboš</a:t>
            </a:r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polní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0001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rostlinami a semeny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(býložravec)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22859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od myši se liší krátkým ocasem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0003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na polích a loukách (žije v doupěti několik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centimetrů pod povrchem)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2148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při přemnožení způsobuje obrovské škody v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zemědělství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Myšice lesní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oubor:Apodemus flavicollis (Ratiboric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6638952" cy="5159807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pic>
        <p:nvPicPr>
          <p:cNvPr id="4100" name="Picture 4" descr="Soubor:Apodemus flavicollis ČR rozšíření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6"/>
            <a:ext cx="3071802" cy="180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Myšice lesní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Apodemus flavicollis (Ratiboric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475" y="0"/>
            <a:ext cx="2686525" cy="208797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214422"/>
            <a:ext cx="621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žije v lesích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92880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rychle se pohybuje, dokáže šplhat po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stromech a dokáže vyskočit do výše až jednoho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metru 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aktivní je především v noci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357694"/>
            <a:ext cx="621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nápadně velké ušní boltce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86116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Hryzec vod</a:t>
            </a:r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ní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Soubor:Water.vole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105400" cy="571500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86380" y="1071546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řipomíná potkána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86380" y="1785926"/>
            <a:ext cx="385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obývá břehy potoků, řek a rybníků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86380" y="2928934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dobrý plavec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86380" y="3643314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živí se podzemními částmi rostlin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způsobuje škody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7715272" y="442913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Eichhörnchen</a:t>
            </a:r>
            <a:r>
              <a:rPr lang="cs-CZ" sz="1400" dirty="0" smtClean="0"/>
              <a:t> Düsseldorf </a:t>
            </a:r>
            <a:r>
              <a:rPr lang="cs-CZ" sz="1400" dirty="0" err="1" smtClean="0"/>
              <a:t>Hofgarten</a:t>
            </a:r>
            <a:r>
              <a:rPr lang="cs-CZ" sz="1400" dirty="0" smtClean="0"/>
              <a:t> </a:t>
            </a:r>
            <a:r>
              <a:rPr lang="cs-CZ" sz="1400" dirty="0" err="1" smtClean="0"/>
              <a:t>edit.jpg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11. 2011, 17:57 [cit. 2012-12-26]. Dostupné z: </a:t>
            </a:r>
            <a:r>
              <a:rPr lang="cs-CZ" sz="1400" dirty="0" smtClean="0">
                <a:hlinkClick r:id="rId2"/>
              </a:rPr>
              <a:t>http://upload.wikimedia.org/wikipedia/commons/thumb/0/02/Eichh%C3%B6rnchen_D%C3%BCsseldorf_Hofgarten_edit.jpg/800px-Eichh%C3%B6rnchen_D%C3%BCsseldorf_Hofgarten_edit.jpg</a:t>
            </a:r>
            <a:endParaRPr lang="cs-CZ" sz="1400" dirty="0" smtClean="0"/>
          </a:p>
          <a:p>
            <a:r>
              <a:rPr lang="cs-CZ" sz="1400" dirty="0" err="1"/>
              <a:t>Sciurus</a:t>
            </a:r>
            <a:r>
              <a:rPr lang="cs-CZ" sz="1400" dirty="0"/>
              <a:t> </a:t>
            </a:r>
            <a:r>
              <a:rPr lang="cs-CZ" sz="1400" dirty="0" err="1"/>
              <a:t>vulgaris</a:t>
            </a:r>
            <a:r>
              <a:rPr lang="cs-CZ" sz="1400" dirty="0"/>
              <a:t> habitat.</a:t>
            </a:r>
            <a:r>
              <a:rPr lang="cs-CZ" sz="1400" dirty="0" err="1"/>
              <a:t>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8. 2012, 13:31 [cit. 2012-12-26].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upload.wikimedia.org/wikipedia/commons/thumb/5/57/Sciurus_vulgaris_habitat.png/800px-Sciurus_vulgaris_habitat.png</a:t>
            </a:r>
            <a:endParaRPr lang="cs-CZ" sz="1400" dirty="0" smtClean="0"/>
          </a:p>
          <a:p>
            <a:r>
              <a:rPr lang="cs-CZ" sz="1400" dirty="0"/>
              <a:t>Kurre5.jpg.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4. 2005, 23:44 [cit. 2012-12-26].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upload.wikimedia.org/wikipedia/commons/thumb/6/69/Kurre5.jpg/390px-Kurre5.jpg</a:t>
            </a:r>
            <a:endParaRPr lang="cs-CZ" sz="1400" dirty="0" smtClean="0"/>
          </a:p>
          <a:p>
            <a:r>
              <a:rPr lang="cs-CZ" sz="1400" dirty="0" err="1"/>
              <a:t>Squirrel</a:t>
            </a:r>
            <a:r>
              <a:rPr lang="cs-CZ" sz="1400" dirty="0"/>
              <a:t> </a:t>
            </a:r>
            <a:r>
              <a:rPr lang="cs-CZ" sz="1400" dirty="0" err="1"/>
              <a:t>germany.jpg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5. 2006, 07:46 [cit. 2012-12-26].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upload.wikimedia.org/wikipedia/commons/thumb/0/05/Squirrel_germany.jpg/800px-Squirrel_germany.jpg</a:t>
            </a:r>
            <a:endParaRPr lang="cs-CZ" sz="1400" dirty="0" smtClean="0"/>
          </a:p>
          <a:p>
            <a:r>
              <a:rPr lang="cs-CZ" sz="1400" dirty="0" err="1"/>
              <a:t>Sciurus</a:t>
            </a:r>
            <a:r>
              <a:rPr lang="cs-CZ" sz="1400" dirty="0"/>
              <a:t> </a:t>
            </a:r>
            <a:r>
              <a:rPr lang="cs-CZ" sz="1400" dirty="0" err="1"/>
              <a:t>vulgaris</a:t>
            </a:r>
            <a:r>
              <a:rPr lang="cs-CZ" sz="1400" dirty="0"/>
              <a:t> </a:t>
            </a:r>
            <a:r>
              <a:rPr lang="cs-CZ" sz="1400" dirty="0" err="1"/>
              <a:t>bearn</a:t>
            </a:r>
            <a:r>
              <a:rPr lang="cs-CZ" sz="1400" dirty="0"/>
              <a:t> 2001.jpg.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12. 2004, 21:47 [cit. 2012-12-26].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upload.wikimedia.org/wikipedia/commons/c/c0/Sciurus_vulgaris_bearn_2001.jpg</a:t>
            </a:r>
            <a:endParaRPr lang="cs-CZ" sz="1400" dirty="0" smtClean="0"/>
          </a:p>
          <a:p>
            <a:r>
              <a:rPr lang="cs-CZ" sz="1400" dirty="0" err="1"/>
              <a:t>Beaver</a:t>
            </a:r>
            <a:r>
              <a:rPr lang="cs-CZ" sz="1400" dirty="0"/>
              <a:t> pho34.jpg.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7. 2006, 10:03 [cit. 2012-12-26].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upload.wikimedia.org/wikipedia/commons/c/cc/Beaver_pho34.jpg</a:t>
            </a:r>
            <a:endParaRPr lang="cs-CZ" sz="1400" dirty="0" smtClean="0"/>
          </a:p>
          <a:p>
            <a:r>
              <a:rPr lang="cs-CZ" sz="1400" dirty="0"/>
              <a:t>Castor map.PNG.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19. 12. 2007, 06:09 [cit. 2012-12-26].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upload.wikimedia.org/wikipedia/commons/thumb/a/a2/Castor_map.PNG/800px-Castor_map.PNG</a:t>
            </a:r>
            <a:endParaRPr lang="cs-CZ" sz="1400" dirty="0" smtClean="0"/>
          </a:p>
          <a:p>
            <a:r>
              <a:rPr lang="cs-CZ" sz="1400" dirty="0"/>
              <a:t>Castor </a:t>
            </a:r>
            <a:r>
              <a:rPr lang="cs-CZ" sz="1400" dirty="0" err="1"/>
              <a:t>fiber</a:t>
            </a:r>
            <a:r>
              <a:rPr lang="cs-CZ" sz="1400" dirty="0"/>
              <a:t> dam.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7. 2007, 19:33 [cit. 2012-12-26]. Dostupné z: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upload.wikimedia.org/wikipedia/commons/thumb/f/fb/Castor_fiber_dam.jpg/800px-Castor_fiber_dam.jpg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</a:t>
            </a:r>
            <a:r>
              <a:rPr lang="cs-CZ" dirty="0" smtClean="0"/>
              <a:t>se zástupci řádu hlodavci.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</a:t>
            </a:r>
            <a:r>
              <a:rPr lang="cs-CZ" dirty="0" smtClean="0"/>
              <a:t>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Beaver</a:t>
            </a:r>
            <a:r>
              <a:rPr lang="cs-CZ" sz="1400" dirty="0"/>
              <a:t> </a:t>
            </a:r>
            <a:r>
              <a:rPr lang="cs-CZ" sz="1400" dirty="0" err="1"/>
              <a:t>tree.jpg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5. 2005, 23:30 [cit. 2012-12-26].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upload.wikimedia.org/wikipedia/commons/thumb/2/25/Beaver_tree.jpg/401px-Beaver_tree.jpg</a:t>
            </a:r>
            <a:endParaRPr lang="cs-CZ" sz="1400" dirty="0" smtClean="0"/>
          </a:p>
          <a:p>
            <a:r>
              <a:rPr lang="cs-CZ" sz="1400" dirty="0" err="1"/>
              <a:t>Bevervraat.JPG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 4. 2005, 17:43 [cit. 2012-12-26].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upload.wikimedia.org/wikipedia/commons/thumb/8/82/Bevervraat.JPG/800px-Bevervraat.JPG</a:t>
            </a:r>
            <a:endParaRPr lang="cs-CZ" sz="1400" dirty="0" smtClean="0"/>
          </a:p>
          <a:p>
            <a:r>
              <a:rPr lang="cs-CZ" sz="1400" dirty="0"/>
              <a:t>Grand-</a:t>
            </a:r>
            <a:r>
              <a:rPr lang="cs-CZ" sz="1400" dirty="0" err="1"/>
              <a:t>Hamster.jpg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1. 2. 2007, 23:28 [cit. 2012-12-26].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upload.wikimedia.org/wikipedia/commons/thumb/9/9d/Grand-Hamster.jpg/800px-Grand-Hamster.jpg</a:t>
            </a:r>
            <a:endParaRPr lang="cs-CZ" sz="1400" dirty="0" smtClean="0"/>
          </a:p>
          <a:p>
            <a:r>
              <a:rPr lang="cs-CZ" sz="1400" dirty="0" err="1"/>
              <a:t>Répartition</a:t>
            </a:r>
            <a:r>
              <a:rPr lang="cs-CZ" sz="1400" dirty="0"/>
              <a:t> </a:t>
            </a:r>
            <a:r>
              <a:rPr lang="cs-CZ" sz="1400" dirty="0" err="1"/>
              <a:t>hamster</a:t>
            </a:r>
            <a:r>
              <a:rPr lang="cs-CZ" sz="1400" dirty="0"/>
              <a:t> d'</a:t>
            </a:r>
            <a:r>
              <a:rPr lang="cs-CZ" sz="1400" dirty="0" err="1"/>
              <a:t>europe.png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21. 2. 2008, 19:56 [cit. 2012-12-26].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upload.wikimedia.org/wikipedia/commons/0/05/R%C3%A9partition_hamster_d%27europe.png</a:t>
            </a:r>
            <a:endParaRPr lang="cs-CZ" sz="1400" dirty="0" smtClean="0"/>
          </a:p>
          <a:p>
            <a:r>
              <a:rPr lang="cs-CZ" sz="1400" dirty="0" err="1"/>
              <a:t>Hamster.jpg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4. 6. 2010, 23:02 [cit. 2012-12-26].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upload.wikimedia.org/wikipedia/commons/thumb/b/be/Hamster.jpg/799px-Hamster.jpg</a:t>
            </a:r>
            <a:endParaRPr lang="cs-CZ" sz="1400" dirty="0" smtClean="0"/>
          </a:p>
          <a:p>
            <a:r>
              <a:rPr lang="cs-CZ" sz="1400" dirty="0" err="1" smtClean="0"/>
              <a:t>Feldmaus</a:t>
            </a:r>
            <a:r>
              <a:rPr lang="cs-CZ" sz="1400" dirty="0" smtClean="0"/>
              <a:t> </a:t>
            </a:r>
            <a:r>
              <a:rPr lang="cs-CZ" sz="1400" dirty="0" err="1" smtClean="0"/>
              <a:t>Microtus</a:t>
            </a:r>
            <a:r>
              <a:rPr lang="cs-CZ" sz="1400" dirty="0" smtClean="0"/>
              <a:t> </a:t>
            </a:r>
            <a:r>
              <a:rPr lang="cs-CZ" sz="1400" dirty="0" err="1" smtClean="0"/>
              <a:t>arvalis.jpg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6. 2005, 22:47 [cit. 2012-12-26].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upload.wikimedia.org/wikipedia/commons/thumb/1/10/Feldmaus_Microtus_arvalis.jpg/726px-Feldmaus_Microtus_arvalis.jpg</a:t>
            </a:r>
            <a:endParaRPr lang="cs-CZ" sz="1400" dirty="0" smtClean="0"/>
          </a:p>
          <a:p>
            <a:r>
              <a:rPr lang="cs-CZ" sz="1400" dirty="0" smtClean="0"/>
              <a:t>Mapa </a:t>
            </a:r>
            <a:r>
              <a:rPr lang="cs-CZ" sz="1400" dirty="0" err="1" smtClean="0"/>
              <a:t>Microtus</a:t>
            </a:r>
            <a:r>
              <a:rPr lang="cs-CZ" sz="1400" dirty="0" smtClean="0"/>
              <a:t> </a:t>
            </a:r>
            <a:r>
              <a:rPr lang="cs-CZ" sz="1400" dirty="0" err="1" smtClean="0"/>
              <a:t>arvalis.png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2. 2010, 11:00 [cit. 2012-12-28].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upload.wikimedia.org/wikipedia/commons/thumb/7/77/Mapa_Microtus_arvalis.png/800px-Mapa_Microtus_arvalis.png</a:t>
            </a:r>
            <a:endParaRPr lang="cs-CZ" sz="1400" dirty="0" smtClean="0"/>
          </a:p>
          <a:p>
            <a:r>
              <a:rPr lang="cs-CZ" sz="1400" dirty="0" err="1" smtClean="0"/>
              <a:t>Apodemus</a:t>
            </a:r>
            <a:r>
              <a:rPr lang="cs-CZ" sz="1400" dirty="0" smtClean="0"/>
              <a:t> </a:t>
            </a:r>
            <a:r>
              <a:rPr lang="cs-CZ" sz="1400" dirty="0" err="1" smtClean="0"/>
              <a:t>flavicollis</a:t>
            </a:r>
            <a:r>
              <a:rPr lang="cs-CZ" sz="1400" dirty="0" smtClean="0"/>
              <a:t> (</a:t>
            </a:r>
            <a:r>
              <a:rPr lang="cs-CZ" sz="1400" dirty="0" err="1" smtClean="0"/>
              <a:t>Ratiborice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8. 2012, 10:02 [cit. 2012-12-28]. Dostupné z: </a:t>
            </a:r>
            <a:r>
              <a:rPr lang="cs-CZ" sz="1400" dirty="0" smtClean="0">
                <a:hlinkClick r:id="rId9"/>
              </a:rPr>
              <a:t>http://upload.wikimedia.org/wikipedia/commons/thumb/4/41/Apodemus_flavicollis_%28Ratiborice%29.jpg/772px-Apodemus_flavicollis_%</a:t>
            </a:r>
            <a:r>
              <a:rPr lang="cs-CZ" sz="1400" dirty="0" smtClean="0">
                <a:hlinkClick r:id="rId9"/>
              </a:rPr>
              <a:t>28Ratiborice%29.jpg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Apodemus</a:t>
            </a:r>
            <a:r>
              <a:rPr lang="cs-CZ" sz="1400" dirty="0" smtClean="0"/>
              <a:t> </a:t>
            </a:r>
            <a:r>
              <a:rPr lang="cs-CZ" sz="1400" dirty="0" err="1" smtClean="0"/>
              <a:t>flavicollis</a:t>
            </a:r>
            <a:r>
              <a:rPr lang="cs-CZ" sz="1400" dirty="0" smtClean="0"/>
              <a:t> ČR rozšíření.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3. 2010, 07:06 [cit. 2012-12-28]. Dostupné z: </a:t>
            </a:r>
            <a:r>
              <a:rPr lang="cs-CZ" sz="1400" dirty="0" smtClean="0">
                <a:hlinkClick r:id="rId2"/>
              </a:rPr>
              <a:t>http://upload.wikimedia.org/wikipedia/commons/a/a0/Apodemus_flavicollis_%</a:t>
            </a:r>
            <a:r>
              <a:rPr lang="cs-CZ" sz="1400" dirty="0" smtClean="0">
                <a:hlinkClick r:id="rId2"/>
              </a:rPr>
              <a:t>C4%8CR_roz%C5%A1%C3%AD%C5%99en%C3%AD.png</a:t>
            </a:r>
            <a:endParaRPr lang="cs-CZ" sz="1400" dirty="0" smtClean="0"/>
          </a:p>
          <a:p>
            <a:r>
              <a:rPr lang="cs-CZ" sz="1400" dirty="0" err="1" smtClean="0"/>
              <a:t>Water.vole.arp.jpg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2. 2007, 21:47 [cit. 2012-12-28].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upload.wikimedia.org/wikipedia/commons/thumb/8/8e/Water.vole.arp.jpg/536px-Water.vole.arp.jpg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071802" y="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Opakování</a:t>
            </a:r>
            <a:endParaRPr lang="cs-CZ" sz="4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Hlodavci tvoří nejméně / nejvíce početnou skupinu savců.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643438" y="1500174"/>
            <a:ext cx="121444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24288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Přední zuby jsou přeměněny v hlodáky / špičáky.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5500694" y="292893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Většina hlodavců je býložravá / všežravá.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3786182" y="4071942"/>
            <a:ext cx="164307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071802" y="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Opakování</a:t>
            </a:r>
            <a:endParaRPr lang="cs-CZ" sz="4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Největším hlodavcem je dikobraz / kapybara.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6286512" y="1714488"/>
            <a:ext cx="164307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0" y="25717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Hlodavci jsou rozšířeni po celém světě / po celé Evropě.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357686" y="3071810"/>
            <a:ext cx="24288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0" y="42148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Společným znakem hlodavců je velká / malá rozmnožovací schopnost.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786446" y="4714884"/>
            <a:ext cx="9286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786050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Veverka obecná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Soubor:Eichhörnchen Düsseldorf Hofgarten 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75" y="1000108"/>
            <a:ext cx="7199002" cy="4886323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pic>
        <p:nvPicPr>
          <p:cNvPr id="8196" name="Picture 4" descr="Soubor:Sciurus vulgaris habita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0" y="928670"/>
            <a:ext cx="3906840" cy="172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Veverka obecná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Eichhörnchen Düsseldorf Hofgarten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967" y="0"/>
            <a:ext cx="2147033" cy="145729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685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dlouhý huňatý ocas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928670"/>
            <a:ext cx="685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 lesích, zahradách i parcích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4288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potravu tvoří především semena šišek a různé plody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(část potravy uchovává v dutinách 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stromů v tzv. </a:t>
            </a:r>
            <a:r>
              <a:rPr lang="cs-CZ" sz="3200" i="1" dirty="0" smtClean="0">
                <a:latin typeface="Times New Roman" pitchFamily="18" charset="0"/>
                <a:cs typeface="Times New Roman" pitchFamily="18" charset="0"/>
              </a:rPr>
              <a:t>spižírnách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oubor:Kurr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8868" y="3071810"/>
            <a:ext cx="2465131" cy="378618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4071942"/>
            <a:ext cx="685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samotářský druh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Veverka obecná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Eichhörnchen Düsseldorf Hofgarten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967" y="0"/>
            <a:ext cx="2147033" cy="1457299"/>
          </a:xfrm>
          <a:prstGeom prst="rect">
            <a:avLst/>
          </a:prstGeom>
          <a:noFill/>
        </p:spPr>
      </p:pic>
      <p:pic>
        <p:nvPicPr>
          <p:cNvPr id="6146" name="Picture 2" descr="Soubor:Squirrel germa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4252585" cy="3157545"/>
          </a:xfrm>
          <a:prstGeom prst="rect">
            <a:avLst/>
          </a:prstGeom>
          <a:noFill/>
        </p:spPr>
      </p:pic>
      <p:pic>
        <p:nvPicPr>
          <p:cNvPr id="6148" name="Picture 4" descr="Soubor:Sciurus vulgaris bearn 2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3116"/>
            <a:ext cx="4714175" cy="309086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285852" y="407194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</a:t>
            </a:r>
            <a:r>
              <a:rPr lang="cs-CZ" sz="2800" dirty="0" smtClean="0"/>
              <a:t>erná forma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0694" y="521495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hnědá forma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Beaver pho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6772275" cy="5276851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Bobr evropský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Soubor:Castor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961" y="928670"/>
            <a:ext cx="3428039" cy="1752585"/>
          </a:xfrm>
          <a:prstGeom prst="rect">
            <a:avLst/>
          </a:prstGeom>
          <a:noFill/>
        </p:spPr>
      </p:pic>
      <p:sp>
        <p:nvSpPr>
          <p:cNvPr id="6" name="Prstenec 5"/>
          <p:cNvSpPr/>
          <p:nvPr/>
        </p:nvSpPr>
        <p:spPr>
          <a:xfrm>
            <a:off x="6715140" y="857232"/>
            <a:ext cx="1500198" cy="714380"/>
          </a:xfrm>
          <a:prstGeom prst="donut">
            <a:avLst>
              <a:gd name="adj" fmla="val 9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928926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Times New Roman" pitchFamily="18" charset="0"/>
                <a:cs typeface="Times New Roman" pitchFamily="18" charset="0"/>
              </a:rPr>
              <a:t>Bobr evropský</a:t>
            </a:r>
            <a:endParaRPr lang="cs-CZ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Beaver pho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94819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928670"/>
            <a:ext cx="657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dlouhý, plochý ocas a hustá srst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6430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na zadních nohách plovací blána,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uzavíratelné nozdry            přizpůsobení životu ve    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vodě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786182" y="250030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0" y="32861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staví si </a:t>
            </a:r>
            <a:r>
              <a:rPr lang="cs-CZ" sz="3200" u="sng" dirty="0" smtClean="0">
                <a:latin typeface="Times New Roman" pitchFamily="18" charset="0"/>
                <a:cs typeface="Times New Roman" pitchFamily="18" charset="0"/>
              </a:rPr>
              <a:t>bobří hráze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ze stromů, které přehlodávají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zuby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oubor:Castor fiber d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857628"/>
            <a:ext cx="4000496" cy="300037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4429132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rostlinnou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 potravou, především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 kůrou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stromů 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475</Words>
  <Application>Microsoft Office PowerPoint</Application>
  <PresentationFormat>Předvádění na obrazovce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Savci – řád hlodavci (zástupci 1)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57</cp:revision>
  <dcterms:created xsi:type="dcterms:W3CDTF">2012-12-26T12:58:10Z</dcterms:created>
  <dcterms:modified xsi:type="dcterms:W3CDTF">2012-12-28T14:05:55Z</dcterms:modified>
</cp:coreProperties>
</file>