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6" r:id="rId6"/>
    <p:sldId id="267" r:id="rId7"/>
    <p:sldId id="268" r:id="rId8"/>
    <p:sldId id="260" r:id="rId9"/>
    <p:sldId id="262" r:id="rId10"/>
    <p:sldId id="269" r:id="rId11"/>
    <p:sldId id="270" r:id="rId12"/>
    <p:sldId id="271" r:id="rId13"/>
    <p:sldId id="263" r:id="rId14"/>
    <p:sldId id="273" r:id="rId15"/>
    <p:sldId id="274" r:id="rId16"/>
    <p:sldId id="275" r:id="rId17"/>
    <p:sldId id="277" r:id="rId18"/>
    <p:sldId id="264" r:id="rId19"/>
    <p:sldId id="278" r:id="rId20"/>
    <p:sldId id="279" r:id="rId21"/>
    <p:sldId id="261" r:id="rId22"/>
    <p:sldId id="280" r:id="rId23"/>
    <p:sldId id="281" r:id="rId24"/>
    <p:sldId id="265" r:id="rId25"/>
    <p:sldId id="272" r:id="rId26"/>
    <p:sldId id="276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2620-AB81-4DE9-B83A-01C7CF517F9C}" type="datetimeFigureOut">
              <a:rPr lang="cs-CZ" smtClean="0"/>
              <a:t>4.1.2013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948C-C951-49A6-83DC-66B07A0F1FA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2620-AB81-4DE9-B83A-01C7CF517F9C}" type="datetimeFigureOut">
              <a:rPr lang="cs-CZ" smtClean="0"/>
              <a:t>4.1.2013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948C-C951-49A6-83DC-66B07A0F1FA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2620-AB81-4DE9-B83A-01C7CF517F9C}" type="datetimeFigureOut">
              <a:rPr lang="cs-CZ" smtClean="0"/>
              <a:t>4.1.2013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948C-C951-49A6-83DC-66B07A0F1FA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2620-AB81-4DE9-B83A-01C7CF517F9C}" type="datetimeFigureOut">
              <a:rPr lang="cs-CZ" smtClean="0"/>
              <a:t>4.1.2013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7EB948C-C951-49A6-83DC-66B07A0F1FA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2620-AB81-4DE9-B83A-01C7CF517F9C}" type="datetimeFigureOut">
              <a:rPr lang="cs-CZ" smtClean="0"/>
              <a:t>4.1.2013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7EB948C-C951-49A6-83DC-66B07A0F1FA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2620-AB81-4DE9-B83A-01C7CF517F9C}" type="datetimeFigureOut">
              <a:rPr lang="cs-CZ" smtClean="0"/>
              <a:t>4.1.2013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948C-C951-49A6-83DC-66B07A0F1FA5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2620-AB81-4DE9-B83A-01C7CF517F9C}" type="datetimeFigureOut">
              <a:rPr lang="cs-CZ" smtClean="0"/>
              <a:t>4.1.2013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948C-C951-49A6-83DC-66B07A0F1FA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2620-AB81-4DE9-B83A-01C7CF517F9C}" type="datetimeFigureOut">
              <a:rPr lang="cs-CZ" smtClean="0"/>
              <a:t>4.1.2013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7EB948C-C951-49A6-83DC-66B07A0F1FA5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2620-AB81-4DE9-B83A-01C7CF517F9C}" type="datetimeFigureOut">
              <a:rPr lang="cs-CZ" smtClean="0"/>
              <a:t>4.1.2013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948C-C951-49A6-83DC-66B07A0F1FA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2620-AB81-4DE9-B83A-01C7CF517F9C}" type="datetimeFigureOut">
              <a:rPr lang="cs-CZ" smtClean="0"/>
              <a:t>4.1.2013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948C-C951-49A6-83DC-66B07A0F1FA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2620-AB81-4DE9-B83A-01C7CF517F9C}" type="datetimeFigureOut">
              <a:rPr lang="cs-CZ" smtClean="0"/>
              <a:t>4.1.2013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948C-C951-49A6-83DC-66B07A0F1FA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2620-AB81-4DE9-B83A-01C7CF517F9C}" type="datetimeFigureOut">
              <a:rPr lang="cs-CZ" smtClean="0"/>
              <a:t>4.1.2013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948C-C951-49A6-83DC-66B07A0F1FA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2620-AB81-4DE9-B83A-01C7CF517F9C}" type="datetimeFigureOut">
              <a:rPr lang="cs-CZ" smtClean="0"/>
              <a:t>4.1.2013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948C-C951-49A6-83DC-66B07A0F1FA5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2620-AB81-4DE9-B83A-01C7CF517F9C}" type="datetimeFigureOut">
              <a:rPr lang="cs-CZ" smtClean="0"/>
              <a:t>4.1.2013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948C-C951-49A6-83DC-66B07A0F1FA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2620-AB81-4DE9-B83A-01C7CF517F9C}" type="datetimeFigureOut">
              <a:rPr lang="cs-CZ" smtClean="0"/>
              <a:t>4.1.2013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948C-C951-49A6-83DC-66B07A0F1FA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2620-AB81-4DE9-B83A-01C7CF517F9C}" type="datetimeFigureOut">
              <a:rPr lang="cs-CZ" smtClean="0"/>
              <a:t>4.1.2013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948C-C951-49A6-83DC-66B07A0F1FA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2620-AB81-4DE9-B83A-01C7CF517F9C}" type="datetimeFigureOut">
              <a:rPr lang="cs-CZ" smtClean="0"/>
              <a:t>4.1.2013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948C-C951-49A6-83DC-66B07A0F1FA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2620-AB81-4DE9-B83A-01C7CF517F9C}" type="datetimeFigureOut">
              <a:rPr lang="cs-CZ" smtClean="0"/>
              <a:t>4.1.2013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948C-C951-49A6-83DC-66B07A0F1FA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2620-AB81-4DE9-B83A-01C7CF517F9C}" type="datetimeFigureOut">
              <a:rPr lang="cs-CZ" smtClean="0"/>
              <a:t>4.1.2013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948C-C951-49A6-83DC-66B07A0F1FA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2620-AB81-4DE9-B83A-01C7CF517F9C}" type="datetimeFigureOut">
              <a:rPr lang="cs-CZ" smtClean="0"/>
              <a:t>4.1.2013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948C-C951-49A6-83DC-66B07A0F1FA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2620-AB81-4DE9-B83A-01C7CF517F9C}" type="datetimeFigureOut">
              <a:rPr lang="cs-CZ" smtClean="0"/>
              <a:t>4.1.2013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948C-C951-49A6-83DC-66B07A0F1FA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2620-AB81-4DE9-B83A-01C7CF517F9C}" type="datetimeFigureOut">
              <a:rPr lang="cs-CZ" smtClean="0"/>
              <a:t>4.1.2013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948C-C951-49A6-83DC-66B07A0F1FA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92620-AB81-4DE9-B83A-01C7CF517F9C}" type="datetimeFigureOut">
              <a:rPr lang="cs-CZ" smtClean="0"/>
              <a:t>4.1.2013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B948C-C951-49A6-83DC-66B07A0F1FA5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8592620-AB81-4DE9-B83A-01C7CF517F9C}" type="datetimeFigureOut">
              <a:rPr lang="cs-CZ" smtClean="0"/>
              <a:t>4.1.2013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7EB948C-C951-49A6-83DC-66B07A0F1FA5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9/90/Europ%C3%A4ischer_Ziesel_aus_Erdloch_guckend.jpg/800px-Europ%C3%A4ischer_Ziesel_aus_Erdloch_guckend.jpg" TargetMode="External"/><Relationship Id="rId7" Type="http://schemas.openxmlformats.org/officeDocument/2006/relationships/hyperlink" Target="http://upload.wikimedia.org/wikipedia/commons/thumb/f/f7/Roofrat_Hagenbeck_02.jpg/800px-Roofrat_Hagenbeck_02.jpg" TargetMode="External"/><Relationship Id="rId2" Type="http://schemas.openxmlformats.org/officeDocument/2006/relationships/hyperlink" Target="http://upload.wikimedia.org/wikipedia/commons/thumb/1/19/Europ%C3%A4ischer_Ziesel_in_Hockstellung.jpg/800px-Europ%C3%A4ischer_Ziesel_in_Hockstellung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upload.wikimedia.org/wikipedia/commons/7/7e/Black_rat_range_map.png" TargetMode="External"/><Relationship Id="rId5" Type="http://schemas.openxmlformats.org/officeDocument/2006/relationships/hyperlink" Target="http://upload.wikimedia.org/wikipedia/commons/b/bb/Rattus_rattus05.jpg" TargetMode="External"/><Relationship Id="rId4" Type="http://schemas.openxmlformats.org/officeDocument/2006/relationships/hyperlink" Target="http://upload.wikimedia.org/wikipedia/commons/thumb/2/2c/Chinchilla-Patchouli.jpg/622px-Chinchilla-Patchouli.jpg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c/c4/Leseratte.jpg" TargetMode="External"/><Relationship Id="rId3" Type="http://schemas.openxmlformats.org/officeDocument/2006/relationships/hyperlink" Target="http://upload.wikimedia.org/wikipedia/commons/thumb/b/b7/Rattus_rattus_01.JPG/800px-Rattus_rattus_01.JPG" TargetMode="External"/><Relationship Id="rId7" Type="http://schemas.openxmlformats.org/officeDocument/2006/relationships/hyperlink" Target="http://upload.wikimedia.org/wikipedia/commons/thumb/d/db/Dumbo_rat.jpg/800px-Dumbo_rat.jpg" TargetMode="External"/><Relationship Id="rId2" Type="http://schemas.openxmlformats.org/officeDocument/2006/relationships/hyperlink" Target="http://upload.wikimedia.org/wikipedia/commons/e/ed/Rattus_rattus_CZ_distribution_map.pn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upload.wikimedia.org/wikipedia/commons/d/d8/Rattus_norvegicus_CZ_distribution_map.png" TargetMode="External"/><Relationship Id="rId5" Type="http://schemas.openxmlformats.org/officeDocument/2006/relationships/hyperlink" Target="http://upload.wikimedia.org/wikipedia/commons/thumb/2/20/Brown_rat_distribution.png/800px-Brown_rat_distribution.png" TargetMode="External"/><Relationship Id="rId4" Type="http://schemas.openxmlformats.org/officeDocument/2006/relationships/hyperlink" Target="http://upload.wikimedia.org/wikipedia/commons/thumb/1/15/WildRat.jpg/800px-WildRat.jp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a/ab/House_mouse.jpg" TargetMode="External"/><Relationship Id="rId2" Type="http://schemas.openxmlformats.org/officeDocument/2006/relationships/hyperlink" Target="http://upload.wikimedia.org/wikipedia/commons/8/82/Ratttus_rattus_vs._norvegicus_CS.pn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upload.wikimedia.org/wikipedia/commons/5/5d/Mor%C4%8De.jpg" TargetMode="External"/><Relationship Id="rId5" Type="http://schemas.openxmlformats.org/officeDocument/2006/relationships/hyperlink" Target="http://upload.wikimedia.org/wikipedia/commons/c/c6/Wildmeerschweinchen-06.jpg" TargetMode="External"/><Relationship Id="rId4" Type="http://schemas.openxmlformats.org/officeDocument/2006/relationships/hyperlink" Target="http://upload.wikimedia.org/wikipedia/commons/thumb/6/6d/Mapa_Mus_musculus.png/800px-Mapa_Mus_musculus.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Savci – řád hlodavci (zástupci </a:t>
            </a: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3)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 dirty="0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 dirty="0"/>
              <a:t>Autor: Mgr. </a:t>
            </a:r>
            <a:r>
              <a:rPr lang="cs-CZ" b="1" dirty="0" smtClean="0"/>
              <a:t>Eliška Nováková</a:t>
            </a:r>
            <a:endParaRPr lang="cs-CZ" b="1" dirty="0"/>
          </a:p>
          <a:p>
            <a:pPr algn="ctr"/>
            <a:endParaRPr lang="cs-CZ" dirty="0"/>
          </a:p>
          <a:p>
            <a:pPr algn="ctr"/>
            <a:r>
              <a:rPr lang="cs-CZ" dirty="0"/>
              <a:t>Škola: Základní škola Slušovice, okres Zlín, příspěvková organizace 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dirty="0"/>
              <a:t>Registrační číslo projektu: CZ.1.07/1.1.38/02.0025</a:t>
            </a:r>
          </a:p>
          <a:p>
            <a:pPr algn="ctr"/>
            <a:r>
              <a:rPr lang="cs-CZ" dirty="0"/>
              <a:t>Název projektu: Modernizace výuky na ZŠ Slušovice, </a:t>
            </a:r>
            <a:r>
              <a:rPr lang="cs-CZ" dirty="0" err="1"/>
              <a:t>Fryšták</a:t>
            </a:r>
            <a:r>
              <a:rPr lang="cs-CZ" dirty="0"/>
              <a:t>, </a:t>
            </a:r>
            <a:r>
              <a:rPr lang="cs-CZ" dirty="0" err="1"/>
              <a:t>Kašava</a:t>
            </a:r>
            <a:r>
              <a:rPr lang="cs-CZ" dirty="0"/>
              <a:t> a Velehrad</a:t>
            </a:r>
          </a:p>
          <a:p>
            <a:pPr algn="ctr"/>
            <a:r>
              <a:rPr lang="cs-CZ" sz="1200" dirty="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41248"/>
          </a:xfrm>
        </p:spPr>
        <p:txBody>
          <a:bodyPr>
            <a:noAutofit/>
          </a:bodyPr>
          <a:lstStyle/>
          <a:p>
            <a:r>
              <a:rPr lang="cs-CZ" sz="5400" b="1" dirty="0" smtClean="0"/>
              <a:t>Krysa  obecná</a:t>
            </a:r>
            <a:endParaRPr lang="cs-CZ" sz="5400" b="1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857892"/>
            <a:ext cx="3657600" cy="796925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7949" y="0"/>
            <a:ext cx="2816051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ovéPole 5"/>
          <p:cNvSpPr txBox="1"/>
          <p:nvPr/>
        </p:nvSpPr>
        <p:spPr>
          <a:xfrm>
            <a:off x="0" y="150017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s-CZ" sz="3200" dirty="0" smtClean="0"/>
              <a:t> neupadá do zimního spánku</a:t>
            </a:r>
            <a:endParaRPr lang="cs-CZ" sz="3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214311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s-CZ" sz="3200" dirty="0" smtClean="0"/>
              <a:t> živí se především rostlinnou potravou</a:t>
            </a:r>
            <a:endParaRPr lang="cs-CZ" sz="3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0" y="278605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s-CZ" sz="3200" dirty="0" smtClean="0"/>
              <a:t> škodí v hospodářství – požírají brambory, obilí,…</a:t>
            </a:r>
            <a:endParaRPr lang="cs-CZ" sz="32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0" y="34290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s-CZ" sz="3200" dirty="0" smtClean="0"/>
              <a:t> u domorodců v jihovýchodní Asii slouží jako </a:t>
            </a:r>
          </a:p>
          <a:p>
            <a:r>
              <a:rPr lang="cs-CZ" sz="3200" dirty="0"/>
              <a:t> </a:t>
            </a:r>
            <a:r>
              <a:rPr lang="cs-CZ" sz="3200" dirty="0" smtClean="0"/>
              <a:t>   potrava</a:t>
            </a:r>
            <a:endParaRPr lang="cs-CZ" sz="32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0" y="450057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s-CZ" sz="3200" dirty="0" smtClean="0"/>
              <a:t> přenáší infekční choroby</a:t>
            </a:r>
            <a:endParaRPr lang="cs-CZ" sz="3200" dirty="0"/>
          </a:p>
        </p:txBody>
      </p:sp>
      <p:pic>
        <p:nvPicPr>
          <p:cNvPr id="39938" name="Picture 2" descr="Soubor:Rattus rattus CZ distribution map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4214818"/>
            <a:ext cx="3929058" cy="2305048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0" y="514351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s-CZ" sz="3200" dirty="0" smtClean="0"/>
              <a:t> rozšíření v ČR</a:t>
            </a:r>
            <a:endParaRPr lang="cs-CZ" sz="3200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Soubor:Roofrat Hagenbeck 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7620000" cy="5076826"/>
          </a:xfrm>
          <a:prstGeom prst="rect">
            <a:avLst/>
          </a:prstGeom>
          <a:noFill/>
        </p:spPr>
      </p:pic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41248"/>
          </a:xfrm>
        </p:spPr>
        <p:txBody>
          <a:bodyPr>
            <a:noAutofit/>
          </a:bodyPr>
          <a:lstStyle/>
          <a:p>
            <a:r>
              <a:rPr lang="cs-CZ" sz="5400" b="1" dirty="0" smtClean="0"/>
              <a:t>Krysa  obecná</a:t>
            </a:r>
            <a:endParaRPr lang="cs-CZ" sz="5400" b="1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pic>
        <p:nvPicPr>
          <p:cNvPr id="38916" name="Picture 4" descr="Soubor:Rattus rattus 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45" y="0"/>
            <a:ext cx="3714755" cy="2786066"/>
          </a:xfrm>
          <a:prstGeom prst="rect">
            <a:avLst/>
          </a:prstGeom>
          <a:noFill/>
        </p:spPr>
      </p:pic>
      <p:sp>
        <p:nvSpPr>
          <p:cNvPr id="7" name="Prstenec 6"/>
          <p:cNvSpPr/>
          <p:nvPr/>
        </p:nvSpPr>
        <p:spPr>
          <a:xfrm rot="18778202">
            <a:off x="7767107" y="923709"/>
            <a:ext cx="714380" cy="2121704"/>
          </a:xfrm>
          <a:prstGeom prst="donut">
            <a:avLst>
              <a:gd name="adj" fmla="val 765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oubor:WildR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857232"/>
            <a:ext cx="7620000" cy="5715000"/>
          </a:xfrm>
          <a:prstGeom prst="rect">
            <a:avLst/>
          </a:prstGeom>
          <a:noFill/>
        </p:spPr>
      </p:pic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41248"/>
          </a:xfrm>
        </p:spPr>
        <p:txBody>
          <a:bodyPr>
            <a:noAutofit/>
          </a:bodyPr>
          <a:lstStyle/>
          <a:p>
            <a:r>
              <a:rPr lang="cs-CZ" sz="5400" b="1" dirty="0" smtClean="0"/>
              <a:t>Potkan</a:t>
            </a:r>
            <a:endParaRPr lang="cs-CZ" sz="5400" b="1" dirty="0"/>
          </a:p>
        </p:txBody>
      </p:sp>
      <p:pic>
        <p:nvPicPr>
          <p:cNvPr id="3076" name="Picture 4" descr="Soubor:Brown rat distributio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73620" y="1"/>
            <a:ext cx="4170379" cy="192880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ubor:WildR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1761" y="0"/>
            <a:ext cx="2762238" cy="2071678"/>
          </a:xfrm>
          <a:prstGeom prst="rect">
            <a:avLst/>
          </a:prstGeom>
          <a:noFill/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0" y="0"/>
            <a:ext cx="8686800" cy="84124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400" b="1" i="0" u="none" strike="noStrike" kern="1200" cap="all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Potkan</a:t>
            </a:r>
            <a:endParaRPr kumimoji="0" lang="cs-CZ" sz="54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150017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cs-CZ" sz="3200" dirty="0" smtClean="0"/>
              <a:t> pochází z Mandžuska</a:t>
            </a:r>
            <a:endParaRPr lang="cs-CZ" sz="3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221455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cs-CZ" sz="3200" dirty="0" smtClean="0"/>
              <a:t> obývá vlhké prostory – městské kanalizace, </a:t>
            </a:r>
          </a:p>
          <a:p>
            <a:r>
              <a:rPr lang="cs-CZ" sz="3200" dirty="0" smtClean="0"/>
              <a:t>   sklady, lidská obydlí</a:t>
            </a:r>
            <a:endParaRPr lang="cs-CZ" sz="3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0" y="335756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cs-CZ" sz="3200" dirty="0" smtClean="0"/>
              <a:t> typický znak: lysý, šupinatý ocas</a:t>
            </a:r>
            <a:endParaRPr lang="cs-CZ" sz="32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0" y="407194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cs-CZ" sz="3200" dirty="0" smtClean="0"/>
              <a:t> noční hlodavec</a:t>
            </a:r>
            <a:endParaRPr lang="cs-CZ" sz="32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0" y="478632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cs-CZ" sz="3200" dirty="0" smtClean="0"/>
              <a:t> dobře běhají, skáčou a potápí se</a:t>
            </a:r>
            <a:endParaRPr lang="cs-CZ" sz="3200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ubor:WildR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1761" y="0"/>
            <a:ext cx="2762238" cy="2071678"/>
          </a:xfrm>
          <a:prstGeom prst="rect">
            <a:avLst/>
          </a:prstGeom>
          <a:noFill/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786454"/>
            <a:ext cx="3657600" cy="796925"/>
          </a:xfrm>
          <a:prstGeom prst="rect">
            <a:avLst/>
          </a:prstGeom>
          <a:noFill/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0" y="0"/>
            <a:ext cx="8686800" cy="84124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Potkan</a:t>
            </a:r>
            <a:endParaRPr kumimoji="0" lang="cs-CZ" sz="54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150017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cs-CZ" sz="3200" dirty="0" smtClean="0"/>
              <a:t> v případě nebezpečí se chovají</a:t>
            </a:r>
          </a:p>
          <a:p>
            <a:r>
              <a:rPr lang="cs-CZ" sz="3200" dirty="0"/>
              <a:t> </a:t>
            </a:r>
            <a:r>
              <a:rPr lang="cs-CZ" sz="3200" dirty="0" smtClean="0"/>
              <a:t>  agresivně</a:t>
            </a:r>
            <a:endParaRPr lang="cs-CZ" sz="3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264318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cs-CZ" sz="3200" dirty="0" smtClean="0"/>
              <a:t> je všežravec</a:t>
            </a:r>
            <a:endParaRPr lang="cs-CZ" sz="3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0" y="335756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cs-CZ" sz="3200" dirty="0" smtClean="0"/>
              <a:t> velmi rychle se množí</a:t>
            </a:r>
            <a:endParaRPr lang="cs-CZ" sz="32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0" y="478632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cs-CZ" sz="3200" dirty="0" smtClean="0"/>
              <a:t> výskyt v ČR</a:t>
            </a:r>
            <a:endParaRPr lang="cs-CZ" sz="3200" dirty="0"/>
          </a:p>
        </p:txBody>
      </p:sp>
      <p:pic>
        <p:nvPicPr>
          <p:cNvPr id="41986" name="Picture 2" descr="Soubor:Rattus norvegicus CZ distribution map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04603" y="4714884"/>
            <a:ext cx="3287771" cy="1928826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0" y="407194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cs-CZ" sz="3200" dirty="0" smtClean="0"/>
              <a:t> mohou přenášet nebezpečná onemocnění</a:t>
            </a:r>
            <a:endParaRPr lang="cs-CZ" sz="3200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5016"/>
            <a:ext cx="3657600" cy="796925"/>
          </a:xfrm>
          <a:prstGeom prst="rect">
            <a:avLst/>
          </a:prstGeom>
          <a:noFill/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0" y="0"/>
            <a:ext cx="8686800" cy="84124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Potkan</a:t>
            </a:r>
            <a:endParaRPr kumimoji="0" lang="cs-CZ" sz="54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4034" name="Picture 2" descr="Soubor:Dumbo ra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28670"/>
            <a:ext cx="5286380" cy="3522051"/>
          </a:xfrm>
          <a:prstGeom prst="rect">
            <a:avLst/>
          </a:prstGeom>
          <a:noFill/>
        </p:spPr>
      </p:pic>
      <p:pic>
        <p:nvPicPr>
          <p:cNvPr id="44036" name="Picture 4" descr="Soubor:Leseratt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1928802"/>
            <a:ext cx="4572000" cy="479107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41248"/>
          </a:xfrm>
        </p:spPr>
        <p:txBody>
          <a:bodyPr/>
          <a:lstStyle/>
          <a:p>
            <a:r>
              <a:rPr lang="cs-CZ" dirty="0" smtClean="0"/>
              <a:t>Porovnání hlavních rozdílů</a:t>
            </a:r>
            <a:endParaRPr lang="cs-CZ" dirty="0"/>
          </a:p>
        </p:txBody>
      </p:sp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5715016"/>
            <a:ext cx="3657600" cy="796925"/>
          </a:xfrm>
          <a:prstGeom prst="rect">
            <a:avLst/>
          </a:prstGeom>
          <a:noFill/>
        </p:spPr>
      </p:pic>
      <p:pic>
        <p:nvPicPr>
          <p:cNvPr id="45058" name="Picture 2" descr="Soubor:Ratttus rattus vs. norvegicus C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785794"/>
            <a:ext cx="4929222" cy="5587279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857892"/>
            <a:ext cx="3657600" cy="796925"/>
          </a:xfrm>
          <a:prstGeom prst="rect">
            <a:avLst/>
          </a:prstGeom>
          <a:noFill/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41248"/>
          </a:xfrm>
        </p:spPr>
        <p:txBody>
          <a:bodyPr>
            <a:noAutofit/>
          </a:bodyPr>
          <a:lstStyle/>
          <a:p>
            <a:r>
              <a:rPr lang="cs-CZ" sz="5400" b="1" dirty="0" smtClean="0"/>
              <a:t>Myš domácí</a:t>
            </a:r>
            <a:endParaRPr lang="cs-CZ" sz="5400" b="1" dirty="0"/>
          </a:p>
        </p:txBody>
      </p:sp>
      <p:pic>
        <p:nvPicPr>
          <p:cNvPr id="2050" name="Picture 2" descr="Soubor:House mou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142984"/>
            <a:ext cx="4739634" cy="3286148"/>
          </a:xfrm>
          <a:prstGeom prst="rect">
            <a:avLst/>
          </a:prstGeom>
          <a:noFill/>
        </p:spPr>
      </p:pic>
      <p:pic>
        <p:nvPicPr>
          <p:cNvPr id="2052" name="Picture 4" descr="Soubor:Mapa Mus musculu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72793" y="3857628"/>
            <a:ext cx="4671207" cy="237647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5857892"/>
            <a:ext cx="3657600" cy="796925"/>
          </a:xfrm>
          <a:prstGeom prst="rect">
            <a:avLst/>
          </a:prstGeom>
          <a:noFill/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41248"/>
          </a:xfrm>
        </p:spPr>
        <p:txBody>
          <a:bodyPr>
            <a:noAutofit/>
          </a:bodyPr>
          <a:lstStyle/>
          <a:p>
            <a:r>
              <a:rPr lang="cs-CZ" sz="5400" b="1" dirty="0" smtClean="0"/>
              <a:t>Myš domácí</a:t>
            </a:r>
            <a:endParaRPr lang="cs-CZ" sz="5400" b="1" dirty="0"/>
          </a:p>
        </p:txBody>
      </p:sp>
      <p:pic>
        <p:nvPicPr>
          <p:cNvPr id="5" name="Picture 2" descr="Soubor:House mou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0"/>
            <a:ext cx="3071802" cy="2129784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0" y="142873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3200" dirty="0" smtClean="0"/>
              <a:t> náš nejznámější hlodavec</a:t>
            </a:r>
            <a:endParaRPr lang="cs-CZ" sz="3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214311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3200" dirty="0" smtClean="0"/>
              <a:t> domácí škůdce, ale taky významný laboratorní </a:t>
            </a:r>
          </a:p>
          <a:p>
            <a:r>
              <a:rPr lang="cs-CZ" sz="3200" dirty="0"/>
              <a:t> </a:t>
            </a:r>
            <a:r>
              <a:rPr lang="cs-CZ" sz="3200" dirty="0" smtClean="0"/>
              <a:t> živočich</a:t>
            </a:r>
            <a:endParaRPr lang="cs-CZ" sz="3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0" y="328612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3200" dirty="0" smtClean="0"/>
              <a:t> ožírají potraviny, krmivo a ničí zařízení budov</a:t>
            </a:r>
            <a:endParaRPr lang="cs-CZ" sz="32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0" y="407194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3200" dirty="0" smtClean="0"/>
              <a:t> přenašeč některých nebezpečných onemocnění</a:t>
            </a:r>
            <a:endParaRPr lang="cs-CZ" sz="320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5857892"/>
            <a:ext cx="3657600" cy="796925"/>
          </a:xfrm>
          <a:prstGeom prst="rect">
            <a:avLst/>
          </a:prstGeom>
          <a:noFill/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0" y="0"/>
            <a:ext cx="8686800" cy="84124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400" b="1" i="0" u="none" strike="noStrike" kern="1200" cap="all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Myš domácí</a:t>
            </a:r>
            <a:endParaRPr kumimoji="0" lang="cs-CZ" sz="54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214422"/>
            <a:ext cx="7507182" cy="437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03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/>
              <a:t>Digitální učební materiál je určen </a:t>
            </a:r>
            <a:r>
              <a:rPr lang="cs-CZ" dirty="0" smtClean="0"/>
              <a:t>k seznámení žáků se zástupci řádu hlodavci.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Materiál </a:t>
            </a:r>
            <a:r>
              <a:rPr lang="cs-CZ" dirty="0" smtClean="0"/>
              <a:t>rozvíjí  vědomosti žáků a pomocí názorným ukázek se snaží žákům přiblížit přírodu kolem sebe.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</a:t>
            </a:r>
            <a:r>
              <a:rPr lang="cs-CZ" dirty="0" smtClean="0"/>
              <a:t>předmět přírodopis </a:t>
            </a:r>
            <a:r>
              <a:rPr lang="cs-CZ" dirty="0"/>
              <a:t>a ročník </a:t>
            </a:r>
            <a:r>
              <a:rPr lang="cs-CZ" dirty="0" smtClean="0"/>
              <a:t>8.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Tento materiál vznikl jako doplňující materiál k </a:t>
            </a:r>
            <a:r>
              <a:rPr lang="cs-CZ" dirty="0" smtClean="0"/>
              <a:t>učebnici: </a:t>
            </a:r>
            <a:r>
              <a:rPr lang="cs-CZ" i="1" dirty="0"/>
              <a:t>Přírodopis 2 pro 7. ročník základní školy a nižší ročníky víceletých gymnázií</a:t>
            </a:r>
            <a:r>
              <a:rPr lang="cs-CZ" dirty="0"/>
              <a:t>. Bělehradská 47, 120 00 Praha 2: SPN, 1999. ISBN 80-7235-069-2.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oubor:Wildmeerschweinchen-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1285860"/>
            <a:ext cx="6782231" cy="5072098"/>
          </a:xfrm>
          <a:prstGeom prst="rect">
            <a:avLst/>
          </a:prstGeom>
          <a:noFill/>
        </p:spPr>
      </p:pic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41248"/>
          </a:xfrm>
        </p:spPr>
        <p:txBody>
          <a:bodyPr>
            <a:noAutofit/>
          </a:bodyPr>
          <a:lstStyle/>
          <a:p>
            <a:r>
              <a:rPr lang="cs-CZ" sz="5400" b="1" dirty="0" smtClean="0"/>
              <a:t>Morče divoké</a:t>
            </a:r>
            <a:endParaRPr lang="cs-CZ" sz="5400" b="1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ubor:Wildmeerschweinchen-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0"/>
            <a:ext cx="3428992" cy="2564375"/>
          </a:xfrm>
          <a:prstGeom prst="rect">
            <a:avLst/>
          </a:prstGeom>
          <a:noFill/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41248"/>
          </a:xfrm>
        </p:spPr>
        <p:txBody>
          <a:bodyPr>
            <a:noAutofit/>
          </a:bodyPr>
          <a:lstStyle/>
          <a:p>
            <a:r>
              <a:rPr lang="cs-CZ" sz="5400" b="1" dirty="0" smtClean="0"/>
              <a:t>Morče divoké</a:t>
            </a:r>
            <a:endParaRPr lang="cs-CZ" sz="54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150017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3200" dirty="0" smtClean="0"/>
              <a:t> výskyt: horská oblast</a:t>
            </a:r>
          </a:p>
          <a:p>
            <a:r>
              <a:rPr lang="cs-CZ" sz="3200" dirty="0"/>
              <a:t> </a:t>
            </a:r>
            <a:r>
              <a:rPr lang="cs-CZ" sz="3200" dirty="0" smtClean="0"/>
              <a:t>  jihoamerických And</a:t>
            </a:r>
            <a:endParaRPr lang="cs-CZ" sz="3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271462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3200" dirty="0" smtClean="0"/>
              <a:t> předchůdce morčete domácího</a:t>
            </a:r>
            <a:endParaRPr lang="cs-CZ" sz="3200" dirty="0"/>
          </a:p>
        </p:txBody>
      </p:sp>
      <p:pic>
        <p:nvPicPr>
          <p:cNvPr id="49154" name="Picture 2" descr="Soubor:Morč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10280" y="2714620"/>
            <a:ext cx="3333720" cy="2500290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0" y="3429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3200" dirty="0" smtClean="0"/>
              <a:t> žijí ve velkých skupinách</a:t>
            </a:r>
            <a:endParaRPr lang="cs-CZ" sz="32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0" y="407194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3200" dirty="0" smtClean="0"/>
              <a:t> dříve chování pro maso</a:t>
            </a:r>
            <a:endParaRPr lang="cs-CZ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714332"/>
          </a:xfrm>
        </p:spPr>
        <p:txBody>
          <a:bodyPr>
            <a:normAutofit/>
          </a:bodyPr>
          <a:lstStyle/>
          <a:p>
            <a:r>
              <a:rPr lang="cs-CZ" dirty="0" smtClean="0"/>
              <a:t>Shrnutí</a:t>
            </a:r>
            <a:endParaRPr lang="cs-CZ" dirty="0"/>
          </a:p>
        </p:txBody>
      </p:sp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0" y="50004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Pokus se správně spojit hlodavce s jeho názvem.</a:t>
            </a:r>
            <a:endParaRPr lang="cs-CZ" sz="2800" dirty="0"/>
          </a:p>
        </p:txBody>
      </p:sp>
      <p:pic>
        <p:nvPicPr>
          <p:cNvPr id="5" name="Picture 4" descr="Soubor:Leserat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2984"/>
            <a:ext cx="2285984" cy="2395522"/>
          </a:xfrm>
          <a:prstGeom prst="rect">
            <a:avLst/>
          </a:prstGeom>
          <a:noFill/>
        </p:spPr>
      </p:pic>
      <p:pic>
        <p:nvPicPr>
          <p:cNvPr id="6" name="Picture 2" descr="Soubor:Morč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714752"/>
            <a:ext cx="2357422" cy="2214538"/>
          </a:xfrm>
          <a:prstGeom prst="rect">
            <a:avLst/>
          </a:prstGeom>
          <a:noFill/>
        </p:spPr>
      </p:pic>
      <p:pic>
        <p:nvPicPr>
          <p:cNvPr id="7" name="Picture 2" descr="Soubor:Chinchilla-Patchoul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1142984"/>
            <a:ext cx="2357422" cy="2270251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7949" y="3571876"/>
            <a:ext cx="2816051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Zaoblený obdélník 8"/>
          <p:cNvSpPr/>
          <p:nvPr/>
        </p:nvSpPr>
        <p:spPr>
          <a:xfrm>
            <a:off x="3143240" y="1428736"/>
            <a:ext cx="285752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Morče domácí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3143240" y="2357430"/>
            <a:ext cx="2857520" cy="7143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Krysa obecná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3143240" y="3286124"/>
            <a:ext cx="2857520" cy="7143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Činčila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3143240" y="4214818"/>
            <a:ext cx="2857520" cy="7143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Potkan</a:t>
            </a:r>
            <a:endParaRPr lang="cs-CZ" sz="2400" dirty="0">
              <a:solidFill>
                <a:schemeClr val="tx1"/>
              </a:solidFill>
            </a:endParaRPr>
          </a:p>
        </p:txBody>
      </p:sp>
      <p:cxnSp>
        <p:nvCxnSpPr>
          <p:cNvPr id="14" name="Přímá spojovací šipka 13"/>
          <p:cNvCxnSpPr/>
          <p:nvPr/>
        </p:nvCxnSpPr>
        <p:spPr>
          <a:xfrm rot="16200000" flipV="1">
            <a:off x="2071670" y="3143248"/>
            <a:ext cx="1428760" cy="14287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>
            <a:stCxn id="9" idx="1"/>
          </p:cNvCxnSpPr>
          <p:nvPr/>
        </p:nvCxnSpPr>
        <p:spPr>
          <a:xfrm rot="10800000" flipV="1">
            <a:off x="2214546" y="1785926"/>
            <a:ext cx="928694" cy="2286016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 rot="16200000" flipH="1">
            <a:off x="5822165" y="2893215"/>
            <a:ext cx="1071570" cy="857256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/>
          <p:nvPr/>
        </p:nvCxnSpPr>
        <p:spPr>
          <a:xfrm flipV="1">
            <a:off x="5786446" y="2714620"/>
            <a:ext cx="1143008" cy="8572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Zdroje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>
            <a:normAutofit/>
          </a:bodyPr>
          <a:lstStyle/>
          <a:p>
            <a:r>
              <a:rPr lang="cs-CZ" sz="1400" dirty="0" err="1" smtClean="0"/>
              <a:t>Europäischer</a:t>
            </a:r>
            <a:r>
              <a:rPr lang="cs-CZ" sz="1400" dirty="0" smtClean="0"/>
              <a:t> </a:t>
            </a:r>
            <a:r>
              <a:rPr lang="cs-CZ" sz="1400" dirty="0" err="1" smtClean="0"/>
              <a:t>Ziesel</a:t>
            </a:r>
            <a:r>
              <a:rPr lang="cs-CZ" sz="1400" dirty="0" smtClean="0"/>
              <a:t> in </a:t>
            </a:r>
            <a:r>
              <a:rPr lang="cs-CZ" sz="1400" dirty="0" err="1" smtClean="0"/>
              <a:t>Hockstellung.jpg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28. 5. 2005, 23:29 [cit. 2013-01-04]. Dostupné z: </a:t>
            </a:r>
            <a:r>
              <a:rPr lang="cs-CZ" sz="1400" dirty="0" smtClean="0">
                <a:hlinkClick r:id="rId2"/>
              </a:rPr>
              <a:t>http://</a:t>
            </a:r>
            <a:r>
              <a:rPr lang="cs-CZ" sz="1400" dirty="0" smtClean="0">
                <a:hlinkClick r:id="rId2"/>
              </a:rPr>
              <a:t>upload.wikimedia.org/wikipedia/commons/thumb/1/19/Europ%C3%A4ischer_Ziesel_in_Hockstellung.jpg/800px-Europ%C3%A4ischer_Ziesel_in_Hockstellung.jpg</a:t>
            </a:r>
            <a:endParaRPr lang="cs-CZ" sz="1400" dirty="0" smtClean="0"/>
          </a:p>
          <a:p>
            <a:r>
              <a:rPr lang="en-US" sz="1400" dirty="0" err="1" smtClean="0"/>
              <a:t>Europäischer</a:t>
            </a:r>
            <a:r>
              <a:rPr lang="en-US" sz="1400" dirty="0" smtClean="0"/>
              <a:t> </a:t>
            </a:r>
            <a:r>
              <a:rPr lang="en-US" sz="1400" dirty="0" err="1" smtClean="0"/>
              <a:t>Ziesel</a:t>
            </a:r>
            <a:r>
              <a:rPr lang="en-US" sz="1400" dirty="0" smtClean="0"/>
              <a:t> </a:t>
            </a:r>
            <a:r>
              <a:rPr lang="en-US" sz="1400" dirty="0" err="1" smtClean="0"/>
              <a:t>aus</a:t>
            </a:r>
            <a:r>
              <a:rPr lang="en-US" sz="1400" dirty="0" smtClean="0"/>
              <a:t> </a:t>
            </a:r>
            <a:r>
              <a:rPr lang="en-US" sz="1400" dirty="0" err="1" smtClean="0"/>
              <a:t>Erdloch</a:t>
            </a:r>
            <a:r>
              <a:rPr lang="en-US" sz="1400" dirty="0" smtClean="0"/>
              <a:t> guckend.jpg. In: </a:t>
            </a:r>
            <a:r>
              <a:rPr lang="en-US" sz="1400" i="1" dirty="0" smtClean="0"/>
              <a:t>Wikipedia: the free encyclopedia</a:t>
            </a:r>
            <a:r>
              <a:rPr lang="en-US" sz="1400" dirty="0" smtClean="0"/>
              <a:t> [online]. San Francisco (CA): Wikimedia Foundation, 2001-, 28. 5. 2005, 23:05 [cit. 2013-01-04]. </a:t>
            </a:r>
            <a:r>
              <a:rPr lang="en-US" sz="1400" dirty="0" err="1" smtClean="0"/>
              <a:t>Dostupné</a:t>
            </a:r>
            <a:r>
              <a:rPr lang="en-US" sz="1400" dirty="0" smtClean="0"/>
              <a:t> z: </a:t>
            </a:r>
            <a:r>
              <a:rPr lang="en-US" sz="1400" dirty="0" smtClean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upload.wikimedia.org/wikipedia/commons/thumb/9/90/Europ%C3%A4ischer_Ziesel_aus_Erdloch_guckend.jpg/800px-Europ%C3%A4ischer_Ziesel_aus_Erdloch_guckend.jpg</a:t>
            </a:r>
            <a:endParaRPr lang="cs-CZ" sz="1400" dirty="0" smtClean="0"/>
          </a:p>
          <a:p>
            <a:r>
              <a:rPr lang="cs-CZ" sz="1400" dirty="0" err="1" smtClean="0"/>
              <a:t>Chinchilla</a:t>
            </a:r>
            <a:r>
              <a:rPr lang="cs-CZ" sz="1400" dirty="0" smtClean="0"/>
              <a:t>-</a:t>
            </a:r>
            <a:r>
              <a:rPr lang="cs-CZ" sz="1400" dirty="0" err="1" smtClean="0"/>
              <a:t>Patchouli.jpg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26. 6. 2006, 21:37 [cit. 2013-01-04]. Dostupné z: </a:t>
            </a:r>
            <a:r>
              <a:rPr lang="cs-CZ" sz="1400" dirty="0" smtClean="0">
                <a:hlinkClick r:id="rId4"/>
              </a:rPr>
              <a:t>http://</a:t>
            </a:r>
            <a:r>
              <a:rPr lang="cs-CZ" sz="1400" dirty="0" smtClean="0">
                <a:hlinkClick r:id="rId4"/>
              </a:rPr>
              <a:t>upload.wikimedia.org/wikipedia/commons/thumb/2/2c/Chinchilla-Patchouli.jpg/622px-Chinchilla-Patchouli.jpg</a:t>
            </a:r>
            <a:endParaRPr lang="cs-CZ" sz="1400" dirty="0" smtClean="0"/>
          </a:p>
          <a:p>
            <a:r>
              <a:rPr lang="cs-CZ" sz="1400" dirty="0" err="1" smtClean="0"/>
              <a:t>Rattus</a:t>
            </a:r>
            <a:r>
              <a:rPr lang="cs-CZ" sz="1400" dirty="0" smtClean="0"/>
              <a:t> rattus05.jpg.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24. 6. 2009, 16:10 [cit. 2013-01-04]. Dostupné z: </a:t>
            </a:r>
            <a:r>
              <a:rPr lang="cs-CZ" sz="1400" dirty="0" smtClean="0">
                <a:hlinkClick r:id="rId5"/>
              </a:rPr>
              <a:t>http://</a:t>
            </a:r>
            <a:r>
              <a:rPr lang="cs-CZ" sz="1400" dirty="0" smtClean="0">
                <a:hlinkClick r:id="rId5"/>
              </a:rPr>
              <a:t>upload.wikimedia.org/wikipedia/commons/b/bb/Rattus_rattus05.jpg</a:t>
            </a:r>
            <a:endParaRPr lang="cs-CZ" sz="1400" dirty="0" smtClean="0"/>
          </a:p>
          <a:p>
            <a:r>
              <a:rPr lang="cs-CZ" sz="1400" dirty="0" err="1" smtClean="0"/>
              <a:t>Black</a:t>
            </a:r>
            <a:r>
              <a:rPr lang="cs-CZ" sz="1400" dirty="0" smtClean="0"/>
              <a:t> </a:t>
            </a:r>
            <a:r>
              <a:rPr lang="cs-CZ" sz="1400" dirty="0" err="1" smtClean="0"/>
              <a:t>rat</a:t>
            </a:r>
            <a:r>
              <a:rPr lang="cs-CZ" sz="1400" dirty="0" smtClean="0"/>
              <a:t> </a:t>
            </a:r>
            <a:r>
              <a:rPr lang="cs-CZ" sz="1400" dirty="0" err="1" smtClean="0"/>
              <a:t>range</a:t>
            </a:r>
            <a:r>
              <a:rPr lang="cs-CZ" sz="1400" dirty="0" smtClean="0"/>
              <a:t> map.</a:t>
            </a:r>
            <a:r>
              <a:rPr lang="cs-CZ" sz="1400" dirty="0" err="1" smtClean="0"/>
              <a:t>png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24. 6. 2009, 16:56 [cit. 2013-01-04]. Dostupné z: </a:t>
            </a:r>
            <a:r>
              <a:rPr lang="cs-CZ" sz="1400" dirty="0" smtClean="0">
                <a:hlinkClick r:id="rId6"/>
              </a:rPr>
              <a:t>http://</a:t>
            </a:r>
            <a:r>
              <a:rPr lang="cs-CZ" sz="1400" dirty="0" smtClean="0">
                <a:hlinkClick r:id="rId6"/>
              </a:rPr>
              <a:t>upload.wikimedia.org/wikipedia/commons/7/7e/Black_rat_range_map.png</a:t>
            </a:r>
            <a:endParaRPr lang="cs-CZ" sz="1400" dirty="0" smtClean="0"/>
          </a:p>
          <a:p>
            <a:r>
              <a:rPr lang="cs-CZ" sz="1400" dirty="0" err="1" smtClean="0"/>
              <a:t>Roofrat</a:t>
            </a:r>
            <a:r>
              <a:rPr lang="cs-CZ" sz="1400" dirty="0" smtClean="0"/>
              <a:t> </a:t>
            </a:r>
            <a:r>
              <a:rPr lang="cs-CZ" sz="1400" dirty="0" err="1" smtClean="0"/>
              <a:t>Hagenbeck</a:t>
            </a:r>
            <a:r>
              <a:rPr lang="cs-CZ" sz="1400" dirty="0" smtClean="0"/>
              <a:t> 02.jpg.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17. 1. 2010, 18:13 [cit. 2013-01-04]. Dostupné z: </a:t>
            </a:r>
            <a:r>
              <a:rPr lang="cs-CZ" sz="1400" dirty="0" smtClean="0">
                <a:hlinkClick r:id="rId7"/>
              </a:rPr>
              <a:t>http://</a:t>
            </a:r>
            <a:r>
              <a:rPr lang="cs-CZ" sz="1400" dirty="0" smtClean="0">
                <a:hlinkClick r:id="rId7"/>
              </a:rPr>
              <a:t>upload.wikimedia.org/wikipedia/commons/thumb/f/f7/Roofrat_Hagenbeck_02.jpg/800px-Roofrat_Hagenbeck_02.jpg</a:t>
            </a:r>
            <a:endParaRPr lang="cs-CZ" sz="1400" dirty="0" smtClean="0"/>
          </a:p>
          <a:p>
            <a:r>
              <a:rPr lang="cs-CZ" sz="1400" i="1" dirty="0" smtClean="0"/>
              <a:t>Přírodopis 8 učebnice pro základní školy a víceletá gymnázia</a:t>
            </a:r>
            <a:r>
              <a:rPr lang="cs-CZ" sz="1400" dirty="0" smtClean="0"/>
              <a:t>. </a:t>
            </a:r>
            <a:r>
              <a:rPr lang="cs-CZ" sz="1400" dirty="0" err="1" smtClean="0"/>
              <a:t>Goethova</a:t>
            </a:r>
            <a:r>
              <a:rPr lang="cs-CZ" sz="1400" dirty="0" smtClean="0"/>
              <a:t> 8, 301 31 Plzeň: </a:t>
            </a:r>
            <a:r>
              <a:rPr lang="cs-CZ" sz="1400" dirty="0" err="1" smtClean="0"/>
              <a:t>Fraus</a:t>
            </a:r>
            <a:r>
              <a:rPr lang="cs-CZ" sz="1400" dirty="0" smtClean="0"/>
              <a:t>, 2006. ISBN 80-7238-428-7.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>
            <a:normAutofit/>
          </a:bodyPr>
          <a:lstStyle/>
          <a:p>
            <a:r>
              <a:rPr lang="cs-CZ" sz="1400" dirty="0" err="1" smtClean="0"/>
              <a:t>Rattus</a:t>
            </a:r>
            <a:r>
              <a:rPr lang="cs-CZ" sz="1400" dirty="0" smtClean="0"/>
              <a:t> </a:t>
            </a:r>
            <a:r>
              <a:rPr lang="cs-CZ" sz="1400" dirty="0" err="1" smtClean="0"/>
              <a:t>rattus</a:t>
            </a:r>
            <a:r>
              <a:rPr lang="cs-CZ" sz="1400" dirty="0" smtClean="0"/>
              <a:t> CZ </a:t>
            </a:r>
            <a:r>
              <a:rPr lang="cs-CZ" sz="1400" dirty="0" err="1" smtClean="0"/>
              <a:t>distribution</a:t>
            </a:r>
            <a:r>
              <a:rPr lang="cs-CZ" sz="1400" dirty="0" smtClean="0"/>
              <a:t> map.</a:t>
            </a:r>
            <a:r>
              <a:rPr lang="cs-CZ" sz="1400" dirty="0" err="1" smtClean="0"/>
              <a:t>png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16. 8. 2010, 12:06 [cit. 2013-01-04]. Dostupné z: </a:t>
            </a:r>
            <a:r>
              <a:rPr lang="cs-CZ" sz="1400" dirty="0" smtClean="0">
                <a:hlinkClick r:id="rId2"/>
              </a:rPr>
              <a:t>http://</a:t>
            </a:r>
            <a:r>
              <a:rPr lang="cs-CZ" sz="1400" dirty="0" smtClean="0">
                <a:hlinkClick r:id="rId2"/>
              </a:rPr>
              <a:t>upload.wikimedia.org/wikipedia/commons/e/ed/Rattus_rattus_CZ_distribution_map.png</a:t>
            </a:r>
            <a:endParaRPr lang="cs-CZ" sz="1400" dirty="0" smtClean="0"/>
          </a:p>
          <a:p>
            <a:r>
              <a:rPr lang="cs-CZ" sz="1400" dirty="0" err="1" smtClean="0"/>
              <a:t>Rattus</a:t>
            </a:r>
            <a:r>
              <a:rPr lang="cs-CZ" sz="1400" dirty="0" smtClean="0"/>
              <a:t> </a:t>
            </a:r>
            <a:r>
              <a:rPr lang="cs-CZ" sz="1400" dirty="0" err="1" smtClean="0"/>
              <a:t>rattus</a:t>
            </a:r>
            <a:r>
              <a:rPr lang="cs-CZ" sz="1400" dirty="0" smtClean="0"/>
              <a:t> 01.JPG.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6. 12. 2009, 13:25 [cit. 2013-01-04]. Dostupné z: </a:t>
            </a:r>
            <a:r>
              <a:rPr lang="cs-CZ" sz="1400" dirty="0" smtClean="0">
                <a:hlinkClick r:id="rId3"/>
              </a:rPr>
              <a:t>http://</a:t>
            </a:r>
            <a:r>
              <a:rPr lang="cs-CZ" sz="1400" dirty="0" smtClean="0">
                <a:hlinkClick r:id="rId3"/>
              </a:rPr>
              <a:t>upload.wikimedia.org/wikipedia/commons/thumb/b/b7/Rattus_rattus_01.JPG/800px-Rattus_rattus_01.JPG</a:t>
            </a:r>
            <a:endParaRPr lang="cs-CZ" sz="1400" dirty="0" smtClean="0"/>
          </a:p>
          <a:p>
            <a:r>
              <a:rPr lang="cs-CZ" sz="1400" dirty="0" err="1" smtClean="0"/>
              <a:t>WildRat.jpg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13. 4. 2008, 10:15 [cit. 2013-01-04]. Dostupné z: </a:t>
            </a:r>
            <a:r>
              <a:rPr lang="cs-CZ" sz="1400" dirty="0" smtClean="0">
                <a:hlinkClick r:id="rId4"/>
              </a:rPr>
              <a:t>http://</a:t>
            </a:r>
            <a:r>
              <a:rPr lang="cs-CZ" sz="1400" dirty="0" smtClean="0">
                <a:hlinkClick r:id="rId4"/>
              </a:rPr>
              <a:t>upload.wikimedia.org/wikipedia/commons/thumb/1/15/WildRat.jpg/800px-WildRat.jpg</a:t>
            </a:r>
            <a:endParaRPr lang="cs-CZ" sz="1400" dirty="0" smtClean="0"/>
          </a:p>
          <a:p>
            <a:r>
              <a:rPr lang="cs-CZ" sz="1400" dirty="0" smtClean="0"/>
              <a:t>Brown </a:t>
            </a:r>
            <a:r>
              <a:rPr lang="cs-CZ" sz="1400" dirty="0" err="1" smtClean="0"/>
              <a:t>rat</a:t>
            </a:r>
            <a:r>
              <a:rPr lang="cs-CZ" sz="1400" dirty="0" smtClean="0"/>
              <a:t> </a:t>
            </a:r>
            <a:r>
              <a:rPr lang="cs-CZ" sz="1400" dirty="0" err="1" smtClean="0"/>
              <a:t>distribution.png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3. 9. 2010, 21:26 [cit. 2013-01-04]. Dostupné z: </a:t>
            </a:r>
            <a:r>
              <a:rPr lang="cs-CZ" sz="1400" dirty="0" smtClean="0">
                <a:hlinkClick r:id="rId5"/>
              </a:rPr>
              <a:t>http://</a:t>
            </a:r>
            <a:r>
              <a:rPr lang="cs-CZ" sz="1400" dirty="0" smtClean="0">
                <a:hlinkClick r:id="rId5"/>
              </a:rPr>
              <a:t>upload.wikimedia.org/wikipedia/commons/thumb/2/20/Brown_rat_distribution.png/800px-Brown_rat_distribution.png</a:t>
            </a:r>
            <a:endParaRPr lang="cs-CZ" sz="1400" dirty="0" smtClean="0"/>
          </a:p>
          <a:p>
            <a:r>
              <a:rPr lang="cs-CZ" sz="1400" dirty="0" err="1" smtClean="0"/>
              <a:t>Rattus</a:t>
            </a:r>
            <a:r>
              <a:rPr lang="cs-CZ" sz="1400" dirty="0" smtClean="0"/>
              <a:t> </a:t>
            </a:r>
            <a:r>
              <a:rPr lang="cs-CZ" sz="1400" dirty="0" err="1" smtClean="0"/>
              <a:t>norvegicus</a:t>
            </a:r>
            <a:r>
              <a:rPr lang="cs-CZ" sz="1400" dirty="0" smtClean="0"/>
              <a:t> CZ </a:t>
            </a:r>
            <a:r>
              <a:rPr lang="cs-CZ" sz="1400" dirty="0" err="1" smtClean="0"/>
              <a:t>distribution</a:t>
            </a:r>
            <a:r>
              <a:rPr lang="cs-CZ" sz="1400" dirty="0" smtClean="0"/>
              <a:t> map.</a:t>
            </a:r>
            <a:r>
              <a:rPr lang="cs-CZ" sz="1400" dirty="0" err="1" smtClean="0"/>
              <a:t>png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16. 8. 2010, 12:06 [cit. 2013-01-04]. Dostupné z: </a:t>
            </a:r>
            <a:r>
              <a:rPr lang="cs-CZ" sz="1400" dirty="0" smtClean="0">
                <a:hlinkClick r:id="rId6"/>
              </a:rPr>
              <a:t>http://</a:t>
            </a:r>
            <a:r>
              <a:rPr lang="cs-CZ" sz="1400" dirty="0" smtClean="0">
                <a:hlinkClick r:id="rId6"/>
              </a:rPr>
              <a:t>upload.wikimedia.org/wikipedia/commons/d/d8/Rattus_norvegicus_CZ_distribution_map.png</a:t>
            </a:r>
            <a:endParaRPr lang="cs-CZ" sz="1400" dirty="0" smtClean="0"/>
          </a:p>
          <a:p>
            <a:r>
              <a:rPr lang="cs-CZ" sz="1400" dirty="0" err="1" smtClean="0"/>
              <a:t>Dumbo</a:t>
            </a:r>
            <a:r>
              <a:rPr lang="cs-CZ" sz="1400" dirty="0" smtClean="0"/>
              <a:t> </a:t>
            </a:r>
            <a:r>
              <a:rPr lang="cs-CZ" sz="1400" dirty="0" err="1" smtClean="0"/>
              <a:t>rat.jpg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20. 2. 2008, 11:51 [cit. 2013-01-04]. Dostupné z: </a:t>
            </a:r>
            <a:r>
              <a:rPr lang="cs-CZ" sz="1400" dirty="0" smtClean="0">
                <a:hlinkClick r:id="rId7"/>
              </a:rPr>
              <a:t>http://</a:t>
            </a:r>
            <a:r>
              <a:rPr lang="cs-CZ" sz="1400" dirty="0" smtClean="0">
                <a:hlinkClick r:id="rId7"/>
              </a:rPr>
              <a:t>upload.wikimedia.org/wikipedia/commons/thumb/d/db/Dumbo_rat.jpg/800px-Dumbo_rat.jpg</a:t>
            </a:r>
            <a:endParaRPr lang="cs-CZ" sz="1400" dirty="0" smtClean="0"/>
          </a:p>
          <a:p>
            <a:r>
              <a:rPr lang="cs-CZ" sz="1400" dirty="0" err="1" smtClean="0"/>
              <a:t>Leseratte.jpg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21. 7. 2007, 00:02 [cit. 2013-01-04]. Dostupné z: </a:t>
            </a:r>
            <a:r>
              <a:rPr lang="cs-CZ" sz="1400" dirty="0" smtClean="0">
                <a:hlinkClick r:id="rId8"/>
              </a:rPr>
              <a:t>http://</a:t>
            </a:r>
            <a:r>
              <a:rPr lang="cs-CZ" sz="1400" dirty="0" smtClean="0">
                <a:hlinkClick r:id="rId8"/>
              </a:rPr>
              <a:t>upload.wikimedia.org/wikipedia/commons/c/c4/Leseratte.jpg</a:t>
            </a:r>
            <a:endParaRPr lang="cs-CZ" sz="1400" dirty="0" smtClean="0"/>
          </a:p>
          <a:p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643578"/>
          </a:xfrm>
        </p:spPr>
        <p:txBody>
          <a:bodyPr>
            <a:normAutofit/>
          </a:bodyPr>
          <a:lstStyle/>
          <a:p>
            <a:r>
              <a:rPr lang="cs-CZ" sz="1400" dirty="0" err="1" smtClean="0"/>
              <a:t>Ratttus</a:t>
            </a:r>
            <a:r>
              <a:rPr lang="cs-CZ" sz="1400" dirty="0" smtClean="0"/>
              <a:t> </a:t>
            </a:r>
            <a:r>
              <a:rPr lang="cs-CZ" sz="1400" dirty="0" err="1" smtClean="0"/>
              <a:t>rattus</a:t>
            </a:r>
            <a:r>
              <a:rPr lang="cs-CZ" sz="1400" dirty="0" smtClean="0"/>
              <a:t> vs. </a:t>
            </a:r>
            <a:r>
              <a:rPr lang="cs-CZ" sz="1400" dirty="0" err="1" smtClean="0"/>
              <a:t>norvegicus</a:t>
            </a:r>
            <a:r>
              <a:rPr lang="cs-CZ" sz="1400" dirty="0" smtClean="0"/>
              <a:t> </a:t>
            </a:r>
            <a:r>
              <a:rPr lang="cs-CZ" sz="1400" dirty="0" err="1" smtClean="0"/>
              <a:t>CS.png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16. 8. 2010, 20:57 [cit. 2013-01-04]. Dostupné z: </a:t>
            </a:r>
            <a:r>
              <a:rPr lang="cs-CZ" sz="1400" dirty="0" smtClean="0">
                <a:hlinkClick r:id="rId2"/>
              </a:rPr>
              <a:t>http://upload.wikimedia.org/wikipedia/commons/8/82/Ratttus_rattus_vs._</a:t>
            </a:r>
            <a:r>
              <a:rPr lang="cs-CZ" sz="1400" dirty="0" smtClean="0">
                <a:hlinkClick r:id="rId2"/>
              </a:rPr>
              <a:t>norvegicus_CS.png</a:t>
            </a:r>
            <a:endParaRPr lang="cs-CZ" sz="1400" dirty="0" smtClean="0"/>
          </a:p>
          <a:p>
            <a:r>
              <a:rPr lang="en-US" sz="1400" dirty="0" smtClean="0"/>
              <a:t>House mouse.jpg. In: </a:t>
            </a:r>
            <a:r>
              <a:rPr lang="en-US" sz="1400" i="1" dirty="0" smtClean="0"/>
              <a:t>Wikipedia: the free encyclopedia</a:t>
            </a:r>
            <a:r>
              <a:rPr lang="en-US" sz="1400" dirty="0" smtClean="0"/>
              <a:t> [online]. San Francisco (CA): Wikimedia Foundation, 2001-, 15. 12. 2004, 19:25 [cit. 2013-01-04]. </a:t>
            </a:r>
            <a:r>
              <a:rPr lang="en-US" sz="1400" dirty="0" err="1" smtClean="0"/>
              <a:t>Dostupné</a:t>
            </a:r>
            <a:r>
              <a:rPr lang="en-US" sz="1400" dirty="0" smtClean="0"/>
              <a:t> z: </a:t>
            </a:r>
            <a:r>
              <a:rPr lang="en-US" sz="1400" dirty="0" smtClean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upload.wikimedia.org/wikipedia/commons/a/ab/House_mouse.jpg</a:t>
            </a:r>
            <a:endParaRPr lang="cs-CZ" sz="1400" dirty="0" smtClean="0"/>
          </a:p>
          <a:p>
            <a:r>
              <a:rPr lang="cs-CZ" sz="1400" dirty="0" smtClean="0"/>
              <a:t>Mapa </a:t>
            </a:r>
            <a:r>
              <a:rPr lang="cs-CZ" sz="1400" dirty="0" err="1" smtClean="0"/>
              <a:t>Mus</a:t>
            </a:r>
            <a:r>
              <a:rPr lang="cs-CZ" sz="1400" dirty="0" smtClean="0"/>
              <a:t> </a:t>
            </a:r>
            <a:r>
              <a:rPr lang="cs-CZ" sz="1400" dirty="0" err="1" smtClean="0"/>
              <a:t>musculus.png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26. 4. 2012, 18:16 [cit. 2013-01-04]. Dostupné z: </a:t>
            </a:r>
            <a:r>
              <a:rPr lang="cs-CZ" sz="1400" dirty="0" smtClean="0">
                <a:hlinkClick r:id="rId4"/>
              </a:rPr>
              <a:t>http://</a:t>
            </a:r>
            <a:r>
              <a:rPr lang="cs-CZ" sz="1400" dirty="0" smtClean="0">
                <a:hlinkClick r:id="rId4"/>
              </a:rPr>
              <a:t>upload.wikimedia.org/wikipedia/commons/thumb/6/6d/Mapa_Mus_musculus.png/800px-Mapa_Mus_musculus.png</a:t>
            </a:r>
            <a:endParaRPr lang="cs-CZ" sz="1400" dirty="0" smtClean="0"/>
          </a:p>
          <a:p>
            <a:r>
              <a:rPr lang="cs-CZ" sz="1400" dirty="0" err="1" smtClean="0"/>
              <a:t>Wildmeerschweinchen</a:t>
            </a:r>
            <a:r>
              <a:rPr lang="cs-CZ" sz="1400" dirty="0" smtClean="0"/>
              <a:t>-06.jpg.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14. 10. 2006, 01:10 [cit. 2013-01-04]. Dostupné z: </a:t>
            </a:r>
            <a:r>
              <a:rPr lang="cs-CZ" sz="1400" dirty="0" smtClean="0">
                <a:hlinkClick r:id="rId5"/>
              </a:rPr>
              <a:t>http://</a:t>
            </a:r>
            <a:r>
              <a:rPr lang="cs-CZ" sz="1400" dirty="0" smtClean="0">
                <a:hlinkClick r:id="rId5"/>
              </a:rPr>
              <a:t>upload.wikimedia.org/wikipedia/commons/c/c6/Wildmeerschweinchen-06.jpg</a:t>
            </a:r>
            <a:endParaRPr lang="cs-CZ" sz="1400" dirty="0" smtClean="0"/>
          </a:p>
          <a:p>
            <a:r>
              <a:rPr lang="cs-CZ" sz="1400" dirty="0" smtClean="0"/>
              <a:t>Morče.</a:t>
            </a:r>
            <a:r>
              <a:rPr lang="cs-CZ" sz="1400" dirty="0" err="1" smtClean="0"/>
              <a:t>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18. 5. 2006, 19:40 [cit. 2013-01-04]. Dostupné z: </a:t>
            </a:r>
            <a:r>
              <a:rPr lang="cs-CZ" sz="1400" dirty="0" smtClean="0">
                <a:hlinkClick r:id="rId6"/>
              </a:rPr>
              <a:t>http://</a:t>
            </a:r>
            <a:r>
              <a:rPr lang="cs-CZ" sz="1400" dirty="0" smtClean="0">
                <a:hlinkClick r:id="rId6"/>
              </a:rPr>
              <a:t>upload.wikimedia.org/wikipedia/commons/5/5d/Mor%C4%8De.jpg</a:t>
            </a:r>
            <a:endParaRPr lang="cs-CZ" sz="1400" dirty="0" smtClean="0"/>
          </a:p>
          <a:p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oubor:Europäischer Ziesel in Hockstellu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7620000" cy="5715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41248"/>
          </a:xfrm>
        </p:spPr>
        <p:txBody>
          <a:bodyPr>
            <a:noAutofit/>
          </a:bodyPr>
          <a:lstStyle/>
          <a:p>
            <a:r>
              <a:rPr lang="cs-CZ" sz="5400" b="1" dirty="0" smtClean="0"/>
              <a:t>Sysel Obecný</a:t>
            </a:r>
            <a:endParaRPr lang="cs-CZ" sz="5400" b="1" dirty="0"/>
          </a:p>
        </p:txBody>
      </p:sp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41248"/>
          </a:xfrm>
        </p:spPr>
        <p:txBody>
          <a:bodyPr>
            <a:noAutofit/>
          </a:bodyPr>
          <a:lstStyle/>
          <a:p>
            <a:r>
              <a:rPr lang="cs-CZ" sz="5400" b="1" dirty="0" smtClean="0"/>
              <a:t>Sysel Obecný</a:t>
            </a:r>
            <a:endParaRPr lang="cs-CZ" sz="5400" b="1" dirty="0"/>
          </a:p>
        </p:txBody>
      </p:sp>
      <p:pic>
        <p:nvPicPr>
          <p:cNvPr id="4" name="Picture 2" descr="Soubor:Europäischer Ziesel in Hockstellu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-1"/>
            <a:ext cx="3214678" cy="2411009"/>
          </a:xfrm>
          <a:prstGeom prst="rect">
            <a:avLst/>
          </a:prstGeom>
          <a:noFill/>
        </p:spPr>
      </p:pic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0" y="1428736"/>
            <a:ext cx="5786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dirty="0" smtClean="0"/>
              <a:t> stepní druh</a:t>
            </a:r>
            <a:endParaRPr lang="cs-CZ" sz="3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2143116"/>
            <a:ext cx="5786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dirty="0" smtClean="0"/>
              <a:t> živí se rostlinnou potravou</a:t>
            </a:r>
            <a:endParaRPr lang="cs-CZ" sz="3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0" y="278605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dirty="0" smtClean="0"/>
              <a:t> žije v koloniích (vyhrabávají nory)</a:t>
            </a:r>
            <a:endParaRPr lang="cs-CZ" sz="32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0" y="350043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dirty="0" smtClean="0"/>
              <a:t> v případě nebezpečí varují kolonii </a:t>
            </a:r>
            <a:r>
              <a:rPr lang="cs-CZ" sz="3200" b="1" dirty="0" smtClean="0"/>
              <a:t>hvízdáním</a:t>
            </a:r>
            <a:endParaRPr lang="cs-CZ" sz="32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0" y="4143380"/>
            <a:ext cx="5786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dirty="0" smtClean="0"/>
              <a:t> přes zimu </a:t>
            </a:r>
            <a:r>
              <a:rPr lang="cs-CZ" sz="3200" b="1" dirty="0" err="1" smtClean="0"/>
              <a:t>hibernuje</a:t>
            </a:r>
            <a:endParaRPr lang="cs-CZ" sz="32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0" y="485776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dirty="0" smtClean="0"/>
              <a:t> má velké oči a malé ušní boltce</a:t>
            </a:r>
            <a:endParaRPr lang="cs-CZ" sz="3200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Soubor:Europäischer Ziesel aus Erdloch gucke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7620000" cy="5715000"/>
          </a:xfrm>
          <a:prstGeom prst="rect">
            <a:avLst/>
          </a:prstGeom>
          <a:noFill/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41248"/>
          </a:xfrm>
        </p:spPr>
        <p:txBody>
          <a:bodyPr>
            <a:noAutofit/>
          </a:bodyPr>
          <a:lstStyle/>
          <a:p>
            <a:r>
              <a:rPr lang="cs-CZ" sz="5400" b="1" dirty="0" smtClean="0"/>
              <a:t>Sysel Obecný</a:t>
            </a:r>
            <a:endParaRPr lang="cs-CZ" sz="5400" b="1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3929058" y="1214422"/>
            <a:ext cx="500066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200" dirty="0" smtClean="0"/>
              <a:t>KRITICKY OHROŽENÝ DRUH</a:t>
            </a:r>
            <a:endParaRPr lang="cs-CZ" sz="3200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Soubor:Chinchilla-Patchoul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18760"/>
            <a:ext cx="6215106" cy="5572510"/>
          </a:xfrm>
          <a:prstGeom prst="rect">
            <a:avLst/>
          </a:prstGeom>
          <a:noFill/>
        </p:spPr>
      </p:pic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41248"/>
          </a:xfrm>
        </p:spPr>
        <p:txBody>
          <a:bodyPr>
            <a:noAutofit/>
          </a:bodyPr>
          <a:lstStyle/>
          <a:p>
            <a:r>
              <a:rPr lang="cs-CZ" sz="5400" b="1" dirty="0" smtClean="0"/>
              <a:t>Činčila </a:t>
            </a:r>
            <a:endParaRPr lang="cs-CZ" sz="5400" b="1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41248"/>
          </a:xfrm>
        </p:spPr>
        <p:txBody>
          <a:bodyPr>
            <a:noAutofit/>
          </a:bodyPr>
          <a:lstStyle/>
          <a:p>
            <a:r>
              <a:rPr lang="cs-CZ" sz="5400" b="1" dirty="0" smtClean="0"/>
              <a:t>Činčila </a:t>
            </a:r>
            <a:endParaRPr lang="cs-CZ" sz="5400" b="1" dirty="0"/>
          </a:p>
        </p:txBody>
      </p:sp>
      <p:pic>
        <p:nvPicPr>
          <p:cNvPr id="6146" name="Picture 2" descr="Soubor:Chinchilla-Patchoul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0"/>
            <a:ext cx="2643174" cy="2545437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0" y="142873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200" dirty="0" smtClean="0"/>
              <a:t> původ: Andy Jižní Ameriky</a:t>
            </a:r>
            <a:endParaRPr lang="cs-CZ" sz="3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221455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200" dirty="0" smtClean="0"/>
              <a:t> velké uši a ocas</a:t>
            </a:r>
            <a:endParaRPr lang="cs-CZ" sz="3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0" y="292893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200" dirty="0" smtClean="0"/>
              <a:t> bývá chována na </a:t>
            </a:r>
            <a:r>
              <a:rPr lang="cs-CZ" sz="3200" b="1" dirty="0" smtClean="0"/>
              <a:t>kožešinových farmách</a:t>
            </a:r>
            <a:endParaRPr lang="cs-CZ" sz="32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0" y="364331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200" dirty="0" smtClean="0"/>
              <a:t> stala se oblíbeným domácím zvířetem</a:t>
            </a:r>
            <a:endParaRPr lang="cs-CZ" sz="32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41248"/>
          </a:xfrm>
        </p:spPr>
        <p:txBody>
          <a:bodyPr>
            <a:noAutofit/>
          </a:bodyPr>
          <a:lstStyle/>
          <a:p>
            <a:r>
              <a:rPr lang="cs-CZ" sz="5400" b="1" dirty="0" smtClean="0"/>
              <a:t>Krysa  obecná</a:t>
            </a:r>
            <a:endParaRPr lang="cs-CZ" sz="54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857232"/>
            <a:ext cx="7509563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pic>
        <p:nvPicPr>
          <p:cNvPr id="4103" name="Picture 7" descr="Soubor:Black rat range map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71546"/>
            <a:ext cx="3786182" cy="1822168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41248"/>
          </a:xfrm>
        </p:spPr>
        <p:txBody>
          <a:bodyPr>
            <a:noAutofit/>
          </a:bodyPr>
          <a:lstStyle/>
          <a:p>
            <a:r>
              <a:rPr lang="cs-CZ" sz="5400" b="1" dirty="0" smtClean="0"/>
              <a:t>Krysa  obecná</a:t>
            </a:r>
            <a:endParaRPr lang="cs-CZ" sz="5400" b="1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7949" y="0"/>
            <a:ext cx="2816051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ovéPole 5"/>
          <p:cNvSpPr txBox="1"/>
          <p:nvPr/>
        </p:nvSpPr>
        <p:spPr>
          <a:xfrm>
            <a:off x="0" y="171448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s-CZ" sz="3200" dirty="0" smtClean="0"/>
              <a:t> pochází z indomalajské oblasti</a:t>
            </a:r>
            <a:endParaRPr lang="cs-CZ" sz="3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2428868"/>
            <a:ext cx="9286908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200" dirty="0" smtClean="0"/>
              <a:t>Pokus se přijít na to, jak se rozšířila do celého světa?</a:t>
            </a:r>
            <a:endParaRPr lang="cs-CZ" sz="3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0" y="328612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s-CZ" sz="3200" dirty="0" smtClean="0"/>
              <a:t> rozšířila se lodní dopravou</a:t>
            </a:r>
            <a:endParaRPr lang="cs-CZ" sz="32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0" y="400050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s-CZ" sz="3200" dirty="0" smtClean="0"/>
              <a:t> žije v sušších oblastech</a:t>
            </a:r>
            <a:endParaRPr lang="cs-CZ" sz="32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0" y="464344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s-CZ" sz="3200" dirty="0" smtClean="0"/>
              <a:t> podobá se potkánu, ale je menší</a:t>
            </a:r>
            <a:endParaRPr lang="cs-CZ" sz="3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/>
      <p:bldP spid="10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459</Words>
  <Application>Microsoft Office PowerPoint</Application>
  <PresentationFormat>Předvádění na obrazovce (4:3)</PresentationFormat>
  <Paragraphs>104</Paragraphs>
  <Slides>25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25</vt:i4>
      </vt:variant>
    </vt:vector>
  </HeadingPairs>
  <TitlesOfParts>
    <vt:vector size="27" baseType="lpstr">
      <vt:lpstr>Motiv sady Office</vt:lpstr>
      <vt:lpstr>Cesta</vt:lpstr>
      <vt:lpstr>Savci – řád hlodavci (zástupci 3)</vt:lpstr>
      <vt:lpstr>Anotace:</vt:lpstr>
      <vt:lpstr>Sysel Obecný</vt:lpstr>
      <vt:lpstr>Sysel Obecný</vt:lpstr>
      <vt:lpstr>Sysel Obecný</vt:lpstr>
      <vt:lpstr>Činčila </vt:lpstr>
      <vt:lpstr>Činčila </vt:lpstr>
      <vt:lpstr>Krysa  obecná</vt:lpstr>
      <vt:lpstr>Krysa  obecná</vt:lpstr>
      <vt:lpstr>Krysa  obecná</vt:lpstr>
      <vt:lpstr>Krysa  obecná</vt:lpstr>
      <vt:lpstr>Potkan</vt:lpstr>
      <vt:lpstr>Snímek 13</vt:lpstr>
      <vt:lpstr>Snímek 14</vt:lpstr>
      <vt:lpstr>Snímek 15</vt:lpstr>
      <vt:lpstr>Porovnání hlavních rozdílů</vt:lpstr>
      <vt:lpstr>Myš domácí</vt:lpstr>
      <vt:lpstr>Myš domácí</vt:lpstr>
      <vt:lpstr>Snímek 19</vt:lpstr>
      <vt:lpstr>Morče divoké</vt:lpstr>
      <vt:lpstr>Morče divoké</vt:lpstr>
      <vt:lpstr>Shrnutí</vt:lpstr>
      <vt:lpstr>Zdroje</vt:lpstr>
      <vt:lpstr>Zdroje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Eliška</dc:creator>
  <cp:lastModifiedBy>Eliška</cp:lastModifiedBy>
  <cp:revision>53</cp:revision>
  <dcterms:created xsi:type="dcterms:W3CDTF">2013-01-04T08:48:38Z</dcterms:created>
  <dcterms:modified xsi:type="dcterms:W3CDTF">2013-01-04T12:00:36Z</dcterms:modified>
</cp:coreProperties>
</file>