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22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84" r:id="rId2"/>
  </p:sldMasterIdLst>
  <p:sldIdLst>
    <p:sldId id="257" r:id="rId3"/>
    <p:sldId id="258" r:id="rId4"/>
    <p:sldId id="266" r:id="rId5"/>
    <p:sldId id="259" r:id="rId6"/>
    <p:sldId id="264" r:id="rId7"/>
    <p:sldId id="269" r:id="rId8"/>
    <p:sldId id="265" r:id="rId9"/>
    <p:sldId id="267" r:id="rId10"/>
    <p:sldId id="268" r:id="rId11"/>
    <p:sldId id="270" r:id="rId12"/>
    <p:sldId id="271" r:id="rId13"/>
    <p:sldId id="273" r:id="rId14"/>
    <p:sldId id="263" r:id="rId15"/>
    <p:sldId id="272" r:id="rId16"/>
  </p:sldIdLst>
  <p:sldSz cx="9144000" cy="6858000" type="screen4x3"/>
  <p:notesSz cx="6858000" cy="9144000"/>
  <p:defaultTextStyle>
    <a:defPPr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9900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72" d="100"/>
          <a:sy n="72" d="100"/>
        </p:scale>
        <p:origin x="-546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viewProps" Target="view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10" Type="http://schemas.openxmlformats.org/officeDocument/2006/relationships/slide" Target="slides/slide8.xml"/><Relationship Id="rId19" Type="http://schemas.openxmlformats.org/officeDocument/2006/relationships/theme" Target="theme/theme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s-CZ" smtClean="0"/>
              <a:t>Klepnutím lze upravit styl předlohy podnadpisů.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Úvodní snímek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Nadpis 7"/>
          <p:cNvSpPr>
            <a:spLocks noGrp="1"/>
          </p:cNvSpPr>
          <p:nvPr>
            <p:ph type="ctrTitle"/>
          </p:nvPr>
        </p:nvSpPr>
        <p:spPr>
          <a:xfrm>
            <a:off x="2286000" y="3124200"/>
            <a:ext cx="6172200" cy="1894362"/>
          </a:xfrm>
        </p:spPr>
        <p:txBody>
          <a:bodyPr/>
          <a:lstStyle>
            <a:lvl1pPr>
              <a:defRPr b="1"/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9" name="Podnadpis 8"/>
          <p:cNvSpPr>
            <a:spLocks noGrp="1"/>
          </p:cNvSpPr>
          <p:nvPr>
            <p:ph type="subTitle" idx="1"/>
          </p:nvPr>
        </p:nvSpPr>
        <p:spPr>
          <a:xfrm>
            <a:off x="2286000" y="5003322"/>
            <a:ext cx="6172200" cy="1371600"/>
          </a:xfrm>
        </p:spPr>
        <p:txBody>
          <a:bodyPr/>
          <a:lstStyle>
            <a:lvl1pPr marL="0" indent="0" algn="l">
              <a:buNone/>
              <a:defRPr sz="1800" b="1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cs-CZ" smtClean="0"/>
              <a:t>Klepnutím lze upravit styl předlohy podnadpisů.</a:t>
            </a:r>
            <a:endParaRPr kumimoji="0" lang="en-US"/>
          </a:p>
        </p:txBody>
      </p:sp>
      <p:sp>
        <p:nvSpPr>
          <p:cNvPr id="28" name="Zástupný symbol pro datum 27"/>
          <p:cNvSpPr>
            <a:spLocks noGrp="1"/>
          </p:cNvSpPr>
          <p:nvPr>
            <p:ph type="dt" sz="half" idx="10"/>
          </p:nvPr>
        </p:nvSpPr>
        <p:spPr bwMode="auto">
          <a:xfrm rot="5400000">
            <a:off x="7764621" y="1174097"/>
            <a:ext cx="2286000" cy="381000"/>
          </a:xfrm>
        </p:spPr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17" name="Zástupný symbol pro zápatí 16"/>
          <p:cNvSpPr>
            <a:spLocks noGrp="1"/>
          </p:cNvSpPr>
          <p:nvPr>
            <p:ph type="ftr" sz="quarter" idx="11"/>
          </p:nvPr>
        </p:nvSpPr>
        <p:spPr bwMode="auto">
          <a:xfrm rot="5400000">
            <a:off x="7077269" y="4181669"/>
            <a:ext cx="3657600" cy="384048"/>
          </a:xfrm>
        </p:spPr>
        <p:txBody>
          <a:bodyPr/>
          <a:lstStyle/>
          <a:p>
            <a:endParaRPr lang="cs-CZ"/>
          </a:p>
        </p:txBody>
      </p:sp>
      <p:sp>
        <p:nvSpPr>
          <p:cNvPr id="10" name="Obdélník 9"/>
          <p:cNvSpPr/>
          <p:nvPr/>
        </p:nvSpPr>
        <p:spPr bwMode="auto">
          <a:xfrm>
            <a:off x="381000" y="0"/>
            <a:ext cx="609600" cy="6858000"/>
          </a:xfrm>
          <a:prstGeom prst="rect">
            <a:avLst/>
          </a:prstGeom>
          <a:solidFill>
            <a:schemeClr val="accent1">
              <a:tint val="60000"/>
              <a:alpha val="54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Obdélník 11"/>
          <p:cNvSpPr/>
          <p:nvPr/>
        </p:nvSpPr>
        <p:spPr bwMode="auto">
          <a:xfrm>
            <a:off x="276336" y="0"/>
            <a:ext cx="104664" cy="6858000"/>
          </a:xfrm>
          <a:prstGeom prst="rect">
            <a:avLst/>
          </a:prstGeom>
          <a:solidFill>
            <a:schemeClr val="accent1">
              <a:tint val="40000"/>
              <a:alpha val="36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4" name="Obdélník 13"/>
          <p:cNvSpPr/>
          <p:nvPr/>
        </p:nvSpPr>
        <p:spPr bwMode="auto">
          <a:xfrm>
            <a:off x="990600" y="0"/>
            <a:ext cx="181872" cy="6858000"/>
          </a:xfrm>
          <a:prstGeom prst="rect">
            <a:avLst/>
          </a:prstGeom>
          <a:solidFill>
            <a:schemeClr val="accent1">
              <a:tint val="40000"/>
              <a:alpha val="70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9" name="Obdélník 18"/>
          <p:cNvSpPr/>
          <p:nvPr/>
        </p:nvSpPr>
        <p:spPr bwMode="auto">
          <a:xfrm>
            <a:off x="1141320" y="0"/>
            <a:ext cx="230280" cy="6858000"/>
          </a:xfrm>
          <a:prstGeom prst="rect">
            <a:avLst/>
          </a:prstGeom>
          <a:solidFill>
            <a:schemeClr val="accent1">
              <a:tint val="20000"/>
              <a:alpha val="7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Přímá spojovací čára 10"/>
          <p:cNvSpPr>
            <a:spLocks noChangeShapeType="1"/>
          </p:cNvSpPr>
          <p:nvPr/>
        </p:nvSpPr>
        <p:spPr bwMode="auto">
          <a:xfrm>
            <a:off x="106344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  <a:alpha val="7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8" name="Přímá spojovací čára 17"/>
          <p:cNvSpPr>
            <a:spLocks noChangeShapeType="1"/>
          </p:cNvSpPr>
          <p:nvPr/>
        </p:nvSpPr>
        <p:spPr bwMode="auto">
          <a:xfrm>
            <a:off x="914400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20000"/>
                <a:alpha val="8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0" name="Přímá spojovací čára 19"/>
          <p:cNvSpPr>
            <a:spLocks noChangeShapeType="1"/>
          </p:cNvSpPr>
          <p:nvPr/>
        </p:nvSpPr>
        <p:spPr bwMode="auto">
          <a:xfrm>
            <a:off x="854112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6" name="Přímá spojovací čára 15"/>
          <p:cNvSpPr>
            <a:spLocks noChangeShapeType="1"/>
          </p:cNvSpPr>
          <p:nvPr/>
        </p:nvSpPr>
        <p:spPr bwMode="auto">
          <a:xfrm>
            <a:off x="1726640" y="0"/>
            <a:ext cx="0" cy="6858000"/>
          </a:xfrm>
          <a:prstGeom prst="line">
            <a:avLst/>
          </a:prstGeom>
          <a:noFill/>
          <a:ln w="28575" cap="flat" cmpd="sng" algn="ctr">
            <a:solidFill>
              <a:schemeClr val="accent1">
                <a:tint val="60000"/>
                <a:alpha val="82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5" name="Přímá spojovací čára 14"/>
          <p:cNvSpPr>
            <a:spLocks noChangeShapeType="1"/>
          </p:cNvSpPr>
          <p:nvPr/>
        </p:nvSpPr>
        <p:spPr bwMode="auto">
          <a:xfrm>
            <a:off x="10668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2" name="Přímá spojovací čára 21"/>
          <p:cNvSpPr>
            <a:spLocks noChangeShapeType="1"/>
          </p:cNvSpPr>
          <p:nvPr/>
        </p:nvSpPr>
        <p:spPr bwMode="auto">
          <a:xfrm>
            <a:off x="9113856" y="0"/>
            <a:ext cx="0" cy="6858000"/>
          </a:xfrm>
          <a:prstGeom prst="line">
            <a:avLst/>
          </a:prstGeom>
          <a:noFill/>
          <a:ln w="57150" cap="flat" cmpd="thickThin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7" name="Obdélník 26"/>
          <p:cNvSpPr/>
          <p:nvPr/>
        </p:nvSpPr>
        <p:spPr bwMode="auto">
          <a:xfrm>
            <a:off x="1219200" y="0"/>
            <a:ext cx="76200" cy="6858000"/>
          </a:xfrm>
          <a:prstGeom prst="rect">
            <a:avLst/>
          </a:prstGeom>
          <a:solidFill>
            <a:schemeClr val="accent1">
              <a:tint val="60000"/>
              <a:alpha val="5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1" name="Elipsa 20"/>
          <p:cNvSpPr/>
          <p:nvPr/>
        </p:nvSpPr>
        <p:spPr bwMode="auto">
          <a:xfrm>
            <a:off x="609600" y="3429000"/>
            <a:ext cx="1295400" cy="1295400"/>
          </a:xfrm>
          <a:prstGeom prst="ellipse">
            <a:avLst/>
          </a:prstGeom>
          <a:solidFill>
            <a:schemeClr val="accent1"/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3" name="Elipsa 22"/>
          <p:cNvSpPr/>
          <p:nvPr/>
        </p:nvSpPr>
        <p:spPr bwMode="auto">
          <a:xfrm>
            <a:off x="1309632" y="4866752"/>
            <a:ext cx="641424" cy="641424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4" name="Elipsa 23"/>
          <p:cNvSpPr/>
          <p:nvPr/>
        </p:nvSpPr>
        <p:spPr bwMode="auto">
          <a:xfrm>
            <a:off x="1091080" y="5500632"/>
            <a:ext cx="137160" cy="13716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6" name="Elipsa 25"/>
          <p:cNvSpPr/>
          <p:nvPr/>
        </p:nvSpPr>
        <p:spPr bwMode="auto">
          <a:xfrm>
            <a:off x="1664208" y="5788152"/>
            <a:ext cx="274320" cy="27432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5" name="Elipsa 24"/>
          <p:cNvSpPr/>
          <p:nvPr/>
        </p:nvSpPr>
        <p:spPr>
          <a:xfrm>
            <a:off x="1905000" y="4495800"/>
            <a:ext cx="365760" cy="365760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9" name="Zástupný symbol pro číslo snímku 28"/>
          <p:cNvSpPr>
            <a:spLocks noGrp="1"/>
          </p:cNvSpPr>
          <p:nvPr>
            <p:ph type="sldNum" sz="quarter" idx="12"/>
          </p:nvPr>
        </p:nvSpPr>
        <p:spPr bwMode="auto">
          <a:xfrm>
            <a:off x="1325544" y="4928702"/>
            <a:ext cx="609600" cy="517524"/>
          </a:xfrm>
        </p:spPr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8" name="Zástupný symbol pro obsah 7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7467600" cy="4873752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4"/>
          </p:nvPr>
        </p:nvSpPr>
        <p:spPr/>
        <p:txBody>
          <a:bodyPr rtlCol="0"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5"/>
          </p:nvPr>
        </p:nvSpPr>
        <p:spPr/>
        <p:txBody>
          <a:bodyPr rtlCol="0"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10" name="Zástupný symbol pro zápatí 9"/>
          <p:cNvSpPr>
            <a:spLocks noGrp="1"/>
          </p:cNvSpPr>
          <p:nvPr>
            <p:ph type="ftr" sz="quarter" idx="16"/>
          </p:nvPr>
        </p:nvSpPr>
        <p:spPr/>
        <p:txBody>
          <a:bodyPr rtlCol="0"/>
          <a:lstStyle/>
          <a:p>
            <a:endParaRPr lang="cs-CZ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Záhlaví části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2286000" y="2895600"/>
            <a:ext cx="6172200" cy="2053590"/>
          </a:xfrm>
        </p:spPr>
        <p:txBody>
          <a:bodyPr/>
          <a:lstStyle>
            <a:lvl1pPr algn="l">
              <a:buNone/>
              <a:defRPr sz="3000" b="1" cap="small" baseline="0"/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2286000" y="5010150"/>
            <a:ext cx="6172200" cy="1371600"/>
          </a:xfrm>
        </p:spPr>
        <p:txBody>
          <a:bodyPr anchor="t"/>
          <a:lstStyle>
            <a:lvl1pPr marL="0" indent="0">
              <a:buNone/>
              <a:defRPr sz="1800" b="1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 bwMode="auto">
          <a:xfrm rot="5400000">
            <a:off x="7763256" y="1170432"/>
            <a:ext cx="2286000" cy="381000"/>
          </a:xfrm>
        </p:spPr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 bwMode="auto">
          <a:xfrm rot="5400000">
            <a:off x="7077456" y="4178808"/>
            <a:ext cx="3657600" cy="384048"/>
          </a:xfrm>
        </p:spPr>
        <p:txBody>
          <a:bodyPr/>
          <a:lstStyle/>
          <a:p>
            <a:endParaRPr lang="cs-CZ"/>
          </a:p>
        </p:txBody>
      </p:sp>
      <p:sp>
        <p:nvSpPr>
          <p:cNvPr id="9" name="Obdélník 8"/>
          <p:cNvSpPr/>
          <p:nvPr/>
        </p:nvSpPr>
        <p:spPr bwMode="auto">
          <a:xfrm>
            <a:off x="381000" y="0"/>
            <a:ext cx="609600" cy="6858000"/>
          </a:xfrm>
          <a:prstGeom prst="rect">
            <a:avLst/>
          </a:prstGeom>
          <a:solidFill>
            <a:schemeClr val="accent1">
              <a:tint val="60000"/>
              <a:alpha val="54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Obdélník 9"/>
          <p:cNvSpPr/>
          <p:nvPr/>
        </p:nvSpPr>
        <p:spPr bwMode="auto">
          <a:xfrm>
            <a:off x="276336" y="0"/>
            <a:ext cx="104664" cy="6858000"/>
          </a:xfrm>
          <a:prstGeom prst="rect">
            <a:avLst/>
          </a:prstGeom>
          <a:solidFill>
            <a:schemeClr val="accent1">
              <a:tint val="40000"/>
              <a:alpha val="36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Obdélník 10"/>
          <p:cNvSpPr/>
          <p:nvPr/>
        </p:nvSpPr>
        <p:spPr bwMode="auto">
          <a:xfrm>
            <a:off x="990600" y="0"/>
            <a:ext cx="181872" cy="6858000"/>
          </a:xfrm>
          <a:prstGeom prst="rect">
            <a:avLst/>
          </a:prstGeom>
          <a:solidFill>
            <a:schemeClr val="accent1">
              <a:tint val="40000"/>
              <a:alpha val="70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Obdélník 11"/>
          <p:cNvSpPr/>
          <p:nvPr/>
        </p:nvSpPr>
        <p:spPr bwMode="auto">
          <a:xfrm>
            <a:off x="1141320" y="0"/>
            <a:ext cx="230280" cy="6858000"/>
          </a:xfrm>
          <a:prstGeom prst="rect">
            <a:avLst/>
          </a:prstGeom>
          <a:solidFill>
            <a:schemeClr val="accent1">
              <a:tint val="20000"/>
              <a:alpha val="7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Přímá spojovací čára 12"/>
          <p:cNvSpPr>
            <a:spLocks noChangeShapeType="1"/>
          </p:cNvSpPr>
          <p:nvPr/>
        </p:nvSpPr>
        <p:spPr bwMode="auto">
          <a:xfrm>
            <a:off x="106344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  <a:alpha val="7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Přímá spojovací čára 13"/>
          <p:cNvSpPr>
            <a:spLocks noChangeShapeType="1"/>
          </p:cNvSpPr>
          <p:nvPr/>
        </p:nvSpPr>
        <p:spPr bwMode="auto">
          <a:xfrm>
            <a:off x="914400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20000"/>
                <a:alpha val="8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5" name="Přímá spojovací čára 14"/>
          <p:cNvSpPr>
            <a:spLocks noChangeShapeType="1"/>
          </p:cNvSpPr>
          <p:nvPr/>
        </p:nvSpPr>
        <p:spPr bwMode="auto">
          <a:xfrm>
            <a:off x="854112" y="0"/>
            <a:ext cx="0" cy="6858000"/>
          </a:xfrm>
          <a:prstGeom prst="line">
            <a:avLst/>
          </a:prstGeom>
          <a:noFill/>
          <a:ln w="5715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6" name="Přímá spojovací čára 15"/>
          <p:cNvSpPr>
            <a:spLocks noChangeShapeType="1"/>
          </p:cNvSpPr>
          <p:nvPr/>
        </p:nvSpPr>
        <p:spPr bwMode="auto">
          <a:xfrm>
            <a:off x="1726640" y="0"/>
            <a:ext cx="0" cy="6858000"/>
          </a:xfrm>
          <a:prstGeom prst="line">
            <a:avLst/>
          </a:prstGeom>
          <a:noFill/>
          <a:ln w="28575" cap="flat" cmpd="sng" algn="ctr">
            <a:solidFill>
              <a:schemeClr val="accent1">
                <a:tint val="60000"/>
                <a:alpha val="82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7" name="Přímá spojovací čára 16"/>
          <p:cNvSpPr>
            <a:spLocks noChangeShapeType="1"/>
          </p:cNvSpPr>
          <p:nvPr/>
        </p:nvSpPr>
        <p:spPr bwMode="auto">
          <a:xfrm>
            <a:off x="10668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8" name="Obdélník 17"/>
          <p:cNvSpPr/>
          <p:nvPr/>
        </p:nvSpPr>
        <p:spPr bwMode="auto">
          <a:xfrm>
            <a:off x="1219200" y="0"/>
            <a:ext cx="76200" cy="6858000"/>
          </a:xfrm>
          <a:prstGeom prst="rect">
            <a:avLst/>
          </a:prstGeom>
          <a:solidFill>
            <a:schemeClr val="accent1">
              <a:tint val="60000"/>
              <a:alpha val="51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9" name="Elipsa 18"/>
          <p:cNvSpPr/>
          <p:nvPr/>
        </p:nvSpPr>
        <p:spPr bwMode="auto">
          <a:xfrm>
            <a:off x="609600" y="3429000"/>
            <a:ext cx="1295400" cy="129540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0" name="Elipsa 19"/>
          <p:cNvSpPr/>
          <p:nvPr/>
        </p:nvSpPr>
        <p:spPr bwMode="auto">
          <a:xfrm>
            <a:off x="1324704" y="4866752"/>
            <a:ext cx="641424" cy="641424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1" name="Elipsa 20"/>
          <p:cNvSpPr/>
          <p:nvPr/>
        </p:nvSpPr>
        <p:spPr bwMode="auto">
          <a:xfrm>
            <a:off x="1091080" y="5500632"/>
            <a:ext cx="137160" cy="13716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2" name="Elipsa 21"/>
          <p:cNvSpPr/>
          <p:nvPr/>
        </p:nvSpPr>
        <p:spPr bwMode="auto">
          <a:xfrm>
            <a:off x="1664208" y="5791200"/>
            <a:ext cx="274320" cy="274320"/>
          </a:xfrm>
          <a:prstGeom prst="ellipse">
            <a:avLst/>
          </a:prstGeom>
          <a:ln w="127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3" name="Elipsa 22"/>
          <p:cNvSpPr/>
          <p:nvPr/>
        </p:nvSpPr>
        <p:spPr bwMode="auto">
          <a:xfrm>
            <a:off x="1879040" y="4479888"/>
            <a:ext cx="365760" cy="365760"/>
          </a:xfrm>
          <a:prstGeom prst="ellipse">
            <a:avLst/>
          </a:prstGeom>
          <a:ln w="285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6" name="Přímá spojovací čára 25"/>
          <p:cNvSpPr>
            <a:spLocks noChangeShapeType="1"/>
          </p:cNvSpPr>
          <p:nvPr/>
        </p:nvSpPr>
        <p:spPr bwMode="auto">
          <a:xfrm>
            <a:off x="9097944" y="0"/>
            <a:ext cx="0" cy="6858000"/>
          </a:xfrm>
          <a:prstGeom prst="line">
            <a:avLst/>
          </a:prstGeom>
          <a:noFill/>
          <a:ln w="57150" cap="flat" cmpd="thickThin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 bwMode="auto">
          <a:xfrm>
            <a:off x="1340616" y="4928702"/>
            <a:ext cx="609600" cy="517524"/>
          </a:xfrm>
        </p:spPr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9" name="Zástupný symbol pro obsah 8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3657600" cy="4572000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11" name="Zástupný symbol pro obsah 10"/>
          <p:cNvSpPr>
            <a:spLocks noGrp="1"/>
          </p:cNvSpPr>
          <p:nvPr>
            <p:ph sz="quarter" idx="2"/>
          </p:nvPr>
        </p:nvSpPr>
        <p:spPr>
          <a:xfrm>
            <a:off x="4270248" y="1600200"/>
            <a:ext cx="3657600" cy="4572000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7543800" cy="1143000"/>
          </a:xfrm>
        </p:spPr>
        <p:txBody>
          <a:bodyPr anchor="b"/>
          <a:lstStyle>
            <a:lvl1pPr>
              <a:defRPr/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11" name="Zástupný symbol pro obsah 10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3657600" cy="3886200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13" name="Zástupný symbol pro obsah 12"/>
          <p:cNvSpPr>
            <a:spLocks noGrp="1"/>
          </p:cNvSpPr>
          <p:nvPr>
            <p:ph sz="quarter" idx="4"/>
          </p:nvPr>
        </p:nvSpPr>
        <p:spPr>
          <a:xfrm>
            <a:off x="4371975" y="2362200"/>
            <a:ext cx="3657600" cy="3886200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12" name="Zástupný symbol pro text 11"/>
          <p:cNvSpPr>
            <a:spLocks noGrp="1"/>
          </p:cNvSpPr>
          <p:nvPr>
            <p:ph type="body" sz="quarter" idx="1"/>
          </p:nvPr>
        </p:nvSpPr>
        <p:spPr>
          <a:xfrm>
            <a:off x="457200" y="1569720"/>
            <a:ext cx="3657600" cy="658368"/>
          </a:xfrm>
          <a:prstGeom prst="roundRect">
            <a:avLst>
              <a:gd name="adj" fmla="val 16667"/>
            </a:avLst>
          </a:prstGeom>
          <a:solidFill>
            <a:schemeClr val="accent1"/>
          </a:solidFill>
        </p:spPr>
        <p:txBody>
          <a:bodyPr rtlCol="0" anchor="ctr">
            <a:noAutofit/>
          </a:bodyPr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14" name="Zástupný symbol pro text 13"/>
          <p:cNvSpPr>
            <a:spLocks noGrp="1"/>
          </p:cNvSpPr>
          <p:nvPr>
            <p:ph type="body" sz="quarter" idx="3"/>
          </p:nvPr>
        </p:nvSpPr>
        <p:spPr>
          <a:xfrm>
            <a:off x="4343400" y="1569720"/>
            <a:ext cx="3657600" cy="658368"/>
          </a:xfrm>
          <a:prstGeom prst="roundRect">
            <a:avLst>
              <a:gd name="adj" fmla="val 16667"/>
            </a:avLst>
          </a:prstGeom>
          <a:solidFill>
            <a:schemeClr val="accent1"/>
          </a:solidFill>
        </p:spPr>
        <p:txBody>
          <a:bodyPr rtlCol="0" anchor="ctr">
            <a:noAutofit/>
          </a:bodyPr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6" name="Zástupný symbol pro datum 5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endParaRPr lang="cs-CZ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Obsah s titulkem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římá spojovací čára 9"/>
          <p:cNvSpPr>
            <a:spLocks noChangeShapeType="1"/>
          </p:cNvSpPr>
          <p:nvPr/>
        </p:nvSpPr>
        <p:spPr bwMode="auto">
          <a:xfrm>
            <a:off x="87630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  <a:alpha val="9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 rot="5400000">
            <a:off x="3371850" y="3200400"/>
            <a:ext cx="6309360" cy="457200"/>
          </a:xfrm>
        </p:spPr>
        <p:txBody>
          <a:bodyPr anchor="b"/>
          <a:lstStyle>
            <a:lvl1pPr algn="l">
              <a:buNone/>
              <a:defRPr sz="2000" b="1" cap="small" baseline="0"/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2"/>
          </p:nvPr>
        </p:nvSpPr>
        <p:spPr>
          <a:xfrm>
            <a:off x="6812280" y="274320"/>
            <a:ext cx="1527048" cy="4983480"/>
          </a:xfrm>
        </p:spPr>
        <p:txBody>
          <a:bodyPr/>
          <a:lstStyle>
            <a:lvl1pPr marL="0" indent="0">
              <a:spcBef>
                <a:spcPts val="400"/>
              </a:spcBef>
              <a:spcAft>
                <a:spcPts val="1000"/>
              </a:spcAft>
              <a:buNone/>
              <a:defRPr sz="12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8" name="Přímá spojovací čára 7"/>
          <p:cNvSpPr>
            <a:spLocks noChangeShapeType="1"/>
          </p:cNvSpPr>
          <p:nvPr/>
        </p:nvSpPr>
        <p:spPr bwMode="auto">
          <a:xfrm>
            <a:off x="62484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9" name="Přímá spojovací čára 8"/>
          <p:cNvSpPr>
            <a:spLocks noChangeShapeType="1"/>
          </p:cNvSpPr>
          <p:nvPr/>
        </p:nvSpPr>
        <p:spPr bwMode="auto">
          <a:xfrm>
            <a:off x="6192296" y="0"/>
            <a:ext cx="0" cy="6858000"/>
          </a:xfrm>
          <a:prstGeom prst="line">
            <a:avLst/>
          </a:prstGeom>
          <a:noFill/>
          <a:ln w="1270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11" name="Přímá spojovací čára 10"/>
          <p:cNvSpPr>
            <a:spLocks noChangeShapeType="1"/>
          </p:cNvSpPr>
          <p:nvPr/>
        </p:nvSpPr>
        <p:spPr bwMode="auto">
          <a:xfrm>
            <a:off x="8991600" y="0"/>
            <a:ext cx="0" cy="6858000"/>
          </a:xfrm>
          <a:prstGeom prst="line">
            <a:avLst/>
          </a:prstGeom>
          <a:noFill/>
          <a:ln w="1905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Obdélník 11"/>
          <p:cNvSpPr/>
          <p:nvPr/>
        </p:nvSpPr>
        <p:spPr bwMode="auto">
          <a:xfrm>
            <a:off x="8839200" y="0"/>
            <a:ext cx="304800" cy="6858000"/>
          </a:xfrm>
          <a:prstGeom prst="rect">
            <a:avLst/>
          </a:prstGeom>
          <a:solidFill>
            <a:schemeClr val="accent1">
              <a:tint val="60000"/>
              <a:alpha val="87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3" name="Přímá spojovací čára 12"/>
          <p:cNvSpPr>
            <a:spLocks noChangeShapeType="1"/>
          </p:cNvSpPr>
          <p:nvPr/>
        </p:nvSpPr>
        <p:spPr bwMode="auto">
          <a:xfrm>
            <a:off x="89154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4" name="Elipsa 13"/>
          <p:cNvSpPr/>
          <p:nvPr/>
        </p:nvSpPr>
        <p:spPr>
          <a:xfrm>
            <a:off x="8156448" y="5715000"/>
            <a:ext cx="548640" cy="54864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8" name="Zástupný symbol pro obsah 17"/>
          <p:cNvSpPr>
            <a:spLocks noGrp="1"/>
          </p:cNvSpPr>
          <p:nvPr>
            <p:ph sz="quarter" idx="1"/>
          </p:nvPr>
        </p:nvSpPr>
        <p:spPr>
          <a:xfrm>
            <a:off x="304800" y="274320"/>
            <a:ext cx="5638800" cy="6327648"/>
          </a:xfrm>
        </p:spPr>
        <p:txBody>
          <a:bodyPr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21" name="Zástupný symbol pro datum 20"/>
          <p:cNvSpPr>
            <a:spLocks noGrp="1"/>
          </p:cNvSpPr>
          <p:nvPr>
            <p:ph type="dt" sz="half" idx="14"/>
          </p:nvPr>
        </p:nvSpPr>
        <p:spPr/>
        <p:txBody>
          <a:bodyPr rtlCol="0"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22" name="Zástupný symbol pro číslo snímku 21"/>
          <p:cNvSpPr>
            <a:spLocks noGrp="1"/>
          </p:cNvSpPr>
          <p:nvPr>
            <p:ph type="sldNum" sz="quarter" idx="15"/>
          </p:nvPr>
        </p:nvSpPr>
        <p:spPr/>
        <p:txBody>
          <a:bodyPr rtlCol="0"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23" name="Zástupný symbol pro zápatí 22"/>
          <p:cNvSpPr>
            <a:spLocks noGrp="1"/>
          </p:cNvSpPr>
          <p:nvPr>
            <p:ph type="ftr" sz="quarter" idx="16"/>
          </p:nvPr>
        </p:nvSpPr>
        <p:spPr/>
        <p:txBody>
          <a:bodyPr rtlCol="0"/>
          <a:lstStyle/>
          <a:p>
            <a:endParaRPr lang="cs-CZ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římá spojovací čára 8"/>
          <p:cNvSpPr>
            <a:spLocks noChangeShapeType="1"/>
          </p:cNvSpPr>
          <p:nvPr/>
        </p:nvSpPr>
        <p:spPr bwMode="auto">
          <a:xfrm>
            <a:off x="87630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3" name="Elipsa 12"/>
          <p:cNvSpPr/>
          <p:nvPr/>
        </p:nvSpPr>
        <p:spPr>
          <a:xfrm>
            <a:off x="8156448" y="5715000"/>
            <a:ext cx="548640" cy="54864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 rot="5400000">
            <a:off x="3350133" y="3200400"/>
            <a:ext cx="6309360" cy="457200"/>
          </a:xfrm>
        </p:spPr>
        <p:txBody>
          <a:bodyPr anchor="b"/>
          <a:lstStyle>
            <a:lvl1pPr algn="l">
              <a:buNone/>
              <a:defRPr sz="2000" b="1"/>
            </a:lvl1pPr>
          </a:lstStyle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0" y="0"/>
            <a:ext cx="6172200" cy="6858000"/>
          </a:xfrm>
          <a:solidFill>
            <a:schemeClr val="bg2"/>
          </a:solidFill>
          <a:ln w="1270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/>
          <a:lstStyle>
            <a:lvl1pPr marL="0" indent="0">
              <a:buNone/>
              <a:defRPr sz="3200"/>
            </a:lvl1pPr>
          </a:lstStyle>
          <a:p>
            <a:pPr algn="ctr" eaLnBrk="1" latinLnBrk="0" hangingPunct="1">
              <a:buFontTx/>
              <a:buNone/>
            </a:pPr>
            <a:r>
              <a:rPr kumimoji="0" lang="cs-CZ" smtClean="0"/>
              <a:t>Klepnutím na ikonu přidáte obrázek.</a:t>
            </a:r>
            <a:endParaRPr kumimoji="0" lang="en-US" dirty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6765798" y="264795"/>
            <a:ext cx="1524000" cy="4956048"/>
          </a:xfrm>
        </p:spPr>
        <p:txBody>
          <a:bodyPr rot="0" spcFirstLastPara="0" vertOverflow="overflow" horzOverflow="overflow" vert="horz" wrap="square" lIns="91440" tIns="45720" rIns="91440" bIns="45720" numCol="1" spcCol="274320" rtlCol="0" fromWordArt="0" anchor="t" anchorCtr="0" forceAA="0" compatLnSpc="1">
            <a:normAutofit/>
          </a:bodyPr>
          <a:lstStyle>
            <a:lvl1pPr marL="0" indent="0">
              <a:spcBef>
                <a:spcPts val="100"/>
              </a:spcBef>
              <a:spcAft>
                <a:spcPts val="400"/>
              </a:spcAft>
              <a:buFontTx/>
              <a:buNone/>
              <a:defRPr sz="12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</p:txBody>
      </p:sp>
      <p:sp>
        <p:nvSpPr>
          <p:cNvPr id="10" name="Přímá spojovací čára 9"/>
          <p:cNvSpPr>
            <a:spLocks noChangeShapeType="1"/>
          </p:cNvSpPr>
          <p:nvPr/>
        </p:nvSpPr>
        <p:spPr bwMode="auto">
          <a:xfrm>
            <a:off x="89916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1" name="Obdélník 10"/>
          <p:cNvSpPr/>
          <p:nvPr/>
        </p:nvSpPr>
        <p:spPr bwMode="auto">
          <a:xfrm>
            <a:off x="8839200" y="0"/>
            <a:ext cx="304800" cy="6858000"/>
          </a:xfrm>
          <a:prstGeom prst="rect">
            <a:avLst/>
          </a:prstGeom>
          <a:solidFill>
            <a:schemeClr val="accent1">
              <a:tint val="60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Přímá spojovací čára 11"/>
          <p:cNvSpPr>
            <a:spLocks noChangeShapeType="1"/>
          </p:cNvSpPr>
          <p:nvPr/>
        </p:nvSpPr>
        <p:spPr bwMode="auto">
          <a:xfrm>
            <a:off x="89154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9" name="Přímá spojovací čára 18"/>
          <p:cNvSpPr>
            <a:spLocks noChangeShapeType="1"/>
          </p:cNvSpPr>
          <p:nvPr/>
        </p:nvSpPr>
        <p:spPr bwMode="auto">
          <a:xfrm>
            <a:off x="62484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20" name="Přímá spojovací čára 19"/>
          <p:cNvSpPr>
            <a:spLocks noChangeShapeType="1"/>
          </p:cNvSpPr>
          <p:nvPr/>
        </p:nvSpPr>
        <p:spPr bwMode="auto">
          <a:xfrm>
            <a:off x="6192296" y="0"/>
            <a:ext cx="0" cy="6858000"/>
          </a:xfrm>
          <a:prstGeom prst="line">
            <a:avLst/>
          </a:prstGeom>
          <a:noFill/>
          <a:ln w="1270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17" name="Zástupný symbol pro datum 1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18" name="Zástupný symbol pro číslo snímku 17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  <p:sp>
        <p:nvSpPr>
          <p:cNvPr id="21" name="Zástupný symbol pro zápatí 20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endParaRPr lang="cs-CZ"/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9"/>
            <a:ext cx="1676400" cy="5851525"/>
          </a:xfrm>
        </p:spPr>
        <p:txBody>
          <a:bodyPr vert="eaVert"/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cs-CZ" smtClean="0"/>
              <a:t>Klepnutím lze upravit styly předlohy textu.</a:t>
            </a:r>
          </a:p>
          <a:p>
            <a:pPr lvl="1" eaLnBrk="1" latinLnBrk="0" hangingPunct="1"/>
            <a:r>
              <a:rPr lang="cs-CZ" smtClean="0"/>
              <a:t>Druhá úroveň</a:t>
            </a:r>
          </a:p>
          <a:p>
            <a:pPr lvl="2" eaLnBrk="1" latinLnBrk="0" hangingPunct="1"/>
            <a:r>
              <a:rPr lang="cs-CZ" smtClean="0"/>
              <a:t>Třetí úroveň</a:t>
            </a:r>
          </a:p>
          <a:p>
            <a:pPr lvl="3" eaLnBrk="1" latinLnBrk="0" hangingPunct="1"/>
            <a:r>
              <a:rPr lang="cs-CZ" smtClean="0"/>
              <a:t>Čtvrtá úroveň</a:t>
            </a:r>
          </a:p>
          <a:p>
            <a:pPr lvl="4" eaLnBrk="1" latinLnBrk="0" hangingPunct="1"/>
            <a:r>
              <a:rPr lang="cs-CZ" smtClean="0"/>
              <a:t>Pátá úroveň</a:t>
            </a:r>
            <a:endParaRPr kumimoji="0" lang="en-US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Přímá spojovací čára 15"/>
          <p:cNvSpPr>
            <a:spLocks noChangeShapeType="1"/>
          </p:cNvSpPr>
          <p:nvPr/>
        </p:nvSpPr>
        <p:spPr bwMode="auto">
          <a:xfrm>
            <a:off x="8763000" y="0"/>
            <a:ext cx="0" cy="6858000"/>
          </a:xfrm>
          <a:prstGeom prst="line">
            <a:avLst/>
          </a:prstGeom>
          <a:noFill/>
          <a:ln w="38100" cap="flat" cmpd="sng" algn="ctr">
            <a:solidFill>
              <a:schemeClr val="accent1">
                <a:tint val="60000"/>
                <a:alpha val="93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 dirty="0"/>
          </a:p>
        </p:txBody>
      </p:sp>
      <p:sp>
        <p:nvSpPr>
          <p:cNvPr id="22" name="Zástupný symbol pro nadpis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467600" cy="1143000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kumimoji="0" lang="cs-CZ" smtClean="0"/>
              <a:t>Klepnutím lze upravit styl předlohy nadpisů.</a:t>
            </a:r>
            <a:endParaRPr kumimoji="0" lang="en-US"/>
          </a:p>
        </p:txBody>
      </p:sp>
      <p:sp>
        <p:nvSpPr>
          <p:cNvPr id="13" name="Zástupný symbol pro text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7467600" cy="487375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cs-CZ" smtClean="0"/>
              <a:t>Klepnutím lze upravit styly předlohy textu.</a:t>
            </a:r>
          </a:p>
          <a:p>
            <a:pPr lvl="1" eaLnBrk="1" latinLnBrk="0" hangingPunct="1"/>
            <a:r>
              <a:rPr kumimoji="0" lang="cs-CZ" smtClean="0"/>
              <a:t>Druhá úroveň</a:t>
            </a:r>
          </a:p>
          <a:p>
            <a:pPr lvl="2" eaLnBrk="1" latinLnBrk="0" hangingPunct="1"/>
            <a:r>
              <a:rPr kumimoji="0" lang="cs-CZ" smtClean="0"/>
              <a:t>Třetí úroveň</a:t>
            </a:r>
          </a:p>
          <a:p>
            <a:pPr lvl="3" eaLnBrk="1" latinLnBrk="0" hangingPunct="1"/>
            <a:r>
              <a:rPr kumimoji="0" lang="cs-CZ" smtClean="0"/>
              <a:t>Čtvrtá úroveň</a:t>
            </a:r>
          </a:p>
          <a:p>
            <a:pPr lvl="4" eaLnBrk="1" latinLnBrk="0" hangingPunct="1"/>
            <a:r>
              <a:rPr kumimoji="0" lang="cs-CZ" smtClean="0"/>
              <a:t>Pátá úroveň</a:t>
            </a:r>
            <a:endParaRPr kumimoji="0" lang="en-US"/>
          </a:p>
        </p:txBody>
      </p:sp>
      <p:sp>
        <p:nvSpPr>
          <p:cNvPr id="14" name="Zástupný symbol pro datum 13"/>
          <p:cNvSpPr>
            <a:spLocks noGrp="1"/>
          </p:cNvSpPr>
          <p:nvPr>
            <p:ph type="dt" sz="half" idx="2"/>
          </p:nvPr>
        </p:nvSpPr>
        <p:spPr>
          <a:xfrm rot="5400000">
            <a:off x="7589520" y="1081851"/>
            <a:ext cx="2011680" cy="384048"/>
          </a:xfrm>
          <a:prstGeom prst="rect">
            <a:avLst/>
          </a:prstGeom>
        </p:spPr>
        <p:txBody>
          <a:bodyPr vert="horz" anchor="ctr" anchorCtr="0"/>
          <a:lstStyle>
            <a:lvl1pPr algn="r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fld id="{C24B6D94-AD36-4DC3-BB2D-F7AADA434E90}" type="datetimeFigureOut">
              <a:rPr lang="cs-CZ" smtClean="0"/>
              <a:pPr/>
              <a:t>21.1.2013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3"/>
          </p:nvPr>
        </p:nvSpPr>
        <p:spPr>
          <a:xfrm rot="5400000">
            <a:off x="6990186" y="3737240"/>
            <a:ext cx="3200400" cy="365760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endParaRPr lang="cs-CZ"/>
          </a:p>
        </p:txBody>
      </p:sp>
      <p:sp>
        <p:nvSpPr>
          <p:cNvPr id="7" name="Přímá spojovací čára 6"/>
          <p:cNvSpPr>
            <a:spLocks noChangeShapeType="1"/>
          </p:cNvSpPr>
          <p:nvPr/>
        </p:nvSpPr>
        <p:spPr bwMode="auto">
          <a:xfrm>
            <a:off x="76200" y="0"/>
            <a:ext cx="0" cy="6858000"/>
          </a:xfrm>
          <a:prstGeom prst="line">
            <a:avLst/>
          </a:prstGeom>
          <a:noFill/>
          <a:ln w="57150" cap="flat" cmpd="thickThin" algn="ctr">
            <a:solidFill>
              <a:schemeClr val="accent1">
                <a:tint val="6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9" name="Přímá spojovací čára 8"/>
          <p:cNvSpPr>
            <a:spLocks noChangeShapeType="1"/>
          </p:cNvSpPr>
          <p:nvPr/>
        </p:nvSpPr>
        <p:spPr bwMode="auto">
          <a:xfrm>
            <a:off x="8991600" y="0"/>
            <a:ext cx="0" cy="6858000"/>
          </a:xfrm>
          <a:prstGeom prst="line">
            <a:avLst/>
          </a:prstGeom>
          <a:noFill/>
          <a:ln w="1905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0" name="Obdélník 9"/>
          <p:cNvSpPr/>
          <p:nvPr/>
        </p:nvSpPr>
        <p:spPr bwMode="auto">
          <a:xfrm>
            <a:off x="8839200" y="0"/>
            <a:ext cx="304800" cy="6858000"/>
          </a:xfrm>
          <a:prstGeom prst="rect">
            <a:avLst/>
          </a:prstGeom>
          <a:solidFill>
            <a:schemeClr val="accent1">
              <a:tint val="60000"/>
              <a:alpha val="87000"/>
            </a:schemeClr>
          </a:solidFill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Přímá spojovací čára 10"/>
          <p:cNvSpPr>
            <a:spLocks noChangeShapeType="1"/>
          </p:cNvSpPr>
          <p:nvPr/>
        </p:nvSpPr>
        <p:spPr bwMode="auto">
          <a:xfrm>
            <a:off x="8915400" y="0"/>
            <a:ext cx="0" cy="6858000"/>
          </a:xfrm>
          <a:prstGeom prst="line">
            <a:avLst/>
          </a:prstGeom>
          <a:noFill/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Elipsa 11"/>
          <p:cNvSpPr/>
          <p:nvPr/>
        </p:nvSpPr>
        <p:spPr>
          <a:xfrm>
            <a:off x="8156448" y="5715000"/>
            <a:ext cx="548640" cy="548640"/>
          </a:xfrm>
          <a:prstGeom prst="ellipse">
            <a:avLst/>
          </a:prstGeom>
          <a:ln w="381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3" name="Zástupný symbol pro číslo snímku 22"/>
          <p:cNvSpPr>
            <a:spLocks noGrp="1"/>
          </p:cNvSpPr>
          <p:nvPr>
            <p:ph type="sldNum" sz="quarter" idx="4"/>
          </p:nvPr>
        </p:nvSpPr>
        <p:spPr>
          <a:xfrm>
            <a:off x="8129016" y="5734050"/>
            <a:ext cx="609600" cy="521208"/>
          </a:xfrm>
          <a:prstGeom prst="rect">
            <a:avLst/>
          </a:prstGeom>
        </p:spPr>
        <p:txBody>
          <a:bodyPr vert="horz" anchor="ctr"/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FE1E48FD-26B9-4A9A-9376-9938D452F959}" type="slidenum">
              <a:rPr lang="cs-CZ" smtClean="0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l" rtl="0" eaLnBrk="1" latinLnBrk="0" hangingPunct="1">
        <a:spcBef>
          <a:spcPct val="0"/>
        </a:spcBef>
        <a:buNone/>
        <a:defRPr kumimoji="0" sz="3000" b="0" kern="1200" cap="small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600"/>
        </a:spcBef>
        <a:buClr>
          <a:schemeClr val="accent1"/>
        </a:buClr>
        <a:buSzPct val="70000"/>
        <a:buFont typeface="Wingdings"/>
        <a:buChar char="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ct val="20000"/>
        </a:spcBef>
        <a:buClr>
          <a:schemeClr val="accent1"/>
        </a:buClr>
        <a:buSzPct val="8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60000"/>
        <a:buFont typeface="Wingdings"/>
        <a:buChar char="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182880" algn="l" rtl="0" eaLnBrk="1" latinLnBrk="0" hangingPunct="1">
        <a:spcBef>
          <a:spcPct val="20000"/>
        </a:spcBef>
        <a:buClr>
          <a:schemeClr val="accent1">
            <a:tint val="60000"/>
          </a:schemeClr>
        </a:buClr>
        <a:buSzPct val="60000"/>
        <a:buFont typeface="Wingdings"/>
        <a:buChar char="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182880" algn="l" rtl="0" eaLnBrk="1" latinLnBrk="0" hangingPunct="1">
        <a:spcBef>
          <a:spcPct val="20000"/>
        </a:spcBef>
        <a:buClr>
          <a:schemeClr val="accent2">
            <a:tint val="60000"/>
          </a:schemeClr>
        </a:buClr>
        <a:buSzPct val="68000"/>
        <a:buFont typeface="Wingdings 2"/>
        <a:buChar char="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182880" algn="l" rtl="0" eaLnBrk="1" latinLnBrk="0" hangingPunct="1">
        <a:spcBef>
          <a:spcPct val="20000"/>
        </a:spcBef>
        <a:buClr>
          <a:schemeClr val="accent1"/>
        </a:buClr>
        <a:buChar char="•"/>
        <a:defRPr kumimoji="0" sz="1600" kern="1200">
          <a:solidFill>
            <a:schemeClr val="tx2"/>
          </a:solidFill>
          <a:latin typeface="+mn-lt"/>
          <a:ea typeface="+mn-ea"/>
          <a:cs typeface="+mn-cs"/>
        </a:defRPr>
      </a:lvl6pPr>
      <a:lvl7pPr marL="2011680" indent="-182880" algn="l" rtl="0" eaLnBrk="1" latinLnBrk="0" hangingPunct="1">
        <a:spcBef>
          <a:spcPct val="20000"/>
        </a:spcBef>
        <a:buClr>
          <a:schemeClr val="accent1">
            <a:tint val="60000"/>
          </a:schemeClr>
        </a:buClr>
        <a:buSzPct val="60000"/>
        <a:buFont typeface="Wingdings"/>
        <a:buChar char="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7pPr>
      <a:lvl8pPr marL="2286000" indent="-182880" algn="l" rtl="0" eaLnBrk="1" latinLnBrk="0" hangingPunct="1">
        <a:spcBef>
          <a:spcPct val="20000"/>
        </a:spcBef>
        <a:buClr>
          <a:schemeClr val="accent2"/>
        </a:buClr>
        <a:buChar char="•"/>
        <a:defRPr kumimoji="0" sz="1400" kern="1200" cap="small" baseline="0">
          <a:solidFill>
            <a:schemeClr val="tx2"/>
          </a:solidFill>
          <a:latin typeface="+mn-lt"/>
          <a:ea typeface="+mn-ea"/>
          <a:cs typeface="+mn-cs"/>
        </a:defRPr>
      </a:lvl8pPr>
      <a:lvl9pPr marL="256032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Char char="•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4.jpeg"/><Relationship Id="rId5" Type="http://schemas.openxmlformats.org/officeDocument/2006/relationships/image" Target="../media/image10.jpeg"/><Relationship Id="rId4" Type="http://schemas.openxmlformats.org/officeDocument/2006/relationships/image" Target="../media/image7.jpe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hyperlink" Target="http://upload.wikimedia.org/wikipedia/commons/thumb/0/0f/Botta's_Pocket_Gopher_(Thomomys_bottae).jpg/721px-Botta's_Pocket_Gopher_(Thomomys_bottae).jpg" TargetMode="External"/><Relationship Id="rId3" Type="http://schemas.openxmlformats.org/officeDocument/2006/relationships/hyperlink" Target="http://upload.wikimedia.org/wikipedia/commons/thumb/4/49/Gundi_Ctenodactylus-ALT.jpg/800px-Gundi_Ctenodactylus-ALT.jpg" TargetMode="External"/><Relationship Id="rId7" Type="http://schemas.openxmlformats.org/officeDocument/2006/relationships/hyperlink" Target="http://upload.wikimedia.org/wikipedia/commons/thumb/5/50/Lemming.jpg/657px-Lemming.jpg" TargetMode="External"/><Relationship Id="rId2" Type="http://schemas.openxmlformats.org/officeDocument/2006/relationships/hyperlink" Target="http://upload.wikimedia.org/wikipedia/commons/thumb/a/ab/Lesser_Egyptian_Jerboa_(Jaculus_jaculus).jpg/800px-Lesser_Egyptian_Jerboa_(Jaculus_jaculus).jpg" TargetMode="External"/><Relationship Id="rId1" Type="http://schemas.openxmlformats.org/officeDocument/2006/relationships/slideLayout" Target="../slideLayouts/slideLayout13.xml"/><Relationship Id="rId6" Type="http://schemas.openxmlformats.org/officeDocument/2006/relationships/hyperlink" Target="http://upload.wikimedia.org/wikipedia/commons/thumb/c/cb/Spalax_microphthalmus_-_2.jpg/800px-Spalax_microphthalmus_-_2.jpg" TargetMode="External"/><Relationship Id="rId5" Type="http://schemas.openxmlformats.org/officeDocument/2006/relationships/hyperlink" Target="http://upload.wikimedia.org/wikipedia/commons/thumb/0/02/Nacktmull.jpg/800px-Nacktmull.jpg" TargetMode="External"/><Relationship Id="rId4" Type="http://schemas.openxmlformats.org/officeDocument/2006/relationships/hyperlink" Target="http://upload.wikimedia.org/wikipedia/commons/9/9c/Batman-degu.jpg" TargetMode="Externa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://upload.wikimedia.org/wikipedia/commons/0/0b/Siebenschlaefer_glis_glis.jpg" TargetMode="External"/><Relationship Id="rId2" Type="http://schemas.openxmlformats.org/officeDocument/2006/relationships/hyperlink" Target="http://upload.wikimedia.org/wikipedia/commons/thumb/3/39/Hystrix.leucura.jpg/696px-Hystrix.leucura.jpg" TargetMode="External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99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276600"/>
            <a:ext cx="7772400" cy="914400"/>
          </a:xfrm>
        </p:spPr>
        <p:txBody>
          <a:bodyPr>
            <a:normAutofit fontScale="90000"/>
          </a:bodyPr>
          <a:lstStyle/>
          <a:p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Savci – řád hlodavci </a:t>
            </a:r>
            <a:b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</a:br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(méně známé druhy)</a:t>
            </a:r>
            <a:endParaRPr lang="cs-CZ" sz="48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4100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</p:spPr>
      </p:pic>
      <p:sp>
        <p:nvSpPr>
          <p:cNvPr id="4103" name="Text Box 7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endParaRPr lang="cs-CZ" dirty="0"/>
          </a:p>
        </p:txBody>
      </p:sp>
      <p:sp>
        <p:nvSpPr>
          <p:cNvPr id="4110" name="Text Box 14"/>
          <p:cNvSpPr txBox="1">
            <a:spLocks noChangeArrowheads="1"/>
          </p:cNvSpPr>
          <p:nvPr/>
        </p:nvSpPr>
        <p:spPr bwMode="auto">
          <a:xfrm>
            <a:off x="0" y="4572000"/>
            <a:ext cx="9144000" cy="92333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cs-CZ" b="1" dirty="0"/>
              <a:t>Autor: Mgr. </a:t>
            </a:r>
            <a:r>
              <a:rPr lang="cs-CZ" b="1" dirty="0" smtClean="0"/>
              <a:t>Eliška Nováková</a:t>
            </a:r>
            <a:endParaRPr lang="cs-CZ" b="1" dirty="0"/>
          </a:p>
          <a:p>
            <a:pPr algn="ctr"/>
            <a:endParaRPr lang="cs-CZ" dirty="0"/>
          </a:p>
          <a:p>
            <a:pPr algn="ctr"/>
            <a:r>
              <a:rPr lang="cs-CZ" dirty="0"/>
              <a:t>Škola: Základní škola Slušovice, okres Zlín, příspěvková organizace </a:t>
            </a:r>
          </a:p>
        </p:txBody>
      </p:sp>
      <p:sp>
        <p:nvSpPr>
          <p:cNvPr id="4113" name="Text Box 17"/>
          <p:cNvSpPr txBox="1">
            <a:spLocks noChangeArrowheads="1"/>
          </p:cNvSpPr>
          <p:nvPr/>
        </p:nvSpPr>
        <p:spPr bwMode="auto">
          <a:xfrm>
            <a:off x="0" y="2057400"/>
            <a:ext cx="9144000" cy="823913"/>
          </a:xfrm>
          <a:prstGeom prst="rect">
            <a:avLst/>
          </a:prstGeom>
          <a:solidFill>
            <a:srgbClr val="FFFFFF"/>
          </a:solidFill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/>
            <a:r>
              <a:rPr lang="cs-CZ" dirty="0"/>
              <a:t>Registrační číslo projektu: CZ.1.07/1.1.38/02.0025</a:t>
            </a:r>
          </a:p>
          <a:p>
            <a:pPr algn="ctr"/>
            <a:r>
              <a:rPr lang="cs-CZ" dirty="0"/>
              <a:t>Název projektu: Modernizace výuky na ZŠ Slušovice, </a:t>
            </a:r>
            <a:r>
              <a:rPr lang="cs-CZ" dirty="0" err="1"/>
              <a:t>Fryšták</a:t>
            </a:r>
            <a:r>
              <a:rPr lang="cs-CZ" dirty="0"/>
              <a:t>, </a:t>
            </a:r>
            <a:r>
              <a:rPr lang="cs-CZ" dirty="0" err="1"/>
              <a:t>Kašava</a:t>
            </a:r>
            <a:r>
              <a:rPr lang="cs-CZ" dirty="0"/>
              <a:t> a Velehrad</a:t>
            </a:r>
          </a:p>
          <a:p>
            <a:pPr algn="ctr"/>
            <a:r>
              <a:rPr lang="cs-CZ" sz="1200" dirty="0"/>
              <a:t>Tento projekt je spolufinancován z Evropského sociálního fondu a státního rozpočtu České republiky.</a:t>
            </a:r>
          </a:p>
        </p:txBody>
      </p:sp>
    </p:spTree>
  </p:cSld>
  <p:clrMapOvr>
    <a:masterClrMapping/>
  </p:clrMapOvr>
  <p:transition>
    <p:strips dir="rd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99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cs-CZ" sz="4800" b="1">
                <a:effectLst>
                  <a:outerShdw blurRad="38100" dist="38100" dir="2700000" algn="tl">
                    <a:srgbClr val="000000"/>
                  </a:outerShdw>
                </a:effectLst>
              </a:rPr>
              <a:t>Anotace:</a:t>
            </a:r>
          </a:p>
        </p:txBody>
      </p:sp>
      <p:pic>
        <p:nvPicPr>
          <p:cNvPr id="90115" name="Picture 3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</p:spPr>
      </p:pic>
      <p:sp>
        <p:nvSpPr>
          <p:cNvPr id="90116" name="Text Box 4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90117" name="Text Box 5"/>
          <p:cNvSpPr txBox="1">
            <a:spLocks noChangeArrowheads="1"/>
          </p:cNvSpPr>
          <p:nvPr/>
        </p:nvSpPr>
        <p:spPr bwMode="auto">
          <a:xfrm>
            <a:off x="0" y="3505200"/>
            <a:ext cx="9144000" cy="2031325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lIns="738000" rIns="73800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dirty="0"/>
              <a:t>Digitální učební materiál je určen </a:t>
            </a:r>
            <a:r>
              <a:rPr lang="cs-CZ" dirty="0" smtClean="0"/>
              <a:t>k seznámení žáků se zástupci řádu hlodavci, kteří nejsou tak známí, ale svým vzhledem určitě zajímaví.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Materiál </a:t>
            </a:r>
            <a:r>
              <a:rPr lang="cs-CZ" dirty="0" smtClean="0"/>
              <a:t>rozvíjí  vědomosti žáků a pomocí názorným ukázek.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Je určen pro </a:t>
            </a:r>
            <a:r>
              <a:rPr lang="cs-CZ" dirty="0" smtClean="0"/>
              <a:t>předmět přírodopis </a:t>
            </a:r>
            <a:r>
              <a:rPr lang="cs-CZ" dirty="0"/>
              <a:t>a ročník </a:t>
            </a:r>
            <a:r>
              <a:rPr lang="cs-CZ" dirty="0" smtClean="0"/>
              <a:t>8.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Tento materiál vznikl jako doplňující materiál k </a:t>
            </a:r>
            <a:r>
              <a:rPr lang="cs-CZ" dirty="0" smtClean="0"/>
              <a:t>učebnici: </a:t>
            </a:r>
            <a:r>
              <a:rPr lang="cs-CZ" i="1" dirty="0"/>
              <a:t>Přírodopis 2 pro 7. ročník základní školy a nižší ročníky víceletých gymnázií</a:t>
            </a:r>
            <a:r>
              <a:rPr lang="cs-CZ" dirty="0"/>
              <a:t>. Bělehradská 47, 120 00 Praha 2: SPN, 1999. ISBN 80-7235-069-2.</a:t>
            </a:r>
          </a:p>
        </p:txBody>
      </p:sp>
    </p:spTree>
  </p:cSld>
  <p:clrMapOvr>
    <a:masterClrMapping/>
  </p:clrMapOvr>
  <p:transition>
    <p:wheel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142844" y="0"/>
            <a:ext cx="8229600" cy="928670"/>
          </a:xfrm>
        </p:spPr>
        <p:txBody>
          <a:bodyPr>
            <a:normAutofit/>
          </a:bodyPr>
          <a:lstStyle/>
          <a:p>
            <a:r>
              <a:rPr lang="cs-CZ" sz="4400" b="1" dirty="0" smtClean="0"/>
              <a:t>Tarbík egyptský</a:t>
            </a:r>
            <a:endParaRPr lang="cs-CZ" sz="4400" b="1" dirty="0"/>
          </a:p>
        </p:txBody>
      </p:sp>
      <p:pic>
        <p:nvPicPr>
          <p:cNvPr id="45058" name="Picture 2" descr="Soubor:Lesser Egyptian Jerboa (Jaculus jaculus)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85720" y="1142984"/>
            <a:ext cx="7620000" cy="5086350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5" name="TextovéPole 4"/>
          <p:cNvSpPr txBox="1"/>
          <p:nvPr/>
        </p:nvSpPr>
        <p:spPr>
          <a:xfrm>
            <a:off x="5214942" y="642918"/>
            <a:ext cx="3929058" cy="4832092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Výskyt:</a:t>
            </a:r>
          </a:p>
          <a:p>
            <a:r>
              <a:rPr lang="cs-CZ" sz="2800" dirty="0" smtClean="0"/>
              <a:t>Evropa, Asie, Severní Amerika, Afrika</a:t>
            </a:r>
          </a:p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Potrava:</a:t>
            </a:r>
          </a:p>
          <a:p>
            <a:r>
              <a:rPr lang="cs-CZ" sz="2800" dirty="0"/>
              <a:t>č</a:t>
            </a:r>
            <a:r>
              <a:rPr lang="cs-CZ" sz="2800" dirty="0" smtClean="0"/>
              <a:t>ásti rostlin, někdy se živí i hmyzem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především noční živočichové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mají dlouhý ocas a prodloužené zadní končetiny</a:t>
            </a:r>
            <a:endParaRPr lang="cs-CZ" sz="2800" dirty="0"/>
          </a:p>
        </p:txBody>
      </p:sp>
    </p:spTree>
  </p:cSld>
  <p:clrMapOvr>
    <a:masterClrMapping/>
  </p:clrMapOvr>
  <p:transition>
    <p:strips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142844" y="0"/>
            <a:ext cx="8229600" cy="928670"/>
          </a:xfrm>
        </p:spPr>
        <p:txBody>
          <a:bodyPr>
            <a:normAutofit/>
          </a:bodyPr>
          <a:lstStyle/>
          <a:p>
            <a:r>
              <a:rPr lang="cs-CZ" sz="4400" b="1" dirty="0" err="1" smtClean="0"/>
              <a:t>Gundi</a:t>
            </a:r>
            <a:r>
              <a:rPr lang="cs-CZ" sz="4400" b="1" dirty="0" smtClean="0"/>
              <a:t> saharský</a:t>
            </a:r>
            <a:endParaRPr lang="cs-CZ" sz="4400" b="1" dirty="0"/>
          </a:p>
        </p:txBody>
      </p:sp>
      <p:pic>
        <p:nvPicPr>
          <p:cNvPr id="29698" name="Picture 2" descr="Soubor:Gundi Ctenodactylus-ALT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142976" y="1000108"/>
            <a:ext cx="7620000" cy="5048250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5" name="TextovéPole 4"/>
          <p:cNvSpPr txBox="1"/>
          <p:nvPr/>
        </p:nvSpPr>
        <p:spPr>
          <a:xfrm>
            <a:off x="0" y="1357298"/>
            <a:ext cx="3929058" cy="3970318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Výskyt:</a:t>
            </a:r>
          </a:p>
          <a:p>
            <a:r>
              <a:rPr lang="cs-CZ" sz="2800" dirty="0"/>
              <a:t>s</a:t>
            </a:r>
            <a:r>
              <a:rPr lang="cs-CZ" sz="2800" dirty="0" smtClean="0"/>
              <a:t>kalní oblasti v pouštích severní Afriky</a:t>
            </a:r>
          </a:p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Potrava:</a:t>
            </a:r>
          </a:p>
          <a:p>
            <a:r>
              <a:rPr lang="cs-CZ" sz="2800" dirty="0"/>
              <a:t>r</a:t>
            </a:r>
            <a:r>
              <a:rPr lang="cs-CZ" sz="2800" dirty="0" smtClean="0"/>
              <a:t>ostlinná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denní zvířata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vzhledem připomínají morčata</a:t>
            </a:r>
          </a:p>
        </p:txBody>
      </p:sp>
    </p:spTree>
  </p:cSld>
  <p:clrMapOvr>
    <a:masterClrMapping/>
  </p:clrMapOvr>
  <p:transition>
    <p:circl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142844" y="0"/>
            <a:ext cx="8229600" cy="928670"/>
          </a:xfrm>
        </p:spPr>
        <p:txBody>
          <a:bodyPr>
            <a:normAutofit/>
          </a:bodyPr>
          <a:lstStyle/>
          <a:p>
            <a:r>
              <a:rPr lang="cs-CZ" sz="4400" b="1" dirty="0" err="1" smtClean="0"/>
              <a:t>Osmák</a:t>
            </a:r>
            <a:r>
              <a:rPr lang="cs-CZ" sz="4400" b="1" dirty="0" smtClean="0"/>
              <a:t> </a:t>
            </a:r>
            <a:r>
              <a:rPr lang="cs-CZ" sz="4400" b="1" dirty="0" err="1" smtClean="0"/>
              <a:t>degu</a:t>
            </a:r>
            <a:endParaRPr lang="cs-CZ" sz="4400" b="1" dirty="0"/>
          </a:p>
        </p:txBody>
      </p:sp>
      <p:pic>
        <p:nvPicPr>
          <p:cNvPr id="47106" name="Picture 2" descr="Soubor:Batman-degu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57158" y="1071546"/>
            <a:ext cx="5661752" cy="4857784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5" name="TextovéPole 4"/>
          <p:cNvSpPr txBox="1"/>
          <p:nvPr/>
        </p:nvSpPr>
        <p:spPr>
          <a:xfrm>
            <a:off x="4786314" y="714356"/>
            <a:ext cx="3929058" cy="440120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Výskyt:</a:t>
            </a:r>
          </a:p>
          <a:p>
            <a:r>
              <a:rPr lang="cs-CZ" sz="2800" dirty="0" smtClean="0"/>
              <a:t>Chile</a:t>
            </a:r>
          </a:p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Potrava:</a:t>
            </a:r>
          </a:p>
          <a:p>
            <a:r>
              <a:rPr lang="cs-CZ" sz="2800" dirty="0"/>
              <a:t>r</a:t>
            </a:r>
            <a:r>
              <a:rPr lang="cs-CZ" sz="2800" dirty="0" smtClean="0"/>
              <a:t>ostlinná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chován jako domácí mazlíček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problematicky tráví cukry a tuky a proto je využíván k výzkumu cukrovky</a:t>
            </a:r>
          </a:p>
        </p:txBody>
      </p:sp>
    </p:spTree>
  </p:cSld>
  <p:clrMapOvr>
    <a:masterClrMapping/>
  </p:clrMapOvr>
  <p:transition>
    <p:newsfla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514" name="Picture 2" descr="Soubor:Nacktmull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285852" y="928670"/>
            <a:ext cx="7620000" cy="5686425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142844" y="0"/>
            <a:ext cx="8229600" cy="928670"/>
          </a:xfrm>
        </p:spPr>
        <p:txBody>
          <a:bodyPr>
            <a:normAutofit/>
          </a:bodyPr>
          <a:lstStyle/>
          <a:p>
            <a:r>
              <a:rPr lang="cs-CZ" sz="4400" b="1" dirty="0" err="1" smtClean="0"/>
              <a:t>Rypoš</a:t>
            </a:r>
            <a:r>
              <a:rPr lang="cs-CZ" sz="4400" b="1" dirty="0" smtClean="0"/>
              <a:t> lysý</a:t>
            </a:r>
            <a:endParaRPr lang="cs-CZ" sz="4400" b="1" dirty="0"/>
          </a:p>
        </p:txBody>
      </p:sp>
      <p:sp>
        <p:nvSpPr>
          <p:cNvPr id="5" name="TextovéPole 4"/>
          <p:cNvSpPr txBox="1"/>
          <p:nvPr/>
        </p:nvSpPr>
        <p:spPr>
          <a:xfrm>
            <a:off x="0" y="1571612"/>
            <a:ext cx="3929058" cy="3108543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Výskyt:</a:t>
            </a:r>
          </a:p>
          <a:p>
            <a:r>
              <a:rPr lang="cs-CZ" sz="2800" dirty="0" smtClean="0"/>
              <a:t>Východní Afrika</a:t>
            </a:r>
          </a:p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Potrava:</a:t>
            </a:r>
          </a:p>
          <a:p>
            <a:r>
              <a:rPr lang="cs-CZ" sz="2800" dirty="0"/>
              <a:t>v</a:t>
            </a:r>
            <a:r>
              <a:rPr lang="cs-CZ" sz="2800" dirty="0" smtClean="0"/>
              <a:t>elké hlízy, i vlastní výkaly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nemají receptory bolesti na kůži</a:t>
            </a:r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6082" name="Picture 2" descr="Soubor:Spalax microphthalmus - 2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142976" y="928670"/>
            <a:ext cx="7620000" cy="5715000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142844" y="0"/>
            <a:ext cx="8229600" cy="928670"/>
          </a:xfrm>
        </p:spPr>
        <p:txBody>
          <a:bodyPr>
            <a:normAutofit/>
          </a:bodyPr>
          <a:lstStyle/>
          <a:p>
            <a:r>
              <a:rPr lang="cs-CZ" sz="4400" b="1" dirty="0" smtClean="0"/>
              <a:t>Slepec obecný</a:t>
            </a:r>
            <a:endParaRPr lang="cs-CZ" sz="4400" b="1" dirty="0"/>
          </a:p>
        </p:txBody>
      </p:sp>
      <p:sp>
        <p:nvSpPr>
          <p:cNvPr id="6" name="TextovéPole 5"/>
          <p:cNvSpPr txBox="1"/>
          <p:nvPr/>
        </p:nvSpPr>
        <p:spPr>
          <a:xfrm>
            <a:off x="0" y="1571612"/>
            <a:ext cx="3929058" cy="3970318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Výskyt:</a:t>
            </a:r>
          </a:p>
          <a:p>
            <a:r>
              <a:rPr lang="cs-CZ" sz="2800" dirty="0" smtClean="0"/>
              <a:t>Blízký východ, severní Afrika, východní Evropa</a:t>
            </a:r>
          </a:p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Potrava:</a:t>
            </a:r>
          </a:p>
          <a:p>
            <a:r>
              <a:rPr lang="cs-CZ" sz="2800" dirty="0"/>
              <a:t>p</a:t>
            </a:r>
            <a:r>
              <a:rPr lang="cs-CZ" sz="2800" dirty="0" smtClean="0"/>
              <a:t>odzemní části rostlin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podobní krtkům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nemají žádné viditelné oči</a:t>
            </a:r>
          </a:p>
        </p:txBody>
      </p:sp>
    </p:spTree>
  </p:cSld>
  <p:clrMapOvr>
    <a:masterClrMapping/>
  </p:clrMapOvr>
  <p:transition>
    <p:cover dir="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6" grpId="1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562" name="Picture 2" descr="Soubor:Lemming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85720" y="1000108"/>
            <a:ext cx="6257925" cy="5715000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142844" y="0"/>
            <a:ext cx="8229600" cy="928670"/>
          </a:xfrm>
        </p:spPr>
        <p:txBody>
          <a:bodyPr>
            <a:normAutofit/>
          </a:bodyPr>
          <a:lstStyle/>
          <a:p>
            <a:r>
              <a:rPr lang="cs-CZ" sz="4400" b="1" dirty="0" smtClean="0"/>
              <a:t>Lumík sibiřský</a:t>
            </a:r>
            <a:endParaRPr lang="cs-CZ" sz="4400" b="1" dirty="0"/>
          </a:p>
        </p:txBody>
      </p:sp>
      <p:sp>
        <p:nvSpPr>
          <p:cNvPr id="5" name="TextovéPole 4"/>
          <p:cNvSpPr txBox="1"/>
          <p:nvPr/>
        </p:nvSpPr>
        <p:spPr>
          <a:xfrm>
            <a:off x="4929190" y="1785926"/>
            <a:ext cx="3929058" cy="2677656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Výskyt:</a:t>
            </a:r>
          </a:p>
          <a:p>
            <a:r>
              <a:rPr lang="cs-CZ" sz="2800" dirty="0" smtClean="0"/>
              <a:t>SV Evropa až po severní Asii, Aljaška, Kanada</a:t>
            </a:r>
          </a:p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Potrava:</a:t>
            </a:r>
          </a:p>
          <a:p>
            <a:r>
              <a:rPr lang="cs-CZ" sz="2800" dirty="0"/>
              <a:t>b</a:t>
            </a:r>
            <a:r>
              <a:rPr lang="cs-CZ" sz="2800" dirty="0" smtClean="0"/>
              <a:t>ylinky, větvičky</a:t>
            </a:r>
          </a:p>
        </p:txBody>
      </p:sp>
    </p:spTree>
  </p:cSld>
  <p:clrMapOvr>
    <a:masterClrMapping/>
  </p:clrMapOvr>
  <p:transition>
    <p:pull dir="l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5538" name="Picture 2" descr="Soubor:Botta's Pocket Gopher (Thomomys bottae)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4282" y="857232"/>
            <a:ext cx="6867525" cy="5715000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142844" y="0"/>
            <a:ext cx="8229600" cy="928670"/>
          </a:xfrm>
        </p:spPr>
        <p:txBody>
          <a:bodyPr>
            <a:normAutofit/>
          </a:bodyPr>
          <a:lstStyle/>
          <a:p>
            <a:r>
              <a:rPr lang="cs-CZ" sz="4400" b="1" dirty="0" smtClean="0"/>
              <a:t>Pytlonoš horský</a:t>
            </a:r>
            <a:endParaRPr lang="cs-CZ" sz="4400" b="1" dirty="0"/>
          </a:p>
        </p:txBody>
      </p:sp>
      <p:sp>
        <p:nvSpPr>
          <p:cNvPr id="5" name="TextovéPole 4"/>
          <p:cNvSpPr txBox="1"/>
          <p:nvPr/>
        </p:nvSpPr>
        <p:spPr>
          <a:xfrm>
            <a:off x="5000628" y="785794"/>
            <a:ext cx="3929058" cy="3108543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Výskyt:</a:t>
            </a:r>
          </a:p>
          <a:p>
            <a:r>
              <a:rPr lang="cs-CZ" sz="2800" dirty="0"/>
              <a:t>s</a:t>
            </a:r>
            <a:r>
              <a:rPr lang="cs-CZ" sz="2800" dirty="0" smtClean="0"/>
              <a:t>everní a střední Amerika</a:t>
            </a:r>
          </a:p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Potrava:</a:t>
            </a:r>
          </a:p>
          <a:p>
            <a:r>
              <a:rPr lang="cs-CZ" sz="2800" dirty="0"/>
              <a:t>h</a:t>
            </a:r>
            <a:r>
              <a:rPr lang="cs-CZ" sz="2800" dirty="0" smtClean="0"/>
              <a:t>lízy, kořínky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/>
              <a:t> </a:t>
            </a:r>
            <a:r>
              <a:rPr lang="cs-CZ" sz="2800" dirty="0" smtClean="0"/>
              <a:t>vzhledem připomínají sysly</a:t>
            </a:r>
          </a:p>
        </p:txBody>
      </p:sp>
    </p:spTree>
  </p:cSld>
  <p:clrMapOvr>
    <a:masterClrMapping/>
  </p:clrMapOvr>
  <p:transition>
    <p:wheel spokes="8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8610" name="Picture 2" descr="Soubor:Siebenschlaefer glis glis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000232" y="1214422"/>
            <a:ext cx="6667547" cy="5000660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142844" y="0"/>
            <a:ext cx="8229600" cy="928670"/>
          </a:xfrm>
        </p:spPr>
        <p:txBody>
          <a:bodyPr>
            <a:normAutofit/>
          </a:bodyPr>
          <a:lstStyle/>
          <a:p>
            <a:r>
              <a:rPr lang="cs-CZ" sz="4400" b="1" dirty="0" smtClean="0"/>
              <a:t>Plch velký</a:t>
            </a:r>
            <a:endParaRPr lang="cs-CZ" sz="4400" b="1" dirty="0"/>
          </a:p>
        </p:txBody>
      </p:sp>
      <p:sp>
        <p:nvSpPr>
          <p:cNvPr id="5" name="TextovéPole 4"/>
          <p:cNvSpPr txBox="1"/>
          <p:nvPr/>
        </p:nvSpPr>
        <p:spPr>
          <a:xfrm>
            <a:off x="214282" y="1214422"/>
            <a:ext cx="3929058" cy="3108543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Výskyt:</a:t>
            </a:r>
          </a:p>
          <a:p>
            <a:r>
              <a:rPr lang="cs-CZ" sz="2800" dirty="0" smtClean="0"/>
              <a:t>listnaté a smíšené lesy</a:t>
            </a:r>
          </a:p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Potrava:</a:t>
            </a:r>
          </a:p>
          <a:p>
            <a:r>
              <a:rPr lang="cs-CZ" sz="2800" dirty="0" smtClean="0"/>
              <a:t>listy, kůra, pupeny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 smtClean="0"/>
              <a:t> aktivní v noci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 smtClean="0"/>
              <a:t> dobře skáče a šplhá po stromech</a:t>
            </a:r>
          </a:p>
        </p:txBody>
      </p:sp>
    </p:spTree>
  </p:cSld>
  <p:clrMapOvr>
    <a:masterClrMapping/>
  </p:clrMapOvr>
  <p:transition>
    <p:plus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Soubor:Hystrix.leucura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43108" y="857232"/>
            <a:ext cx="6629400" cy="5705476"/>
          </a:xfrm>
          <a:prstGeom prst="rect">
            <a:avLst/>
          </a:prstGeom>
          <a:noFill/>
        </p:spPr>
      </p:pic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3" name="Nadpis 2"/>
          <p:cNvSpPr>
            <a:spLocks noGrp="1"/>
          </p:cNvSpPr>
          <p:nvPr>
            <p:ph type="title"/>
          </p:nvPr>
        </p:nvSpPr>
        <p:spPr>
          <a:xfrm>
            <a:off x="142844" y="0"/>
            <a:ext cx="8229600" cy="928670"/>
          </a:xfrm>
        </p:spPr>
        <p:txBody>
          <a:bodyPr>
            <a:normAutofit/>
          </a:bodyPr>
          <a:lstStyle/>
          <a:p>
            <a:r>
              <a:rPr lang="cs-CZ" sz="4400" b="1" dirty="0" smtClean="0"/>
              <a:t>Dikobraz </a:t>
            </a:r>
            <a:r>
              <a:rPr lang="cs-CZ" sz="4400" b="1" dirty="0" err="1" smtClean="0"/>
              <a:t>srstnatonosý</a:t>
            </a:r>
            <a:endParaRPr lang="cs-CZ" sz="4400" b="1" dirty="0"/>
          </a:p>
        </p:txBody>
      </p:sp>
      <p:sp>
        <p:nvSpPr>
          <p:cNvPr id="5" name="TextovéPole 4"/>
          <p:cNvSpPr txBox="1"/>
          <p:nvPr/>
        </p:nvSpPr>
        <p:spPr>
          <a:xfrm>
            <a:off x="214282" y="1214422"/>
            <a:ext cx="3929058" cy="3108543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Výskyt:</a:t>
            </a:r>
          </a:p>
          <a:p>
            <a:r>
              <a:rPr lang="cs-CZ" sz="2800" dirty="0" smtClean="0"/>
              <a:t>JV a Střední Asie</a:t>
            </a:r>
          </a:p>
          <a:p>
            <a:pPr>
              <a:buFont typeface="Wingdings" pitchFamily="2" charset="2"/>
              <a:buChar char="q"/>
            </a:pPr>
            <a:r>
              <a:rPr lang="cs-CZ" sz="2800" u="sng" dirty="0" smtClean="0"/>
              <a:t>Potrava:</a:t>
            </a:r>
          </a:p>
          <a:p>
            <a:r>
              <a:rPr lang="cs-CZ" sz="2800" dirty="0" smtClean="0"/>
              <a:t>rostlinná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 smtClean="0"/>
              <a:t> aktivní v noci</a:t>
            </a:r>
          </a:p>
          <a:p>
            <a:pPr>
              <a:buFont typeface="Wingdings" pitchFamily="2" charset="2"/>
              <a:buChar char="q"/>
            </a:pPr>
            <a:r>
              <a:rPr lang="cs-CZ" sz="2800" dirty="0" smtClean="0"/>
              <a:t> v případě ohrožení, se naježí</a:t>
            </a:r>
          </a:p>
        </p:txBody>
      </p:sp>
    </p:spTree>
  </p:cSld>
  <p:clrMapOvr>
    <a:masterClrMapping/>
  </p:clrMapOvr>
  <p:transition>
    <p:cover dir="d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" presetClass="exit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5" grpId="1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Soubor:Spalax microphthalmus - 2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0034" y="928670"/>
            <a:ext cx="7620000" cy="571500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Nadpis 3"/>
          <p:cNvSpPr>
            <a:spLocks noGrp="1"/>
          </p:cNvSpPr>
          <p:nvPr>
            <p:ph type="title"/>
          </p:nvPr>
        </p:nvSpPr>
        <p:spPr>
          <a:xfrm>
            <a:off x="0" y="0"/>
            <a:ext cx="8643998" cy="857272"/>
          </a:xfrm>
        </p:spPr>
        <p:txBody>
          <a:bodyPr>
            <a:normAutofit fontScale="90000"/>
          </a:bodyPr>
          <a:lstStyle/>
          <a:p>
            <a:r>
              <a:rPr lang="cs-CZ" sz="4400" dirty="0" smtClean="0"/>
              <a:t>Poznáš dané hlodavce?</a:t>
            </a:r>
            <a:r>
              <a:rPr lang="cs-CZ" sz="2000" dirty="0" smtClean="0"/>
              <a:t>(stačí rodové jméno)</a:t>
            </a:r>
            <a:endParaRPr lang="cs-CZ" sz="2000" dirty="0"/>
          </a:p>
        </p:txBody>
      </p:sp>
      <p:sp>
        <p:nvSpPr>
          <p:cNvPr id="5" name="Zaoblený obdélník 4"/>
          <p:cNvSpPr/>
          <p:nvPr/>
        </p:nvSpPr>
        <p:spPr>
          <a:xfrm>
            <a:off x="214282" y="857232"/>
            <a:ext cx="3000396" cy="928694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b="1" dirty="0" smtClean="0"/>
              <a:t>Slepec obecný</a:t>
            </a:r>
            <a:endParaRPr lang="cs-CZ" sz="2800" b="1" dirty="0"/>
          </a:p>
        </p:txBody>
      </p:sp>
      <p:pic>
        <p:nvPicPr>
          <p:cNvPr id="6" name="Picture 2" descr="Soubor:Gundi Ctenodactylus-ALT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00034" y="1000108"/>
            <a:ext cx="7670772" cy="557216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7" name="Zaoblený obdélník 6"/>
          <p:cNvSpPr/>
          <p:nvPr/>
        </p:nvSpPr>
        <p:spPr>
          <a:xfrm>
            <a:off x="214282" y="857232"/>
            <a:ext cx="3000396" cy="928694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b="1" dirty="0" err="1" smtClean="0"/>
              <a:t>Gundi</a:t>
            </a:r>
            <a:r>
              <a:rPr lang="cs-CZ" sz="2800" b="1" dirty="0" smtClean="0"/>
              <a:t> saharský</a:t>
            </a:r>
            <a:endParaRPr lang="cs-CZ" sz="2800" b="1" dirty="0"/>
          </a:p>
        </p:txBody>
      </p:sp>
      <p:pic>
        <p:nvPicPr>
          <p:cNvPr id="8" name="Picture 2" descr="Soubor:Nacktmull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00034" y="928670"/>
            <a:ext cx="7572428" cy="564360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9" name="Zaoblený obdélník 8"/>
          <p:cNvSpPr/>
          <p:nvPr/>
        </p:nvSpPr>
        <p:spPr>
          <a:xfrm>
            <a:off x="214282" y="857232"/>
            <a:ext cx="3000396" cy="928694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b="1" dirty="0" err="1" smtClean="0"/>
              <a:t>Rypoš</a:t>
            </a:r>
            <a:r>
              <a:rPr lang="cs-CZ" sz="2800" b="1" dirty="0" smtClean="0"/>
              <a:t> lysý</a:t>
            </a:r>
            <a:endParaRPr lang="cs-CZ" sz="2800" b="1" dirty="0"/>
          </a:p>
        </p:txBody>
      </p:sp>
      <p:pic>
        <p:nvPicPr>
          <p:cNvPr id="10" name="Picture 2" descr="Soubor:Botta's Pocket Gopher (Thomomys bottae)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500034" y="928670"/>
            <a:ext cx="7572428" cy="557212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3" name="Picture 8" descr="OPVK_hor_zakladni_logolink_RGB_cz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928926" y="5857892"/>
            <a:ext cx="3657600" cy="796925"/>
          </a:xfrm>
          <a:prstGeom prst="rect">
            <a:avLst/>
          </a:prstGeom>
          <a:noFill/>
        </p:spPr>
      </p:pic>
      <p:sp>
        <p:nvSpPr>
          <p:cNvPr id="11" name="Zaoblený obdélník 10"/>
          <p:cNvSpPr/>
          <p:nvPr/>
        </p:nvSpPr>
        <p:spPr>
          <a:xfrm>
            <a:off x="214282" y="857232"/>
            <a:ext cx="3000396" cy="928694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cs-CZ" sz="2800" b="1" dirty="0" smtClean="0"/>
              <a:t>Pytlonoš horský</a:t>
            </a:r>
            <a:endParaRPr lang="cs-CZ" sz="2800" b="1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2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0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-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*.05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.05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.4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500" decel="50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+.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500" accel="50000" fill="hold">
                                          <p:stCondLst>
                                            <p:cond delay="50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7" dur="1000" decel="5000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1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2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7" grpId="0" animBg="1"/>
      <p:bldP spid="9" grpId="0" animBg="1"/>
      <p:bldP spid="11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214282" y="0"/>
            <a:ext cx="7467600" cy="785794"/>
          </a:xfrm>
        </p:spPr>
        <p:txBody>
          <a:bodyPr>
            <a:normAutofit/>
          </a:bodyPr>
          <a:lstStyle/>
          <a:p>
            <a:r>
              <a:rPr lang="cs-CZ" sz="4400" b="1" dirty="0" smtClean="0"/>
              <a:t>Zdroje</a:t>
            </a:r>
            <a:endParaRPr lang="cs-CZ" sz="4400" b="1" dirty="0"/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142844" y="642918"/>
            <a:ext cx="8572560" cy="6215082"/>
          </a:xfrm>
        </p:spPr>
        <p:txBody>
          <a:bodyPr>
            <a:normAutofit/>
          </a:bodyPr>
          <a:lstStyle/>
          <a:p>
            <a:r>
              <a:rPr lang="cs-CZ" sz="1400" dirty="0" err="1" smtClean="0"/>
              <a:t>Lesser</a:t>
            </a:r>
            <a:r>
              <a:rPr lang="cs-CZ" sz="1400" dirty="0" smtClean="0"/>
              <a:t> </a:t>
            </a:r>
            <a:r>
              <a:rPr lang="cs-CZ" sz="1400" dirty="0" err="1" smtClean="0"/>
              <a:t>Egyptian</a:t>
            </a:r>
            <a:r>
              <a:rPr lang="cs-CZ" sz="1400" dirty="0" smtClean="0"/>
              <a:t> </a:t>
            </a:r>
            <a:r>
              <a:rPr lang="cs-CZ" sz="1400" dirty="0" err="1" smtClean="0"/>
              <a:t>Jerboa</a:t>
            </a:r>
            <a:r>
              <a:rPr lang="cs-CZ" sz="1400" dirty="0" smtClean="0"/>
              <a:t> (</a:t>
            </a:r>
            <a:r>
              <a:rPr lang="cs-CZ" sz="1400" dirty="0" err="1" smtClean="0"/>
              <a:t>Jaculus</a:t>
            </a:r>
            <a:r>
              <a:rPr lang="cs-CZ" sz="1400" dirty="0" smtClean="0"/>
              <a:t> </a:t>
            </a:r>
            <a:r>
              <a:rPr lang="cs-CZ" sz="1400" dirty="0" err="1" smtClean="0"/>
              <a:t>jaculus</a:t>
            </a:r>
            <a:r>
              <a:rPr lang="cs-CZ" sz="1400" dirty="0" smtClean="0"/>
              <a:t>).</a:t>
            </a:r>
            <a:r>
              <a:rPr lang="cs-CZ" sz="1400" dirty="0" err="1" smtClean="0"/>
              <a:t>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28. 12. 2012, 06:30 [cit. 2013-01-06]. Dostupné z: </a:t>
            </a:r>
            <a:r>
              <a:rPr lang="cs-CZ" sz="1400" dirty="0" smtClean="0">
                <a:hlinkClick r:id="rId2"/>
              </a:rPr>
              <a:t>http://upload.wikimedia.org/wikipedia/commons/thumb/a/ab/Lesser_Egyptian_Jerboa_%28Jaculus_jaculus%29.jpg/800px-Lesser_Egyptian_Jerboa_%28Jaculus_jaculus%29.jpg</a:t>
            </a:r>
            <a:endParaRPr lang="cs-CZ" sz="1400" dirty="0" smtClean="0"/>
          </a:p>
          <a:p>
            <a:r>
              <a:rPr lang="cs-CZ" sz="1400" dirty="0" err="1" smtClean="0"/>
              <a:t>Gundi</a:t>
            </a:r>
            <a:r>
              <a:rPr lang="cs-CZ" sz="1400" dirty="0" smtClean="0"/>
              <a:t> </a:t>
            </a:r>
            <a:r>
              <a:rPr lang="cs-CZ" sz="1400" dirty="0" err="1" smtClean="0"/>
              <a:t>Ctenodactylus</a:t>
            </a:r>
            <a:r>
              <a:rPr lang="cs-CZ" sz="1400" dirty="0" smtClean="0"/>
              <a:t>-</a:t>
            </a:r>
            <a:r>
              <a:rPr lang="cs-CZ" sz="1400" dirty="0" err="1" smtClean="0"/>
              <a:t>ALT</a:t>
            </a:r>
            <a:r>
              <a:rPr lang="cs-CZ" sz="1400" dirty="0" smtClean="0"/>
              <a:t>.</a:t>
            </a:r>
            <a:r>
              <a:rPr lang="cs-CZ" sz="1400" dirty="0" err="1" smtClean="0"/>
              <a:t>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13. 10. 2011, 04:22 [cit. 2013-01-06]. Dostupné z: </a:t>
            </a:r>
            <a:r>
              <a:rPr lang="cs-CZ" sz="1400" dirty="0" smtClean="0">
                <a:hlinkClick r:id="rId3"/>
              </a:rPr>
              <a:t>http://upload.wikimedia.org/wikipedia/commons/thumb/4/49/Gundi_Ctenodactylus-ALT.jpg/800px-Gundi_Ctenodactylus-ALT.jpg</a:t>
            </a:r>
            <a:endParaRPr lang="cs-CZ" sz="1400" dirty="0" smtClean="0"/>
          </a:p>
          <a:p>
            <a:r>
              <a:rPr lang="cs-CZ" sz="1400" dirty="0" err="1" smtClean="0"/>
              <a:t>Batman</a:t>
            </a:r>
            <a:r>
              <a:rPr lang="cs-CZ" sz="1400" dirty="0" smtClean="0"/>
              <a:t>-</a:t>
            </a:r>
            <a:r>
              <a:rPr lang="cs-CZ" sz="1400" dirty="0" err="1" smtClean="0"/>
              <a:t>degu.jpg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19. 3. 2006, 21:21 [cit. 2013-01-06]. Dostupné z: </a:t>
            </a:r>
            <a:r>
              <a:rPr lang="cs-CZ" sz="1400" dirty="0" smtClean="0">
                <a:hlinkClick r:id="rId4"/>
              </a:rPr>
              <a:t>http://upload.wikimedia.org/wikipedia/commons/9/9c/Batman-degu.jpg</a:t>
            </a:r>
            <a:endParaRPr lang="cs-CZ" sz="1400" dirty="0" smtClean="0"/>
          </a:p>
          <a:p>
            <a:r>
              <a:rPr lang="cs-CZ" sz="1400" dirty="0" err="1" smtClean="0"/>
              <a:t>Nacktmull.jpg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4. 8. 2005, 11:41 [cit. 2013-01-06]. Dostupné z: </a:t>
            </a:r>
            <a:r>
              <a:rPr lang="cs-CZ" sz="1400" dirty="0" smtClean="0">
                <a:hlinkClick r:id="rId5"/>
              </a:rPr>
              <a:t>http://upload.wikimedia.org/wikipedia/commons/thumb/0/02/Nacktmull.jpg/800px-Nacktmull.jpg</a:t>
            </a:r>
            <a:endParaRPr lang="cs-CZ" sz="1400" dirty="0" smtClean="0"/>
          </a:p>
          <a:p>
            <a:r>
              <a:rPr lang="cs-CZ" sz="1400" dirty="0" err="1" smtClean="0"/>
              <a:t>Spalax</a:t>
            </a:r>
            <a:r>
              <a:rPr lang="cs-CZ" sz="1400" dirty="0" smtClean="0"/>
              <a:t> </a:t>
            </a:r>
            <a:r>
              <a:rPr lang="cs-CZ" sz="1400" dirty="0" err="1" smtClean="0"/>
              <a:t>microphthalmus</a:t>
            </a:r>
            <a:r>
              <a:rPr lang="cs-CZ" sz="1400" dirty="0" smtClean="0"/>
              <a:t> - 2.jpg.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22. 10. 2008, 13:00 [cit. 2013-01-06]. Dostupné z: </a:t>
            </a:r>
            <a:r>
              <a:rPr lang="cs-CZ" sz="1400" dirty="0" smtClean="0">
                <a:hlinkClick r:id="rId6"/>
              </a:rPr>
              <a:t>http://upload.wikimedia.org/wikipedia/commons/thumb/c/cb/Spalax_microphthalmus_-_2.jpg/800px-Spalax_microphthalmus_-_2.jpg</a:t>
            </a:r>
            <a:endParaRPr lang="cs-CZ" sz="1400" dirty="0" smtClean="0"/>
          </a:p>
          <a:p>
            <a:r>
              <a:rPr lang="cs-CZ" sz="1400" dirty="0" err="1" smtClean="0"/>
              <a:t>Lemming.jpg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 [cit. 2013-01-06]. Dostupné z: </a:t>
            </a:r>
            <a:r>
              <a:rPr lang="cs-CZ" sz="1400" dirty="0" smtClean="0">
                <a:hlinkClick r:id="rId7"/>
              </a:rPr>
              <a:t>http://upload.wikimedia.org/wikipedia/commons/thumb/5/50/Lemming.jpg/657px-Lemming.jpg</a:t>
            </a:r>
            <a:endParaRPr lang="cs-CZ" sz="1400" dirty="0" smtClean="0"/>
          </a:p>
          <a:p>
            <a:r>
              <a:rPr lang="cs-CZ" sz="1400" dirty="0" err="1" smtClean="0"/>
              <a:t>Botta</a:t>
            </a:r>
            <a:r>
              <a:rPr lang="cs-CZ" sz="1400" dirty="0" smtClean="0"/>
              <a:t>'s </a:t>
            </a:r>
            <a:r>
              <a:rPr lang="cs-CZ" sz="1400" dirty="0" err="1" smtClean="0"/>
              <a:t>Pocket</a:t>
            </a:r>
            <a:r>
              <a:rPr lang="cs-CZ" sz="1400" dirty="0" smtClean="0"/>
              <a:t> </a:t>
            </a:r>
            <a:r>
              <a:rPr lang="cs-CZ" sz="1400" dirty="0" err="1" smtClean="0"/>
              <a:t>Gopher</a:t>
            </a:r>
            <a:r>
              <a:rPr lang="cs-CZ" sz="1400" dirty="0" smtClean="0"/>
              <a:t> (</a:t>
            </a:r>
            <a:r>
              <a:rPr lang="cs-CZ" sz="1400" dirty="0" err="1" smtClean="0"/>
              <a:t>Thomomys</a:t>
            </a:r>
            <a:r>
              <a:rPr lang="cs-CZ" sz="1400" dirty="0" smtClean="0"/>
              <a:t> </a:t>
            </a:r>
            <a:r>
              <a:rPr lang="cs-CZ" sz="1400" dirty="0" err="1" smtClean="0"/>
              <a:t>bottae</a:t>
            </a:r>
            <a:r>
              <a:rPr lang="cs-CZ" sz="1400" dirty="0" smtClean="0"/>
              <a:t>).</a:t>
            </a:r>
            <a:r>
              <a:rPr lang="cs-CZ" sz="1400" dirty="0" err="1" smtClean="0"/>
              <a:t>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11. 11. 2009, 06:38 [cit. 2013-01-06]. Dostupné z: </a:t>
            </a:r>
            <a:r>
              <a:rPr lang="cs-CZ" sz="1400" dirty="0" smtClean="0">
                <a:hlinkClick r:id="rId8"/>
              </a:rPr>
              <a:t>http://upload.wikimedia.org/wikipedia/commons/thumb/0/0f/Botta%27s_Pocket_Gopher_%28Thomomys_bottae%29.jpg/721px-Botta%27s_Pocket_Gopher_%28Thomomys_bottae%29.jpg</a:t>
            </a:r>
            <a:endParaRPr lang="cs-CZ" sz="1400" dirty="0" smtClean="0"/>
          </a:p>
          <a:p>
            <a:endParaRPr lang="cs-CZ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42844" y="0"/>
            <a:ext cx="7467600" cy="785794"/>
          </a:xfrm>
        </p:spPr>
        <p:txBody>
          <a:bodyPr>
            <a:normAutofit/>
          </a:bodyPr>
          <a:lstStyle/>
          <a:p>
            <a:r>
              <a:rPr lang="cs-CZ" sz="4400" b="1" dirty="0" smtClean="0"/>
              <a:t>Zdroje</a:t>
            </a:r>
            <a:endParaRPr lang="cs-CZ" sz="4400" b="1" dirty="0"/>
          </a:p>
        </p:txBody>
      </p:sp>
      <p:sp>
        <p:nvSpPr>
          <p:cNvPr id="3" name="Zástupný symbol pro obsah 2"/>
          <p:cNvSpPr>
            <a:spLocks noGrp="1"/>
          </p:cNvSpPr>
          <p:nvPr>
            <p:ph sz="quarter" idx="1"/>
          </p:nvPr>
        </p:nvSpPr>
        <p:spPr>
          <a:xfrm>
            <a:off x="0" y="642918"/>
            <a:ext cx="8858280" cy="6215082"/>
          </a:xfrm>
        </p:spPr>
        <p:txBody>
          <a:bodyPr>
            <a:normAutofit/>
          </a:bodyPr>
          <a:lstStyle/>
          <a:p>
            <a:r>
              <a:rPr lang="cs-CZ" sz="1400" dirty="0" err="1" smtClean="0"/>
              <a:t>Hystrix.leucura.jpg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13. 5. 2006, 18:22 [cit. 2013-01-13]. Dostupné z: </a:t>
            </a:r>
            <a:r>
              <a:rPr lang="cs-CZ" sz="1400" dirty="0" smtClean="0">
                <a:hlinkClick r:id="rId2"/>
              </a:rPr>
              <a:t>http://upload.wikimedia.org/wikipedia/commons/thumb/3/39/Hystrix.leucura.jpg/696px-Hystrix.leucura.jpg</a:t>
            </a:r>
            <a:endParaRPr lang="cs-CZ" sz="1400" dirty="0" smtClean="0"/>
          </a:p>
          <a:p>
            <a:r>
              <a:rPr lang="cs-CZ" sz="1400" dirty="0" err="1" smtClean="0"/>
              <a:t>Siebenschlaefer</a:t>
            </a:r>
            <a:r>
              <a:rPr lang="cs-CZ" sz="1400" dirty="0" smtClean="0"/>
              <a:t> </a:t>
            </a:r>
            <a:r>
              <a:rPr lang="cs-CZ" sz="1400" dirty="0" err="1" smtClean="0"/>
              <a:t>glis</a:t>
            </a:r>
            <a:r>
              <a:rPr lang="cs-CZ" sz="1400" dirty="0" smtClean="0"/>
              <a:t> </a:t>
            </a:r>
            <a:r>
              <a:rPr lang="cs-CZ" sz="1400" dirty="0" err="1" smtClean="0"/>
              <a:t>glis.jpg</a:t>
            </a:r>
            <a:r>
              <a:rPr lang="cs-CZ" sz="1400" dirty="0" smtClean="0"/>
              <a:t>. In: </a:t>
            </a:r>
            <a:r>
              <a:rPr lang="cs-CZ" sz="1400" i="1" dirty="0" err="1" smtClean="0"/>
              <a:t>Wikipedia</a:t>
            </a:r>
            <a:r>
              <a:rPr lang="cs-CZ" sz="1400" i="1" dirty="0" smtClean="0"/>
              <a:t>: </a:t>
            </a:r>
            <a:r>
              <a:rPr lang="cs-CZ" sz="1400" i="1" dirty="0" err="1" smtClean="0"/>
              <a:t>the</a:t>
            </a:r>
            <a:r>
              <a:rPr lang="cs-CZ" sz="1400" i="1" dirty="0" smtClean="0"/>
              <a:t> free </a:t>
            </a:r>
            <a:r>
              <a:rPr lang="cs-CZ" sz="1400" i="1" dirty="0" err="1" smtClean="0"/>
              <a:t>encyclopedia</a:t>
            </a:r>
            <a:r>
              <a:rPr lang="cs-CZ" sz="1400" dirty="0" smtClean="0"/>
              <a:t> [online]. San </a:t>
            </a:r>
            <a:r>
              <a:rPr lang="cs-CZ" sz="1400" dirty="0" err="1" smtClean="0"/>
              <a:t>Francisco</a:t>
            </a:r>
            <a:r>
              <a:rPr lang="cs-CZ" sz="1400" dirty="0" smtClean="0"/>
              <a:t> (CA): </a:t>
            </a:r>
            <a:r>
              <a:rPr lang="cs-CZ" sz="1400" dirty="0" err="1" smtClean="0"/>
              <a:t>Wikimedia</a:t>
            </a:r>
            <a:r>
              <a:rPr lang="cs-CZ" sz="1400" dirty="0" smtClean="0"/>
              <a:t> </a:t>
            </a:r>
            <a:r>
              <a:rPr lang="cs-CZ" sz="1400" dirty="0" err="1" smtClean="0"/>
              <a:t>Foundation</a:t>
            </a:r>
            <a:r>
              <a:rPr lang="cs-CZ" sz="1400" dirty="0" smtClean="0"/>
              <a:t>, 2001-, 19. 2. 2006, 19:31 [cit. 2013-01-13]. Dostupné z: </a:t>
            </a:r>
            <a:r>
              <a:rPr lang="cs-CZ" sz="1400" dirty="0" smtClean="0">
                <a:hlinkClick r:id="rId3"/>
              </a:rPr>
              <a:t>http://upload.wikimedia.org/wikipedia/commons/0/0b/Siebenschlaefer_glis_glis.jpg</a:t>
            </a:r>
            <a:endParaRPr lang="cs-CZ" sz="1400" dirty="0" smtClean="0"/>
          </a:p>
          <a:p>
            <a:endParaRPr lang="cs-CZ" sz="1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Motiv sady Office">
  <a:themeElements>
    <a:clrScheme name="Kancelář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celář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Arkýř">
  <a:themeElements>
    <a:clrScheme name="Arkýř">
      <a:dk1>
        <a:sysClr val="windowText" lastClr="000000"/>
      </a:dk1>
      <a:lt1>
        <a:sysClr val="window" lastClr="FFFFFF"/>
      </a:lt1>
      <a:dk2>
        <a:srgbClr val="575F6D"/>
      </a:dk2>
      <a:lt2>
        <a:srgbClr val="FFF39D"/>
      </a:lt2>
      <a:accent1>
        <a:srgbClr val="FE8637"/>
      </a:accent1>
      <a:accent2>
        <a:srgbClr val="7598D9"/>
      </a:accent2>
      <a:accent3>
        <a:srgbClr val="B32C16"/>
      </a:accent3>
      <a:accent4>
        <a:srgbClr val="F5CD2D"/>
      </a:accent4>
      <a:accent5>
        <a:srgbClr val="AEBAD5"/>
      </a:accent5>
      <a:accent6>
        <a:srgbClr val="777C84"/>
      </a:accent6>
      <a:hlink>
        <a:srgbClr val="D2611C"/>
      </a:hlink>
      <a:folHlink>
        <a:srgbClr val="3B435B"/>
      </a:folHlink>
    </a:clrScheme>
    <a:fontScheme name="Arkýř">
      <a:majorFont>
        <a:latin typeface="Century Schoolbook"/>
        <a:ea typeface=""/>
        <a:cs typeface=""/>
        <a:font script="Jpan" typeface="ＭＳ Ｐ明朝"/>
        <a:font script="Hang" typeface="휴먼매직체"/>
        <a:font script="Hans" typeface="华文楷体"/>
        <a:font script="Hant" typeface="新細明體"/>
        <a:font script="Arab" typeface="Times New Roman"/>
        <a:font script="Hebr" typeface="Times New Roman"/>
        <a:font script="Thai" typeface="Kodchiang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entury Schoolbook"/>
        <a:ea typeface=""/>
        <a:cs typeface=""/>
        <a:font script="Jpan" typeface="ＭＳ Ｐ明朝"/>
        <a:font script="Hang" typeface="휴먼매직체"/>
        <a:font script="Hans" typeface="宋体"/>
        <a:font script="Hant" typeface="新細明體"/>
        <a:font script="Arab" typeface="Times New Roman"/>
        <a:font script="Hebr" typeface="Times New Roman"/>
        <a:font script="Thai" typeface="Kodchiang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Arkýř">
      <a:fillStyleLst>
        <a:solidFill>
          <a:schemeClr val="phClr"/>
        </a:solidFill>
        <a:gradFill rotWithShape="1">
          <a:gsLst>
            <a:gs pos="0">
              <a:schemeClr val="phClr">
                <a:tint val="35000"/>
                <a:satMod val="260000"/>
              </a:schemeClr>
            </a:gs>
            <a:gs pos="30000">
              <a:schemeClr val="phClr">
                <a:tint val="38000"/>
                <a:satMod val="260000"/>
              </a:schemeClr>
            </a:gs>
            <a:gs pos="75000">
              <a:schemeClr val="phClr">
                <a:tint val="55000"/>
                <a:satMod val="255000"/>
              </a:schemeClr>
            </a:gs>
            <a:gs pos="100000">
              <a:schemeClr val="phClr">
                <a:tint val="70000"/>
                <a:satMod val="255000"/>
              </a:schemeClr>
            </a:gs>
          </a:gsLst>
          <a:path path="circle">
            <a:fillToRect l="5000" t="100000" r="120000" b="10000"/>
          </a:path>
        </a:gradFill>
        <a:gradFill rotWithShape="1">
          <a:gsLst>
            <a:gs pos="0">
              <a:schemeClr val="phClr">
                <a:shade val="63000"/>
                <a:satMod val="165000"/>
              </a:schemeClr>
            </a:gs>
            <a:gs pos="30000">
              <a:schemeClr val="phClr">
                <a:shade val="58000"/>
                <a:satMod val="165000"/>
              </a:schemeClr>
            </a:gs>
            <a:gs pos="75000">
              <a:schemeClr val="phClr">
                <a:shade val="30000"/>
                <a:satMod val="175000"/>
              </a:schemeClr>
            </a:gs>
            <a:gs pos="100000">
              <a:schemeClr val="phClr">
                <a:shade val="15000"/>
                <a:satMod val="175000"/>
              </a:schemeClr>
            </a:gs>
          </a:gsLst>
          <a:path path="circle">
            <a:fillToRect l="5000" t="100000" r="120000" b="10000"/>
          </a:path>
        </a:gradFill>
      </a:fillStyleLst>
      <a:lnStyleLst>
        <a:ln w="12700" cap="flat" cmpd="sng" algn="ctr">
          <a:solidFill>
            <a:schemeClr val="phClr">
              <a:shade val="70000"/>
              <a:satMod val="15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4925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250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0000" dir="5400000" rotWithShape="0">
              <a:srgbClr val="000000">
                <a:alpha val="42000"/>
              </a:srgbClr>
            </a:outerShdw>
          </a:effectLst>
        </a:effectStyle>
        <a:effectStyle>
          <a:effectLst>
            <a:outerShdw blurRad="50800" dist="20000" dir="5400000" rotWithShape="0">
              <a:srgbClr val="000000">
                <a:alpha val="4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0"/>
            </a:lightRig>
          </a:scene3d>
          <a:sp3d>
            <a:bevelT w="47625" h="69850"/>
            <a:contourClr>
              <a:schemeClr val="lt1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58000"/>
                <a:satMod val="125000"/>
              </a:schemeClr>
            </a:gs>
            <a:gs pos="40000">
              <a:schemeClr val="phClr">
                <a:tint val="90000"/>
                <a:shade val="90000"/>
                <a:satMod val="120000"/>
              </a:schemeClr>
            </a:gs>
            <a:gs pos="100000">
              <a:schemeClr val="phClr">
                <a:tint val="5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shade val="80000"/>
              </a:schemeClr>
              <a:schemeClr val="phClr">
                <a:tint val="91000"/>
              </a:schemeClr>
            </a:duotone>
          </a:blip>
          <a:tile tx="0" ty="0" sx="40000" sy="50000" flip="y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269</TotalTime>
  <Words>378</Words>
  <Application>Microsoft Office PowerPoint</Application>
  <PresentationFormat>Předvádění na obrazovce (4:3)</PresentationFormat>
  <Paragraphs>87</Paragraphs>
  <Slides>14</Slides>
  <Notes>0</Notes>
  <HiddenSlides>0</HiddenSlides>
  <MMClips>0</MMClips>
  <ScaleCrop>false</ScaleCrop>
  <HeadingPairs>
    <vt:vector size="4" baseType="variant">
      <vt:variant>
        <vt:lpstr>Motiv</vt:lpstr>
      </vt:variant>
      <vt:variant>
        <vt:i4>2</vt:i4>
      </vt:variant>
      <vt:variant>
        <vt:lpstr>Nadpisy snímků</vt:lpstr>
      </vt:variant>
      <vt:variant>
        <vt:i4>14</vt:i4>
      </vt:variant>
    </vt:vector>
  </HeadingPairs>
  <TitlesOfParts>
    <vt:vector size="16" baseType="lpstr">
      <vt:lpstr>Motiv sady Office</vt:lpstr>
      <vt:lpstr>Arkýř</vt:lpstr>
      <vt:lpstr>Savci – řád hlodavci  (méně známé druhy)</vt:lpstr>
      <vt:lpstr>Anotace:</vt:lpstr>
      <vt:lpstr>Tarbík egyptský</vt:lpstr>
      <vt:lpstr>Gundi saharský</vt:lpstr>
      <vt:lpstr>Osmák degu</vt:lpstr>
      <vt:lpstr>Rypoš lysý</vt:lpstr>
      <vt:lpstr>Slepec obecný</vt:lpstr>
      <vt:lpstr>Lumík sibiřský</vt:lpstr>
      <vt:lpstr>Pytlonoš horský</vt:lpstr>
      <vt:lpstr>Plch velký</vt:lpstr>
      <vt:lpstr>Dikobraz srstnatonosý</vt:lpstr>
      <vt:lpstr>Poznáš dané hlodavce?(stačí rodové jméno)</vt:lpstr>
      <vt:lpstr>Zdroje</vt:lpstr>
      <vt:lpstr>Zdroje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Snímek 1</dc:title>
  <dc:creator>Eliška</dc:creator>
  <cp:lastModifiedBy>Eliška</cp:lastModifiedBy>
  <cp:revision>39</cp:revision>
  <dcterms:created xsi:type="dcterms:W3CDTF">2013-01-06T14:10:54Z</dcterms:created>
  <dcterms:modified xsi:type="dcterms:W3CDTF">2013-01-21T14:58:22Z</dcterms:modified>
</cp:coreProperties>
</file>