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8" r:id="rId6"/>
    <p:sldId id="256" r:id="rId7"/>
    <p:sldId id="261" r:id="rId8"/>
    <p:sldId id="262" r:id="rId9"/>
    <p:sldId id="259" r:id="rId10"/>
    <p:sldId id="263" r:id="rId11"/>
    <p:sldId id="264" r:id="rId12"/>
    <p:sldId id="265" r:id="rId13"/>
    <p:sldId id="266" r:id="rId14"/>
    <p:sldId id="268" r:id="rId15"/>
    <p:sldId id="269" r:id="rId16"/>
    <p:sldId id="260" r:id="rId17"/>
    <p:sldId id="26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55FFA-2C2D-4D64-884C-D331AAC348E3}" type="datetimeFigureOut">
              <a:rPr lang="cs-CZ" smtClean="0"/>
              <a:pPr/>
              <a:t>24.1.2013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E59309D-EC1C-49F7-B0EF-D6B67B3AE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pload.wikimedia.org/wikipedia/commons/7/7e/Platypus-sketch.jpg" TargetMode="External"/><Relationship Id="rId7" Type="http://schemas.openxmlformats.org/officeDocument/2006/relationships/hyperlink" Target="http://upload.wikimedia.org/wikipedia/commons/thumb/6/66/Jaculus_jaculus.jpg/774px-Jaculus_jaculus.jpg" TargetMode="External"/><Relationship Id="rId2" Type="http://schemas.openxmlformats.org/officeDocument/2006/relationships/hyperlink" Target="http://upload.wikimedia.org/wikipedia/commons/thumb/0/02/Eichh%C3%B6rnchen_D%C3%BCsseldorf_Hofgarten_edit.jpg/800px-Eichh%C3%B6rnchen_D%C3%BCsseldorf_Hofgarten_edit.jpg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upload.wikimedia.org/wikipedia/commons/thumb/8/85/Giant_Anteater_with_child.jpg/800px-Giant_Anteater_with_child.jpg" TargetMode="External"/><Relationship Id="rId5" Type="http://schemas.openxmlformats.org/officeDocument/2006/relationships/hyperlink" Target="http://upload.wikimedia.org/wikipedia/commons/thumb/2/2c/Chinchilla-Patchouli.jpg/622px-Chinchilla-Patchouli.jpg" TargetMode="External"/><Relationship Id="rId4" Type="http://schemas.openxmlformats.org/officeDocument/2006/relationships/hyperlink" Target="http://upload.wikimedia.org/wikipedia/commons/e/e1/Erinaceus_europaeus_%28Marek_Szczepanek%29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0/02/Nacktmull.jpg/800px-Nacktmull.jpg" TargetMode="External"/><Relationship Id="rId2" Type="http://schemas.openxmlformats.org/officeDocument/2006/relationships/hyperlink" Target="http://upload.wikimedia.org/wikipedia/commons/c/c7/Myotis.jpg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jpeg"/><Relationship Id="rId5" Type="http://schemas.openxmlformats.org/officeDocument/2006/relationships/hyperlink" Target="http://upload.wikimedia.org/wikipedia/commons/c/cc/Beaver_pho34.jpg" TargetMode="External"/><Relationship Id="rId4" Type="http://schemas.openxmlformats.org/officeDocument/2006/relationships/hyperlink" Target="http://upload.wikimedia.org/wikipedia/commons/thumb/4/49/Koala_climbing_tree.jpg/610px-Koala_climbing_tre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Poznáš kdo jsem?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034" y="500042"/>
            <a:ext cx="835824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latin typeface="Candara" pitchFamily="34" charset="0"/>
              </a:rPr>
              <a:t>Jsem hlodavec. Mé tělo není pokryto srstí ani bodlinami. Dá se říct, že necítím bolest. Moje kůže není opatřena receptory bolesti.</a:t>
            </a:r>
            <a:endParaRPr lang="cs-CZ" sz="3200" dirty="0">
              <a:latin typeface="Candara" pitchFamily="34" charset="0"/>
            </a:endParaRPr>
          </a:p>
        </p:txBody>
      </p:sp>
      <p:pic>
        <p:nvPicPr>
          <p:cNvPr id="57346" name="Picture 2" descr="Soubor:Nacktm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14554"/>
            <a:ext cx="5905488" cy="440697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86454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85786" y="2786058"/>
            <a:ext cx="2928958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000" dirty="0" err="1" smtClean="0"/>
              <a:t>Rypoš</a:t>
            </a:r>
            <a:r>
              <a:rPr lang="cs-CZ" sz="4000" dirty="0" smtClean="0"/>
              <a:t> lysý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29652" y="5857892"/>
            <a:ext cx="50006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/>
              <a:t>8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034" y="500042"/>
            <a:ext cx="835824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latin typeface="Candara" pitchFamily="34" charset="0"/>
              </a:rPr>
              <a:t>Patřím mezi nejznámější australské zvíře. I když svým vzhledem připomínám medvěda, patřím přesto mezi vačnatce.</a:t>
            </a:r>
            <a:endParaRPr lang="cs-CZ" sz="3200" dirty="0">
              <a:latin typeface="Candara" pitchFamily="34" charset="0"/>
            </a:endParaRPr>
          </a:p>
        </p:txBody>
      </p:sp>
      <p:pic>
        <p:nvPicPr>
          <p:cNvPr id="63490" name="Picture 2" descr="Soubor:Koala climbing 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4357718" cy="428628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86454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786182" y="4500570"/>
            <a:ext cx="478634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Koala medvídkovitý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5715016"/>
            <a:ext cx="50006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/>
              <a:t>9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034" y="500042"/>
            <a:ext cx="835824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latin typeface="Candara" pitchFamily="34" charset="0"/>
              </a:rPr>
              <a:t>Mé uzavíratelné nozdry a plovací blány na zadních končetinách mi umožnili přizpůsobit se životu ve vodě. Stavím si hráze ze stromů, které přehlodávám zuby. </a:t>
            </a:r>
            <a:endParaRPr lang="cs-CZ" sz="3200" dirty="0">
              <a:latin typeface="Candara" pitchFamily="34" charset="0"/>
            </a:endParaRPr>
          </a:p>
        </p:txBody>
      </p:sp>
      <p:pic>
        <p:nvPicPr>
          <p:cNvPr id="62466" name="Picture 2" descr="Soubor:Beaver pho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666275"/>
            <a:ext cx="5000660" cy="3896436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86314" y="3071810"/>
            <a:ext cx="378621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Bobr evropský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072462" y="5929330"/>
            <a:ext cx="92869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/>
              <a:t>10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l"/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5857892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Eichhörnchen</a:t>
            </a:r>
            <a:r>
              <a:rPr lang="cs-CZ" sz="1400" dirty="0" smtClean="0"/>
              <a:t> Düsseldorf </a:t>
            </a:r>
            <a:r>
              <a:rPr lang="cs-CZ" sz="1400" dirty="0" err="1" smtClean="0"/>
              <a:t>Hofgarten</a:t>
            </a:r>
            <a:r>
              <a:rPr lang="cs-CZ" sz="1400" dirty="0" smtClean="0"/>
              <a:t> </a:t>
            </a:r>
            <a:r>
              <a:rPr lang="cs-CZ" sz="1400" dirty="0" err="1" smtClean="0"/>
              <a:t>edit.jpg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2013-01-24]. Dostupné z: </a:t>
            </a:r>
            <a:r>
              <a:rPr lang="cs-CZ" sz="1400" dirty="0" smtClean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upload.wikimedia.org/wikipedia/commons/thumb/0/02/Eichh%C3%B6rnchen_D%C3%BCsseldorf_Hofgarten_edit.jpg/800px-Eichh%C3%B6rnchen_D%C3%BCsseldorf_Hofgarten_edit.jpg</a:t>
            </a:r>
            <a:endParaRPr lang="cs-CZ" sz="1400" dirty="0" smtClean="0"/>
          </a:p>
          <a:p>
            <a:r>
              <a:rPr lang="cs-CZ" sz="1400" dirty="0" err="1" smtClean="0"/>
              <a:t>Platypus</a:t>
            </a:r>
            <a:r>
              <a:rPr lang="cs-CZ" sz="1400" dirty="0" smtClean="0"/>
              <a:t>-</a:t>
            </a:r>
            <a:r>
              <a:rPr lang="cs-CZ" sz="1400" dirty="0" err="1" smtClean="0"/>
              <a:t>sketch.jpg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9. 2006, 16:52 [cit. 2013-01-24].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upload.wikimedia.org/wikipedia/commons/7/7e/Platypus-sketch.jpg</a:t>
            </a:r>
            <a:endParaRPr lang="cs-CZ" sz="1400" dirty="0" smtClean="0"/>
          </a:p>
          <a:p>
            <a:r>
              <a:rPr lang="cs-CZ" sz="1400" dirty="0" err="1" smtClean="0"/>
              <a:t>Erinaceus</a:t>
            </a:r>
            <a:r>
              <a:rPr lang="cs-CZ" sz="1400" dirty="0" smtClean="0"/>
              <a:t> </a:t>
            </a:r>
            <a:r>
              <a:rPr lang="cs-CZ" sz="1400" dirty="0" err="1" smtClean="0"/>
              <a:t>europaeus</a:t>
            </a:r>
            <a:r>
              <a:rPr lang="cs-CZ" sz="1400" dirty="0" smtClean="0"/>
              <a:t> (Marek </a:t>
            </a:r>
            <a:r>
              <a:rPr lang="cs-CZ" sz="1400" dirty="0" err="1" smtClean="0"/>
              <a:t>Szczepanek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4. 2005, 08:32 [cit. 2013-01-24]. Dostupné z: </a:t>
            </a:r>
            <a:r>
              <a:rPr lang="cs-CZ" sz="1400" dirty="0" smtClean="0">
                <a:hlinkClick r:id="rId4"/>
              </a:rPr>
              <a:t>http://upload.wikimedia.org/wikipedia/commons/e/e1/Erinaceus_europaeus_%</a:t>
            </a:r>
            <a:r>
              <a:rPr lang="cs-CZ" sz="1400" dirty="0" smtClean="0">
                <a:hlinkClick r:id="rId4"/>
              </a:rPr>
              <a:t>28Marek_Szczepanek%29.jpg</a:t>
            </a:r>
            <a:endParaRPr lang="cs-CZ" sz="1400" dirty="0" smtClean="0"/>
          </a:p>
          <a:p>
            <a:r>
              <a:rPr lang="cs-CZ" sz="1400" dirty="0" err="1" smtClean="0"/>
              <a:t>Chinchilla</a:t>
            </a:r>
            <a:r>
              <a:rPr lang="cs-CZ" sz="1400" dirty="0" smtClean="0"/>
              <a:t>-</a:t>
            </a:r>
            <a:r>
              <a:rPr lang="cs-CZ" sz="1400" dirty="0" err="1" smtClean="0"/>
              <a:t>Patchouli.jpg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2013-01-24].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upload.wikimedia.org/wikipedia/commons/thumb/2/2c/Chinchilla-Patchouli.jpg/622px-Chinchilla-Patchouli.jpg</a:t>
            </a:r>
            <a:endParaRPr lang="cs-CZ" sz="1400" dirty="0" smtClean="0"/>
          </a:p>
          <a:p>
            <a:r>
              <a:rPr lang="cs-CZ" sz="1400" dirty="0" err="1" smtClean="0"/>
              <a:t>Giant</a:t>
            </a:r>
            <a:r>
              <a:rPr lang="cs-CZ" sz="1400" dirty="0" smtClean="0"/>
              <a:t> </a:t>
            </a:r>
            <a:r>
              <a:rPr lang="cs-CZ" sz="1400" dirty="0" err="1" smtClean="0"/>
              <a:t>Anteater</a:t>
            </a:r>
            <a:r>
              <a:rPr lang="cs-CZ" sz="1400" dirty="0" smtClean="0"/>
              <a:t> </a:t>
            </a:r>
            <a:r>
              <a:rPr lang="cs-CZ" sz="1400" dirty="0" err="1" smtClean="0"/>
              <a:t>with</a:t>
            </a:r>
            <a:r>
              <a:rPr lang="cs-CZ" sz="1400" dirty="0" smtClean="0"/>
              <a:t> </a:t>
            </a:r>
            <a:r>
              <a:rPr lang="cs-CZ" sz="1400" dirty="0" err="1" smtClean="0"/>
              <a:t>child.jpg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6. 2006, 06:36 [cit. 2013-01-24].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upload.wikimedia.org/wikipedia/commons/thumb/8/85/Giant_Anteater_with_child.jpg/800px-Giant_Anteater_with_child.jpg</a:t>
            </a:r>
            <a:endParaRPr lang="cs-CZ" sz="1400" dirty="0" smtClean="0"/>
          </a:p>
          <a:p>
            <a:r>
              <a:rPr lang="cs-CZ" sz="1400" dirty="0" err="1" smtClean="0"/>
              <a:t>Jaculus</a:t>
            </a:r>
            <a:r>
              <a:rPr lang="cs-CZ" sz="1400" dirty="0" smtClean="0"/>
              <a:t> </a:t>
            </a:r>
            <a:r>
              <a:rPr lang="cs-CZ" sz="1400" dirty="0" err="1" smtClean="0"/>
              <a:t>jaculus.jpg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8. 9. 2012, 07:43 [cit. 2013-01-24].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upload.wikimedia.org/wikipedia/commons/thumb/6/66/Jaculus_jaculus.jpg/774px-Jaculus_jaculus.jpg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l"/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5857892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Myotis.jpg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 6. 2005, 19:47 [cit. 2013-01-24]. Dostupné z: </a:t>
            </a:r>
            <a:r>
              <a:rPr lang="cs-CZ" sz="1400" dirty="0" smtClean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upload.wikimedia.org/wikipedia/commons/c/c7/Myotis.jpg</a:t>
            </a:r>
            <a:endParaRPr lang="cs-CZ" sz="1400" dirty="0" smtClean="0"/>
          </a:p>
          <a:p>
            <a:r>
              <a:rPr lang="cs-CZ" sz="1400" dirty="0" err="1" smtClean="0"/>
              <a:t>Nacktmull.jpg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8. 2005, 11:41 [cit. 2013-01-24].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upload.wikimedia.org/wikipedia/commons/thumb/0/02/Nacktmull.jpg/800px-Nacktmull.jpg</a:t>
            </a:r>
            <a:endParaRPr lang="cs-CZ" sz="1400" dirty="0" smtClean="0"/>
          </a:p>
          <a:p>
            <a:r>
              <a:rPr lang="cs-CZ" sz="1400" dirty="0" smtClean="0"/>
              <a:t>Koala </a:t>
            </a:r>
            <a:r>
              <a:rPr lang="cs-CZ" sz="1400" dirty="0" err="1" smtClean="0"/>
              <a:t>climbing</a:t>
            </a:r>
            <a:r>
              <a:rPr lang="cs-CZ" sz="1400" dirty="0" smtClean="0"/>
              <a:t> </a:t>
            </a:r>
            <a:r>
              <a:rPr lang="cs-CZ" sz="1400" dirty="0" err="1" smtClean="0"/>
              <a:t>tree.jpg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5. 12. 2005, 20:28 [cit. 2013-01-24].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upload.wikimedia.org/wikipedia/commons/thumb/4/49/Koala_climbing_tree.jpg/610px-Koala_climbing_tree.jpg</a:t>
            </a:r>
            <a:endParaRPr lang="cs-CZ" sz="1400" dirty="0" smtClean="0"/>
          </a:p>
          <a:p>
            <a:r>
              <a:rPr lang="cs-CZ" sz="1400" dirty="0" err="1" smtClean="0"/>
              <a:t>Beaver</a:t>
            </a:r>
            <a:r>
              <a:rPr lang="cs-CZ" sz="1400" dirty="0" smtClean="0"/>
              <a:t> pho34.jpg.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7. 2006, 10:03 [cit. 2013-01-24].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upload.wikimedia.org/wikipedia/commons/c/cc/Beaver_pho34.jpg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žáků se zástupci řádu hlodavci.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</a:t>
            </a:r>
            <a:r>
              <a:rPr lang="cs-CZ" dirty="0" smtClean="0"/>
              <a:t>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034" y="500042"/>
            <a:ext cx="835824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latin typeface="Candara" pitchFamily="34" charset="0"/>
              </a:rPr>
              <a:t>Vyskytuji se především v nížinách. Mám dlouhý ocas a hbitě šplhám po stromech.</a:t>
            </a:r>
            <a:endParaRPr lang="cs-CZ" sz="3200" dirty="0">
              <a:latin typeface="Candara" pitchFamily="34" charset="0"/>
            </a:endParaRPr>
          </a:p>
        </p:txBody>
      </p:sp>
      <p:pic>
        <p:nvPicPr>
          <p:cNvPr id="5122" name="Picture 2" descr="Soubor:Eichhörnchen Düsseldorf Hofgarten 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14488"/>
            <a:ext cx="6000792" cy="407303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57158" y="2000240"/>
            <a:ext cx="414340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Veverka obecná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5720" y="5715016"/>
            <a:ext cx="50006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/>
              <a:t>1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00034" y="357166"/>
            <a:ext cx="835824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latin typeface="Candara" pitchFamily="34" charset="0"/>
              </a:rPr>
              <a:t>Jsem obyvatelem Austrálie a Tasmánie. Nápadný jsem svými bezzubými čelistmi, které se podobají kachnímu zobáku.</a:t>
            </a:r>
            <a:endParaRPr lang="cs-CZ" sz="3200" dirty="0">
              <a:latin typeface="Candara" pitchFamily="34" charset="0"/>
            </a:endParaRPr>
          </a:p>
        </p:txBody>
      </p:sp>
      <p:pic>
        <p:nvPicPr>
          <p:cNvPr id="4098" name="Picture 2" descr="Soubor:Platypus-ske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5238750" cy="340042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7158" y="2143116"/>
            <a:ext cx="4714908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Ptakopysk podivný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5715016"/>
            <a:ext cx="50006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/>
              <a:t>2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Erinaceus europaeus (Marek Szczepanek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6191250" cy="401955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00034" y="357166"/>
            <a:ext cx="835824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latin typeface="Candara" pitchFamily="34" charset="0"/>
              </a:rPr>
              <a:t>Žiji především v křovinách a zahradách. Zimu přečkávám spánkem. V případě nebezpečí se dokážu svinout do klubíčka. (V ČR žijí 2 druhy)</a:t>
            </a:r>
            <a:endParaRPr lang="cs-CZ" sz="3200" dirty="0">
              <a:latin typeface="Candar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72066" y="2643182"/>
            <a:ext cx="371477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Ježek západní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001024" y="5715016"/>
            <a:ext cx="50006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/>
              <a:t>3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034" y="500042"/>
            <a:ext cx="835824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latin typeface="Candara" pitchFamily="34" charset="0"/>
              </a:rPr>
              <a:t>Jsem oblíbeným domácím mazlíčkem. Pro svůj kožich jsem chována na kožešinových farmách. Mám velké uši a taky ocas.</a:t>
            </a:r>
            <a:endParaRPr lang="cs-CZ" sz="3200" dirty="0">
              <a:latin typeface="Candara" pitchFamily="34" charset="0"/>
            </a:endParaRPr>
          </a:p>
        </p:txBody>
      </p:sp>
      <p:pic>
        <p:nvPicPr>
          <p:cNvPr id="2050" name="Picture 2" descr="Soubor:Chinchilla-Patchou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3116"/>
            <a:ext cx="4643470" cy="4471767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1538" y="3000372"/>
            <a:ext cx="207170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Činčila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01090" y="5857892"/>
            <a:ext cx="50006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/>
              <a:t>4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034" y="500042"/>
            <a:ext cx="835824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latin typeface="Candara" pitchFamily="34" charset="0"/>
              </a:rPr>
              <a:t>Mám rourkovitě protáhlé čelisti opatřené dlouhým, vysunovatelným, lepkavým jazykem. (až 60 cm)</a:t>
            </a:r>
            <a:endParaRPr lang="cs-CZ" sz="3200" dirty="0">
              <a:latin typeface="Candara" pitchFamily="34" charset="0"/>
            </a:endParaRPr>
          </a:p>
        </p:txBody>
      </p:sp>
      <p:pic>
        <p:nvPicPr>
          <p:cNvPr id="60418" name="Picture 2" descr="Soubor:Giant Anteater with 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5857916" cy="4393437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86454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143372" y="2357430"/>
            <a:ext cx="471487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Mravenečník velký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5715016"/>
            <a:ext cx="50006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/>
              <a:t>5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034" y="500042"/>
            <a:ext cx="835824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latin typeface="Candara" pitchFamily="34" charset="0"/>
              </a:rPr>
              <a:t>Jsem méně známý hlodavec, patřící mezi noční živočichy. Mám dlouhý ocas a výrazně prodloužené zadní končetiny. Mým zvláštním rysem je, že skoro vůbec nepiji.</a:t>
            </a:r>
            <a:endParaRPr lang="cs-CZ" sz="3200" dirty="0">
              <a:latin typeface="Candara" pitchFamily="34" charset="0"/>
            </a:endParaRPr>
          </a:p>
        </p:txBody>
      </p:sp>
      <p:pic>
        <p:nvPicPr>
          <p:cNvPr id="59394" name="Picture 2" descr="Soubor:Jaculus jacul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04652"/>
            <a:ext cx="5357818" cy="386762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4876" y="2857496"/>
            <a:ext cx="407196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Tarbík egyptský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29652" y="5857892"/>
            <a:ext cx="50006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/>
              <a:t>6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034" y="500042"/>
            <a:ext cx="835824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latin typeface="Candara" pitchFamily="34" charset="0"/>
              </a:rPr>
              <a:t>Zimní období přespávám. Vydávám zvuky o vysokém kmitočtu, které člověk neslyší. Orientuji se pomocí echolokace a jsem chráněn zákonem.</a:t>
            </a:r>
            <a:endParaRPr lang="cs-CZ" sz="3200" dirty="0">
              <a:latin typeface="Candara" pitchFamily="34" charset="0"/>
            </a:endParaRPr>
          </a:p>
        </p:txBody>
      </p:sp>
      <p:pic>
        <p:nvPicPr>
          <p:cNvPr id="58370" name="Picture 2" descr="Soubor:Myo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01853"/>
            <a:ext cx="5929354" cy="3960873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143504" y="2928934"/>
            <a:ext cx="371477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Netopýr velký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5715016"/>
            <a:ext cx="50006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/>
              <a:t>7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388</Words>
  <Application>Microsoft Office PowerPoint</Application>
  <PresentationFormat>Předvádění na obrazovce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Motiv sady Office</vt:lpstr>
      <vt:lpstr>Lití písma</vt:lpstr>
      <vt:lpstr>1_Lití písma</vt:lpstr>
      <vt:lpstr>2_Lití písma</vt:lpstr>
      <vt:lpstr>Savci – Poznáš kdo jsem?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32</cp:revision>
  <dcterms:created xsi:type="dcterms:W3CDTF">2013-01-12T13:47:23Z</dcterms:created>
  <dcterms:modified xsi:type="dcterms:W3CDTF">2013-01-24T18:23:43Z</dcterms:modified>
</cp:coreProperties>
</file>