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4" r:id="rId18"/>
    <p:sldId id="275" r:id="rId19"/>
    <p:sldId id="276" r:id="rId20"/>
    <p:sldId id="278" r:id="rId21"/>
    <p:sldId id="279" r:id="rId22"/>
    <p:sldId id="280" r:id="rId23"/>
    <p:sldId id="281" r:id="rId24"/>
    <p:sldId id="282" r:id="rId25"/>
    <p:sldId id="263" r:id="rId26"/>
    <p:sldId id="273" r:id="rId27"/>
    <p:sldId id="277" r:id="rId28"/>
    <p:sldId id="283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E12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DED824-6C92-4229-A54D-A32456300680}" type="datetimeFigureOut">
              <a:rPr lang="cs-CZ" smtClean="0"/>
              <a:pPr/>
              <a:t>16.2.2013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A834183-7B80-4F02-BBC1-83185B3A318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8/84/Gray_Wolf_Range.png/800px-Gray_Wolf_Range.png" TargetMode="External"/><Relationship Id="rId3" Type="http://schemas.openxmlformats.org/officeDocument/2006/relationships/hyperlink" Target="http://www.clker.com/cliparts/2/d/f/a/11949898861584890518bobi_architetto_francesc_01.svg.med.png" TargetMode="External"/><Relationship Id="rId7" Type="http://schemas.openxmlformats.org/officeDocument/2006/relationships/hyperlink" Target="http://www.clker.com/cliparts/6/1/1/9/11954395571816358682loup__tienne_bersac_01.svg.med.pn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2/23/Canis_lupus.jpg" TargetMode="External"/><Relationship Id="rId11" Type="http://schemas.openxmlformats.org/officeDocument/2006/relationships/hyperlink" Target="http://upload.wikimedia.org/wikipedia/commons/thumb/d/d0/Vulpes_vulpes_standing_in_snow.jpg/800px-Vulpes_vulpes_standing_in_snow.jpg" TargetMode="External"/><Relationship Id="rId5" Type="http://schemas.openxmlformats.org/officeDocument/2006/relationships/hyperlink" Target="http://www.clker.com/cliparts/a/6/d/0/11954400241655438672johnny_automatic_cartoon_dog_1.svg.med.png" TargetMode="External"/><Relationship Id="rId10" Type="http://schemas.openxmlformats.org/officeDocument/2006/relationships/hyperlink" Target="http://upload.wikimedia.org/wikipedia/commons/4/45/Canis_lupus_pack_surrounding_Bison.jpg" TargetMode="External"/><Relationship Id="rId4" Type="http://schemas.openxmlformats.org/officeDocument/2006/relationships/hyperlink" Target="http://www.clker.com/cliparts/1/1/8/5/1194999579507615098guarddog.svg.med.png" TargetMode="External"/><Relationship Id="rId9" Type="http://schemas.openxmlformats.org/officeDocument/2006/relationships/hyperlink" Target="http://upload.wikimedia.org/wikipedia/commons/1/1f/Wolves_Kill.jpg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e/ef/Dingo_Australia_Zoo_QLD.jpg/777px-Dingo_Australia_Zoo_QLD.jpg" TargetMode="External"/><Relationship Id="rId3" Type="http://schemas.openxmlformats.org/officeDocument/2006/relationships/hyperlink" Target="http://upload.wikimedia.org/wikipedia/commons/thumb/2/28/Vulpes_vulpes_pup_sitting_on_stone.jpg/800px-Vulpes_vulpes_pup_sitting_on_stone.jpg" TargetMode="External"/><Relationship Id="rId7" Type="http://schemas.openxmlformats.org/officeDocument/2006/relationships/hyperlink" Target="http://upload.wikimedia.org/wikipedia/commons/6/6f/Leefgebied_coyoteupdate.jpg" TargetMode="External"/><Relationship Id="rId2" Type="http://schemas.openxmlformats.org/officeDocument/2006/relationships/hyperlink" Target="http://upload.wikimedia.org/wikipedia/commons/0/03/Vulpes_vulpes_laying_in_snow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3/3c/Coyote_in_forest.jpg/800px-Coyote_in_forest.jpg" TargetMode="External"/><Relationship Id="rId5" Type="http://schemas.openxmlformats.org/officeDocument/2006/relationships/hyperlink" Target="http://upload.wikimedia.org/wikipedia/commons/4/43/World_goldschakal.png" TargetMode="External"/><Relationship Id="rId10" Type="http://schemas.openxmlformats.org/officeDocument/2006/relationships/image" Target="../media/image4.jpeg"/><Relationship Id="rId4" Type="http://schemas.openxmlformats.org/officeDocument/2006/relationships/hyperlink" Target="http://upload.wikimedia.org/wikipedia/commons/3/3c/Golden_Jackal_sa02.jpg" TargetMode="External"/><Relationship Id="rId9" Type="http://schemas.openxmlformats.org/officeDocument/2006/relationships/hyperlink" Target="http://upload.wikimedia.org/wikipedia/commons/thumb/7/7c/Montage_of_dogs.jpg/529px-Montage_of_dogs.jp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5/55/Beagle_600.jpg" TargetMode="External"/><Relationship Id="rId3" Type="http://schemas.openxmlformats.org/officeDocument/2006/relationships/hyperlink" Target="http://www.clker.com/cliparts/8/6/b/5/1206579092872357299Gerald_G_Puppy_Cartoon.svg.med.png" TargetMode="External"/><Relationship Id="rId7" Type="http://schemas.openxmlformats.org/officeDocument/2006/relationships/hyperlink" Target="http://upload.wikimedia.org/wikipedia/commons/thumb/1/13/Stravharig_tax.jpg/800px-Stravharig_tax.jpg" TargetMode="External"/><Relationship Id="rId2" Type="http://schemas.openxmlformats.org/officeDocument/2006/relationships/hyperlink" Target="http://www.clker.com/cliparts/f/7/b/d/1194985533695551966dog_on_leash_gerald_g._01.svg.med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c/c0/SanBernardo_Newton.jpg/800px-SanBernardo_Newton.jpg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upload.wikimedia.org/wikipedia/commons/thumb/2/25/Dobermann.jpg/696px-Dobermann.jpg" TargetMode="External"/><Relationship Id="rId10" Type="http://schemas.openxmlformats.org/officeDocument/2006/relationships/hyperlink" Target="http://upload.wikimedia.org/wikipedia/commons/thumb/f/f0/Goldensondika.jpg/400px-Goldensondika.jpg" TargetMode="External"/><Relationship Id="rId4" Type="http://schemas.openxmlformats.org/officeDocument/2006/relationships/hyperlink" Target="http://www.clker.com/cliparts/8/1/3/6/12161396651491232743lemmling_Cartoon_dog.svg.med.png" TargetMode="External"/><Relationship Id="rId9" Type="http://schemas.openxmlformats.org/officeDocument/2006/relationships/hyperlink" Target="http://upload.wikimedia.org/wikipedia/commons/1/15/Dalmatiner_2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0/03/Irish_Wolfhound_3.jpg/450px-Irish_Wolfhound_3.jpg" TargetMode="External"/><Relationship Id="rId2" Type="http://schemas.openxmlformats.org/officeDocument/2006/relationships/hyperlink" Target="http://upload.wikimedia.org/wikipedia/commons/thumb/a/a4/Racib%C3%B3rz_2007_082.jpg/800px-Racib%C3%B3rz_2007_08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Ř</a:t>
            </a: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ád šelmy - čeleď psovití  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28794" y="4000504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err="1" smtClean="0"/>
              <a:t>Př</a:t>
            </a:r>
            <a:r>
              <a:rPr lang="cs-CZ" sz="3200" dirty="0" smtClean="0"/>
              <a:t>_082_Savci_šelmy_čeleď </a:t>
            </a:r>
            <a:r>
              <a:rPr lang="cs-CZ" sz="3200" dirty="0" smtClean="0"/>
              <a:t>psovití</a:t>
            </a:r>
            <a:endParaRPr lang="cs-CZ" sz="32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Vlk obecný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37890" name="Picture 2" descr="Soubor:Gray Wolf Ran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7620000" cy="3524251"/>
          </a:xfrm>
          <a:prstGeom prst="rect">
            <a:avLst/>
          </a:prstGeom>
          <a:noFill/>
        </p:spPr>
      </p:pic>
      <p:pic>
        <p:nvPicPr>
          <p:cNvPr id="3" name="Picture 4" descr="Wolf 2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6575" y="0"/>
            <a:ext cx="2257425" cy="2838450"/>
          </a:xfrm>
          <a:prstGeom prst="rect">
            <a:avLst/>
          </a:prstGeom>
          <a:noFill/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6" name="Zaoblený obdélník 5"/>
          <p:cNvSpPr/>
          <p:nvPr/>
        </p:nvSpPr>
        <p:spPr>
          <a:xfrm>
            <a:off x="0" y="4429132"/>
            <a:ext cx="1357290" cy="500066"/>
          </a:xfrm>
          <a:prstGeom prst="roundRect">
            <a:avLst/>
          </a:prstGeom>
          <a:solidFill>
            <a:srgbClr val="2D4E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0" y="5072074"/>
            <a:ext cx="1357290" cy="50006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428728" y="4500570"/>
            <a:ext cx="5857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3600" dirty="0" smtClean="0">
                <a:solidFill>
                  <a:schemeClr val="accent1">
                    <a:lumMod val="75000"/>
                  </a:schemeClr>
                </a:solidFill>
              </a:rPr>
              <a:t> rozšíření vlka</a:t>
            </a:r>
          </a:p>
          <a:p>
            <a:pPr>
              <a:buFontTx/>
              <a:buChar char="-"/>
            </a:pPr>
            <a:r>
              <a:rPr lang="cs-CZ" sz="3600" dirty="0">
                <a:solidFill>
                  <a:srgbClr val="00B0F0"/>
                </a:solidFill>
              </a:rPr>
              <a:t> </a:t>
            </a:r>
            <a:r>
              <a:rPr lang="cs-CZ" sz="3600" dirty="0" smtClean="0">
                <a:solidFill>
                  <a:srgbClr val="FF0000"/>
                </a:solidFill>
              </a:rPr>
              <a:t>místa, kde byl vyhuben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bor:Wolves Ki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164341" cy="535785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Vlk obecný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4100" name="Picture 4" descr="Soubor:Canis lupus pack surrounding Bis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34306"/>
            <a:ext cx="8358246" cy="5520312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liška obecná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3074" name="Picture 2" descr="Soubor:Vulpes vulpes standing in sn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7620000" cy="519112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5" name="Šipka doleva 4"/>
          <p:cNvSpPr/>
          <p:nvPr/>
        </p:nvSpPr>
        <p:spPr>
          <a:xfrm>
            <a:off x="5286380" y="1214422"/>
            <a:ext cx="3857620" cy="2143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Víš něco o životě lišky?</a:t>
            </a:r>
            <a:endParaRPr lang="cs-CZ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liška obecná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2144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nejrozšířenější šelma u nás</a:t>
            </a:r>
            <a:endParaRPr lang="cs-CZ" sz="3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92880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má důležitou roli v ekosystémech: 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loví myši, hlodavce, požírá taky hmyz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335756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lovena pro kožešinu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414338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mohou být přenašeči několika onemocnění:</a:t>
            </a:r>
          </a:p>
          <a:p>
            <a:r>
              <a:rPr lang="cs-CZ" sz="3200" dirty="0"/>
              <a:t> </a:t>
            </a:r>
            <a:r>
              <a:rPr lang="cs-CZ" sz="3200" dirty="0" smtClean="0"/>
              <a:t>   především </a:t>
            </a:r>
            <a:r>
              <a:rPr lang="cs-CZ" sz="3200" i="1" dirty="0" smtClean="0"/>
              <a:t>vztekliny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52149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cs-CZ" sz="3200" dirty="0" smtClean="0"/>
              <a:t> samotářský druh, buduje si podzemní nory</a:t>
            </a:r>
            <a:endParaRPr lang="cs-CZ" sz="3200" dirty="0"/>
          </a:p>
        </p:txBody>
      </p:sp>
      <p:sp>
        <p:nvSpPr>
          <p:cNvPr id="9" name="Zaoblený obdélník 8"/>
          <p:cNvSpPr/>
          <p:nvPr/>
        </p:nvSpPr>
        <p:spPr>
          <a:xfrm>
            <a:off x="0" y="2500306"/>
            <a:ext cx="692948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002060"/>
                </a:solidFill>
              </a:rPr>
              <a:t>Dokážeš říct PROČ?</a:t>
            </a:r>
            <a:endParaRPr lang="cs-CZ" sz="3200" b="1" dirty="0">
              <a:solidFill>
                <a:srgbClr val="00206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0" y="2500306"/>
            <a:ext cx="914400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0" y="3357562"/>
            <a:ext cx="914400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b="1" dirty="0" smtClean="0">
                <a:solidFill>
                  <a:srgbClr val="002060"/>
                </a:solidFill>
              </a:rPr>
              <a:t>Víš pro co je lovena liška?</a:t>
            </a:r>
            <a:endParaRPr lang="cs-CZ" sz="3600" b="1" dirty="0">
              <a:solidFill>
                <a:srgbClr val="00206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0" y="3357562"/>
            <a:ext cx="9144000" cy="71438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liška obecná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39938" name="Picture 2" descr="Soubor:Vulpes vulpes laying in sn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6690568" cy="4429156"/>
          </a:xfrm>
          <a:prstGeom prst="rect">
            <a:avLst/>
          </a:prstGeom>
          <a:noFill/>
        </p:spPr>
      </p:pic>
      <p:pic>
        <p:nvPicPr>
          <p:cNvPr id="39940" name="Picture 4" descr="Soubor:Vulpes vulpes pup sitting on sto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00108"/>
            <a:ext cx="7620000" cy="5067301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929330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šakal obecný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38914" name="Picture 2" descr="Soubor:Golden Jackal sa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6965202" cy="4643470"/>
          </a:xfrm>
          <a:prstGeom prst="rect">
            <a:avLst/>
          </a:prstGeom>
          <a:noFill/>
        </p:spPr>
      </p:pic>
      <p:pic>
        <p:nvPicPr>
          <p:cNvPr id="38916" name="Picture 4" descr="Soubor:World goldschak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785794"/>
            <a:ext cx="3286116" cy="237250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Kojot prérijní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44034" name="Picture 2" descr="Soubor:Coyote in for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7620000" cy="5610225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857892"/>
            <a:ext cx="3657600" cy="796925"/>
          </a:xfrm>
          <a:prstGeom prst="rect">
            <a:avLst/>
          </a:prstGeom>
          <a:noFill/>
        </p:spPr>
      </p:pic>
      <p:pic>
        <p:nvPicPr>
          <p:cNvPr id="44036" name="Picture 4" descr="Soubor:Leefgebied coyoteupda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857232"/>
            <a:ext cx="3305175" cy="15906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Pes dingo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43010" name="Picture 2" descr="Soubor:Dingo Australia Zoo Q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400925" cy="5705476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Pes domácí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45058" name="Picture 2" descr="Soubor:Montage of do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928670"/>
            <a:ext cx="6357982" cy="5705476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6061075"/>
            <a:ext cx="3657600" cy="796925"/>
          </a:xfrm>
          <a:prstGeom prst="rect">
            <a:avLst/>
          </a:prstGeom>
          <a:noFill/>
        </p:spPr>
      </p:pic>
      <p:pic>
        <p:nvPicPr>
          <p:cNvPr id="45060" name="Picture 4" descr="Dog On Leash Clip Ar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2857500" cy="2476501"/>
          </a:xfrm>
          <a:prstGeom prst="rect">
            <a:avLst/>
          </a:prstGeom>
          <a:noFill/>
        </p:spPr>
      </p:pic>
      <p:pic>
        <p:nvPicPr>
          <p:cNvPr id="45062" name="Picture 6" descr="Puppy Cartoon Clip Ar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214686"/>
            <a:ext cx="2257425" cy="28384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artoon Dog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928802"/>
            <a:ext cx="3000396" cy="4027558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571472" y="500042"/>
            <a:ext cx="80724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Dokážeš poznat následující plemena psů?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seznámení žáků s čeledí psovití.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a podporuje v žácích větší zájem o zvířata. Aktivní formou se snaží žáky zapojit do výuky.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857892"/>
            <a:ext cx="3657600" cy="796925"/>
          </a:xfrm>
          <a:prstGeom prst="rect">
            <a:avLst/>
          </a:prstGeom>
          <a:noFill/>
        </p:spPr>
      </p:pic>
      <p:pic>
        <p:nvPicPr>
          <p:cNvPr id="50178" name="Picture 2" descr="Soubor:Doberman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643338" cy="313557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42910" y="3643314"/>
            <a:ext cx="30003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lgerian" pitchFamily="82" charset="0"/>
              </a:rPr>
              <a:t>Dobrman</a:t>
            </a:r>
            <a:endParaRPr lang="cs-CZ" sz="3600" dirty="0">
              <a:latin typeface="Algerian" pitchFamily="82" charset="0"/>
            </a:endParaRPr>
          </a:p>
        </p:txBody>
      </p:sp>
      <p:pic>
        <p:nvPicPr>
          <p:cNvPr id="50180" name="Picture 4" descr="Soubor:Irish Wolfhound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143000"/>
            <a:ext cx="4286250" cy="5715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214942" y="142852"/>
            <a:ext cx="300036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lgerian" pitchFamily="82" charset="0"/>
              </a:rPr>
              <a:t>Irský vlkodav</a:t>
            </a:r>
            <a:endParaRPr lang="cs-CZ" sz="3600" dirty="0">
              <a:latin typeface="Algerian" pitchFamily="8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857892"/>
            <a:ext cx="3657600" cy="796925"/>
          </a:xfrm>
          <a:prstGeom prst="rect">
            <a:avLst/>
          </a:prstGeom>
          <a:noFill/>
        </p:spPr>
      </p:pic>
      <p:pic>
        <p:nvPicPr>
          <p:cNvPr id="49154" name="Picture 2" descr="Soubor:SanBernardo New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57167"/>
            <a:ext cx="4714908" cy="309415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928662" y="3571876"/>
            <a:ext cx="30003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lgerian" pitchFamily="82" charset="0"/>
              </a:rPr>
              <a:t>Bernardýn</a:t>
            </a:r>
            <a:endParaRPr lang="cs-CZ" sz="3600" dirty="0">
              <a:latin typeface="Algerian" pitchFamily="82" charset="0"/>
            </a:endParaRPr>
          </a:p>
        </p:txBody>
      </p:sp>
      <p:pic>
        <p:nvPicPr>
          <p:cNvPr id="49156" name="Picture 4" descr="Soubor:Racibórz 2007 0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530994"/>
            <a:ext cx="4786314" cy="318888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072066" y="2143116"/>
            <a:ext cx="378621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lgerian" pitchFamily="82" charset="0"/>
              </a:rPr>
              <a:t>Anglický buldok</a:t>
            </a:r>
            <a:endParaRPr lang="cs-CZ" sz="3600" dirty="0">
              <a:latin typeface="Algerian" pitchFamily="82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857892"/>
            <a:ext cx="3657600" cy="796925"/>
          </a:xfrm>
          <a:prstGeom prst="rect">
            <a:avLst/>
          </a:prstGeom>
          <a:noFill/>
        </p:spPr>
      </p:pic>
      <p:pic>
        <p:nvPicPr>
          <p:cNvPr id="48130" name="Picture 2" descr="Soubor:Stravharig ta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572032" cy="282323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000100" y="3357562"/>
            <a:ext cx="30003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rial Black" pitchFamily="34" charset="0"/>
              </a:rPr>
              <a:t>Jezevčík</a:t>
            </a:r>
            <a:endParaRPr lang="cs-CZ" sz="3600" dirty="0">
              <a:latin typeface="Arial Black" pitchFamily="34" charset="0"/>
            </a:endParaRPr>
          </a:p>
        </p:txBody>
      </p:sp>
      <p:pic>
        <p:nvPicPr>
          <p:cNvPr id="48132" name="Picture 4" descr="Soubor:Goldensondi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143000"/>
            <a:ext cx="3810000" cy="5715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286380" y="571480"/>
            <a:ext cx="35719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rial Black" pitchFamily="34" charset="0"/>
              </a:rPr>
              <a:t>Zlatý </a:t>
            </a:r>
            <a:r>
              <a:rPr lang="cs-CZ" sz="3600" dirty="0" err="1" smtClean="0">
                <a:latin typeface="Arial Black" pitchFamily="34" charset="0"/>
              </a:rPr>
              <a:t>retrívr</a:t>
            </a:r>
            <a:endParaRPr lang="cs-CZ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  <p:pic>
        <p:nvPicPr>
          <p:cNvPr id="51202" name="Picture 2" descr="Soubor:Beagle 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43372" cy="3314698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42910" y="3429000"/>
            <a:ext cx="30003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lgerian" pitchFamily="82" charset="0"/>
              </a:rPr>
              <a:t>Bígl</a:t>
            </a:r>
            <a:endParaRPr lang="cs-CZ" sz="3600" dirty="0">
              <a:latin typeface="Algerian" pitchFamily="82" charset="0"/>
            </a:endParaRPr>
          </a:p>
        </p:txBody>
      </p:sp>
      <p:pic>
        <p:nvPicPr>
          <p:cNvPr id="51204" name="Picture 4" descr="Soubor:Dalmatiner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143116"/>
            <a:ext cx="4548166" cy="340544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214942" y="1214422"/>
            <a:ext cx="30003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>
                <a:latin typeface="Algerian" pitchFamily="82" charset="0"/>
              </a:rPr>
              <a:t>dalmatin</a:t>
            </a:r>
            <a:endParaRPr lang="cs-CZ" sz="3600" dirty="0">
              <a:latin typeface="Algerian" pitchFamily="8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Autofit/>
          </a:bodyPr>
          <a:lstStyle/>
          <a:p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-33130" y="646044"/>
            <a:ext cx="9177130" cy="6211956"/>
          </a:xfrm>
        </p:spPr>
        <p:txBody>
          <a:bodyPr>
            <a:normAutofit/>
          </a:bodyPr>
          <a:lstStyle/>
          <a:p>
            <a:r>
              <a:rPr lang="cs-CZ" sz="1400" i="1" dirty="0" smtClean="0"/>
              <a:t>Přírodopis 2 pro 7. ročník základní školy a nižší ročníky víceletých gymnázií</a:t>
            </a:r>
            <a:r>
              <a:rPr lang="cs-CZ" sz="1400" dirty="0" smtClean="0"/>
              <a:t>. Bělehradská 47, 120 00 Praha 2: SPN, 1999. ISBN 80-7235-069-2.</a:t>
            </a:r>
          </a:p>
          <a:p>
            <a:r>
              <a:rPr lang="cs-CZ" sz="1400" dirty="0"/>
              <a:t>Bobi </a:t>
            </a:r>
            <a:r>
              <a:rPr lang="cs-CZ" sz="1400" dirty="0" err="1"/>
              <a:t>clip</a:t>
            </a:r>
            <a:r>
              <a:rPr lang="cs-CZ" sz="1400" dirty="0"/>
              <a:t> </a:t>
            </a:r>
            <a:r>
              <a:rPr lang="cs-CZ" sz="1400" dirty="0" err="1"/>
              <a:t>art</a:t>
            </a:r>
            <a:r>
              <a:rPr lang="cs-CZ" sz="1400" dirty="0"/>
              <a:t>. In: </a:t>
            </a:r>
            <a:r>
              <a:rPr lang="cs-CZ" sz="1400" i="1" dirty="0"/>
              <a:t>Www.</a:t>
            </a:r>
            <a:r>
              <a:rPr lang="cs-CZ" sz="1400" i="1" dirty="0" err="1"/>
              <a:t>clker.com</a:t>
            </a:r>
            <a:r>
              <a:rPr lang="cs-CZ" sz="1400" dirty="0"/>
              <a:t> [online]. </a:t>
            </a:r>
            <a:r>
              <a:rPr lang="cs-CZ" sz="1400" dirty="0" err="1"/>
              <a:t>Tuesday</a:t>
            </a:r>
            <a:r>
              <a:rPr lang="cs-CZ" sz="1400" dirty="0"/>
              <a:t>, 13-Nov-07 13:38:06 PST [cit. 2013-02-16].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www.</a:t>
            </a:r>
            <a:r>
              <a:rPr lang="cs-CZ" sz="1400" dirty="0" err="1" smtClean="0">
                <a:hlinkClick r:id="rId3"/>
              </a:rPr>
              <a:t>clker.com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cliparts</a:t>
            </a:r>
            <a:r>
              <a:rPr lang="cs-CZ" sz="1400" dirty="0" smtClean="0">
                <a:hlinkClick r:id="rId3"/>
              </a:rPr>
              <a:t>/2/d/f/a/11949898861584890518bobi_</a:t>
            </a:r>
            <a:r>
              <a:rPr lang="cs-CZ" sz="1400" dirty="0" err="1" smtClean="0">
                <a:hlinkClick r:id="rId3"/>
              </a:rPr>
              <a:t>architetto</a:t>
            </a:r>
            <a:r>
              <a:rPr lang="cs-CZ" sz="1400" dirty="0" smtClean="0">
                <a:hlinkClick r:id="rId3"/>
              </a:rPr>
              <a:t>_</a:t>
            </a:r>
            <a:r>
              <a:rPr lang="cs-CZ" sz="1400" dirty="0" err="1" smtClean="0">
                <a:hlinkClick r:id="rId3"/>
              </a:rPr>
              <a:t>francesc</a:t>
            </a:r>
            <a:r>
              <a:rPr lang="cs-CZ" sz="1400" dirty="0" smtClean="0">
                <a:hlinkClick r:id="rId3"/>
              </a:rPr>
              <a:t>_01.svg.med.png</a:t>
            </a:r>
            <a:endParaRPr lang="cs-CZ" sz="1400" dirty="0" smtClean="0"/>
          </a:p>
          <a:p>
            <a:r>
              <a:rPr lang="cs-CZ" sz="1400" dirty="0" err="1"/>
              <a:t>Guard</a:t>
            </a:r>
            <a:r>
              <a:rPr lang="cs-CZ" sz="1400" dirty="0"/>
              <a:t> Dog </a:t>
            </a:r>
            <a:r>
              <a:rPr lang="cs-CZ" sz="1400" dirty="0" err="1"/>
              <a:t>clip</a:t>
            </a:r>
            <a:r>
              <a:rPr lang="cs-CZ" sz="1400" dirty="0"/>
              <a:t> </a:t>
            </a:r>
            <a:r>
              <a:rPr lang="cs-CZ" sz="1400" dirty="0" err="1"/>
              <a:t>art</a:t>
            </a:r>
            <a:r>
              <a:rPr lang="cs-CZ" sz="1400" dirty="0"/>
              <a:t>. In: </a:t>
            </a:r>
            <a:r>
              <a:rPr lang="cs-CZ" sz="1400" i="1" dirty="0"/>
              <a:t>Www.</a:t>
            </a:r>
            <a:r>
              <a:rPr lang="cs-CZ" sz="1400" i="1" dirty="0" err="1"/>
              <a:t>clker.com</a:t>
            </a:r>
            <a:r>
              <a:rPr lang="cs-CZ" sz="1400" dirty="0"/>
              <a:t> [online]. </a:t>
            </a:r>
            <a:r>
              <a:rPr lang="cs-CZ" sz="1400" dirty="0" err="1"/>
              <a:t>Tuesday</a:t>
            </a:r>
            <a:r>
              <a:rPr lang="cs-CZ" sz="1400" dirty="0"/>
              <a:t>, 13-Nov-07 16:19:39 PST [cit. 2013-02-16].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www.</a:t>
            </a:r>
            <a:r>
              <a:rPr lang="cs-CZ" sz="1400" dirty="0" err="1" smtClean="0">
                <a:hlinkClick r:id="rId4"/>
              </a:rPr>
              <a:t>clker.com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cliparts</a:t>
            </a:r>
            <a:r>
              <a:rPr lang="cs-CZ" sz="1400" dirty="0" smtClean="0">
                <a:hlinkClick r:id="rId4"/>
              </a:rPr>
              <a:t>/1/1/8/5/1194999579507615098guarddog.svg.med.png</a:t>
            </a:r>
            <a:endParaRPr lang="cs-CZ" sz="1400" dirty="0" smtClean="0"/>
          </a:p>
          <a:p>
            <a:r>
              <a:rPr lang="cs-CZ" sz="1400" dirty="0" err="1"/>
              <a:t>Cartoon</a:t>
            </a:r>
            <a:r>
              <a:rPr lang="cs-CZ" sz="1400" dirty="0"/>
              <a:t> Dog </a:t>
            </a:r>
            <a:r>
              <a:rPr lang="cs-CZ" sz="1400" dirty="0" err="1"/>
              <a:t>clip</a:t>
            </a:r>
            <a:r>
              <a:rPr lang="cs-CZ" sz="1400" dirty="0"/>
              <a:t> </a:t>
            </a:r>
            <a:r>
              <a:rPr lang="cs-CZ" sz="1400" dirty="0" err="1"/>
              <a:t>art</a:t>
            </a:r>
            <a:r>
              <a:rPr lang="cs-CZ" sz="1400" dirty="0"/>
              <a:t>. In: </a:t>
            </a:r>
            <a:r>
              <a:rPr lang="cs-CZ" sz="1400" i="1" dirty="0"/>
              <a:t>Www.</a:t>
            </a:r>
            <a:r>
              <a:rPr lang="cs-CZ" sz="1400" i="1" dirty="0" err="1"/>
              <a:t>clker.com</a:t>
            </a:r>
            <a:r>
              <a:rPr lang="cs-CZ" sz="1400" dirty="0"/>
              <a:t> [online]. </a:t>
            </a:r>
            <a:r>
              <a:rPr lang="cs-CZ" sz="1400" dirty="0" err="1"/>
              <a:t>Sunday</a:t>
            </a:r>
            <a:r>
              <a:rPr lang="cs-CZ" sz="1400" dirty="0"/>
              <a:t>, 18-Nov-07 18:40:25 PST [cit. 2013-02-16].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www.</a:t>
            </a:r>
            <a:r>
              <a:rPr lang="cs-CZ" sz="1400" dirty="0" err="1" smtClean="0">
                <a:hlinkClick r:id="rId5"/>
              </a:rPr>
              <a:t>clker.com</a:t>
            </a:r>
            <a:r>
              <a:rPr lang="cs-CZ" sz="1400" dirty="0" smtClean="0">
                <a:hlinkClick r:id="rId5"/>
              </a:rPr>
              <a:t>/</a:t>
            </a:r>
            <a:r>
              <a:rPr lang="cs-CZ" sz="1400" dirty="0" err="1" smtClean="0">
                <a:hlinkClick r:id="rId5"/>
              </a:rPr>
              <a:t>cliparts</a:t>
            </a:r>
            <a:r>
              <a:rPr lang="cs-CZ" sz="1400" dirty="0" smtClean="0">
                <a:hlinkClick r:id="rId5"/>
              </a:rPr>
              <a:t>/a/6/d/0/11954400241655438672johnny_</a:t>
            </a:r>
            <a:r>
              <a:rPr lang="cs-CZ" sz="1400" dirty="0" err="1" smtClean="0">
                <a:hlinkClick r:id="rId5"/>
              </a:rPr>
              <a:t>automatic</a:t>
            </a:r>
            <a:r>
              <a:rPr lang="cs-CZ" sz="1400" dirty="0" smtClean="0">
                <a:hlinkClick r:id="rId5"/>
              </a:rPr>
              <a:t>_</a:t>
            </a:r>
            <a:r>
              <a:rPr lang="cs-CZ" sz="1400" dirty="0" err="1" smtClean="0">
                <a:hlinkClick r:id="rId5"/>
              </a:rPr>
              <a:t>cartoon</a:t>
            </a:r>
            <a:r>
              <a:rPr lang="cs-CZ" sz="1400" dirty="0" smtClean="0">
                <a:hlinkClick r:id="rId5"/>
              </a:rPr>
              <a:t>_dog_1.svg.med.png</a:t>
            </a:r>
            <a:endParaRPr lang="cs-CZ" sz="1400" dirty="0" smtClean="0"/>
          </a:p>
          <a:p>
            <a:r>
              <a:rPr lang="cs-CZ" sz="1400" dirty="0" err="1"/>
              <a:t>Canis</a:t>
            </a:r>
            <a:r>
              <a:rPr lang="cs-CZ" sz="1400" dirty="0"/>
              <a:t> lupus.</a:t>
            </a:r>
            <a:r>
              <a:rPr lang="cs-CZ" sz="1400" dirty="0" err="1"/>
              <a:t>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9. 7. 2005, 21:24 [cit. 2013-02-16].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upload.wikimedia.org/wikipedia/commons/2/23/Canis_lupus.jpg</a:t>
            </a:r>
            <a:endParaRPr lang="cs-CZ" sz="1400" dirty="0" smtClean="0"/>
          </a:p>
          <a:p>
            <a:r>
              <a:rPr lang="cs-CZ" sz="1400" dirty="0"/>
              <a:t>Wolf 2 </a:t>
            </a:r>
            <a:r>
              <a:rPr lang="cs-CZ" sz="1400" dirty="0" err="1"/>
              <a:t>clip</a:t>
            </a:r>
            <a:r>
              <a:rPr lang="cs-CZ" sz="1400" dirty="0"/>
              <a:t> </a:t>
            </a:r>
            <a:r>
              <a:rPr lang="cs-CZ" sz="1400" dirty="0" err="1"/>
              <a:t>art</a:t>
            </a:r>
            <a:r>
              <a:rPr lang="cs-CZ" sz="1400" dirty="0"/>
              <a:t>. In: </a:t>
            </a:r>
            <a:r>
              <a:rPr lang="cs-CZ" sz="1400" i="1" dirty="0"/>
              <a:t>Www.</a:t>
            </a:r>
            <a:r>
              <a:rPr lang="cs-CZ" sz="1400" i="1" dirty="0" err="1"/>
              <a:t>clker.com</a:t>
            </a:r>
            <a:r>
              <a:rPr lang="cs-CZ" sz="1400" dirty="0"/>
              <a:t> [online]. </a:t>
            </a:r>
            <a:r>
              <a:rPr lang="cs-CZ" sz="1400" dirty="0" err="1"/>
              <a:t>Sunday</a:t>
            </a:r>
            <a:r>
              <a:rPr lang="cs-CZ" sz="1400" dirty="0"/>
              <a:t>, 18-Nov-07 18:32:38 PST [cit. 2013-02-16]. Dostupné z: </a:t>
            </a:r>
            <a:r>
              <a:rPr lang="cs-CZ" sz="1400" dirty="0">
                <a:hlinkClick r:id="rId7"/>
              </a:rPr>
              <a:t>http://www.</a:t>
            </a:r>
            <a:r>
              <a:rPr lang="cs-CZ" sz="1400" dirty="0" err="1">
                <a:hlinkClick r:id="rId7"/>
              </a:rPr>
              <a:t>clker.com</a:t>
            </a:r>
            <a:r>
              <a:rPr lang="cs-CZ" sz="1400" dirty="0">
                <a:hlinkClick r:id="rId7"/>
              </a:rPr>
              <a:t>/</a:t>
            </a:r>
            <a:r>
              <a:rPr lang="cs-CZ" sz="1400" dirty="0" err="1">
                <a:hlinkClick r:id="rId7"/>
              </a:rPr>
              <a:t>cliparts</a:t>
            </a:r>
            <a:r>
              <a:rPr lang="cs-CZ" sz="1400" dirty="0">
                <a:hlinkClick r:id="rId7"/>
              </a:rPr>
              <a:t>/6/1/1/9/11954395571816358682loup__</a:t>
            </a:r>
            <a:r>
              <a:rPr lang="cs-CZ" sz="1400" dirty="0" err="1" smtClean="0">
                <a:hlinkClick r:id="rId7"/>
              </a:rPr>
              <a:t>tienne</a:t>
            </a:r>
            <a:r>
              <a:rPr lang="cs-CZ" sz="1400" dirty="0" smtClean="0">
                <a:hlinkClick r:id="rId7"/>
              </a:rPr>
              <a:t>_</a:t>
            </a:r>
            <a:r>
              <a:rPr lang="cs-CZ" sz="1400" dirty="0" err="1" smtClean="0">
                <a:hlinkClick r:id="rId7"/>
              </a:rPr>
              <a:t>bersac</a:t>
            </a:r>
            <a:r>
              <a:rPr lang="cs-CZ" sz="1400" dirty="0" smtClean="0">
                <a:hlinkClick r:id="rId7"/>
              </a:rPr>
              <a:t>_01.svg.med.png</a:t>
            </a:r>
            <a:endParaRPr lang="cs-CZ" sz="1400" dirty="0" smtClean="0"/>
          </a:p>
          <a:p>
            <a:r>
              <a:rPr lang="cs-CZ" sz="1400" dirty="0" err="1"/>
              <a:t>Gray</a:t>
            </a:r>
            <a:r>
              <a:rPr lang="cs-CZ" sz="1400" dirty="0"/>
              <a:t> Wolf </a:t>
            </a:r>
            <a:r>
              <a:rPr lang="cs-CZ" sz="1400" dirty="0" err="1"/>
              <a:t>Range.png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5. 7. 2012, 08:46 [cit. 2013-02-16]. Dostupné z: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upload.wikimedia.org/wikipedia/commons/thumb/8/84/Gray_Wolf_Range.png/800px-Gray_Wolf_Range.png</a:t>
            </a:r>
            <a:endParaRPr lang="cs-CZ" sz="1400" dirty="0" smtClean="0"/>
          </a:p>
          <a:p>
            <a:r>
              <a:rPr lang="cs-CZ" sz="1400" dirty="0" err="1"/>
              <a:t>Wolves</a:t>
            </a:r>
            <a:r>
              <a:rPr lang="cs-CZ" sz="1400" dirty="0"/>
              <a:t> </a:t>
            </a:r>
            <a:r>
              <a:rPr lang="cs-CZ" sz="1400" dirty="0" err="1"/>
              <a:t>Kill.jpg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6. 5. 2008, 00:51 [cit. 2013-02-16]. Dostupné z: </a:t>
            </a:r>
            <a:r>
              <a:rPr lang="cs-CZ" sz="1400" dirty="0">
                <a:hlinkClick r:id="rId9"/>
              </a:rPr>
              <a:t>http://</a:t>
            </a:r>
            <a:r>
              <a:rPr lang="cs-CZ" sz="1400" dirty="0" smtClean="0">
                <a:hlinkClick r:id="rId9"/>
              </a:rPr>
              <a:t>upload.wikimedia.org/wikipedia/commons/1/1f/Wolves_Kill.jpg</a:t>
            </a:r>
            <a:endParaRPr lang="cs-CZ" sz="1400" dirty="0" smtClean="0"/>
          </a:p>
          <a:p>
            <a:r>
              <a:rPr lang="cs-CZ" sz="1400" dirty="0" err="1"/>
              <a:t>Canis</a:t>
            </a:r>
            <a:r>
              <a:rPr lang="cs-CZ" sz="1400" dirty="0"/>
              <a:t> lupus </a:t>
            </a:r>
            <a:r>
              <a:rPr lang="cs-CZ" sz="1400" dirty="0" err="1"/>
              <a:t>pack</a:t>
            </a:r>
            <a:r>
              <a:rPr lang="cs-CZ" sz="1400" dirty="0"/>
              <a:t> </a:t>
            </a:r>
            <a:r>
              <a:rPr lang="cs-CZ" sz="1400" dirty="0" err="1"/>
              <a:t>surrounding</a:t>
            </a:r>
            <a:r>
              <a:rPr lang="cs-CZ" sz="1400" dirty="0"/>
              <a:t> </a:t>
            </a:r>
            <a:r>
              <a:rPr lang="cs-CZ" sz="1400" dirty="0" err="1"/>
              <a:t>Bison.jpg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2. 7. 2006, 00:28 [cit. 2013-02-16]. Dostupné z: </a:t>
            </a:r>
            <a:r>
              <a:rPr lang="cs-CZ" sz="1400" dirty="0">
                <a:hlinkClick r:id="rId10"/>
              </a:rPr>
              <a:t>http://</a:t>
            </a:r>
            <a:r>
              <a:rPr lang="cs-CZ" sz="1400" dirty="0" smtClean="0">
                <a:hlinkClick r:id="rId10"/>
              </a:rPr>
              <a:t>upload.wikimedia.org/wikipedia/commons/4/45/Canis_lupus_pack_surrounding_Bison.jpg</a:t>
            </a:r>
            <a:endParaRPr lang="cs-CZ" sz="1400" dirty="0" smtClean="0"/>
          </a:p>
          <a:p>
            <a:r>
              <a:rPr lang="cs-CZ" sz="1400" dirty="0" err="1"/>
              <a:t>Vulpes</a:t>
            </a:r>
            <a:r>
              <a:rPr lang="cs-CZ" sz="1400" dirty="0"/>
              <a:t> </a:t>
            </a:r>
            <a:r>
              <a:rPr lang="cs-CZ" sz="1400" dirty="0" err="1"/>
              <a:t>vulpes</a:t>
            </a:r>
            <a:r>
              <a:rPr lang="cs-CZ" sz="1400" dirty="0"/>
              <a:t> </a:t>
            </a:r>
            <a:r>
              <a:rPr lang="cs-CZ" sz="1400" dirty="0" err="1"/>
              <a:t>standing</a:t>
            </a:r>
            <a:r>
              <a:rPr lang="cs-CZ" sz="1400" dirty="0"/>
              <a:t> in </a:t>
            </a:r>
            <a:r>
              <a:rPr lang="cs-CZ" sz="1400" dirty="0" err="1"/>
              <a:t>snow.jpg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12. 9. 2004, 17:01 [cit. 2013-02-16]. Dostupné z: </a:t>
            </a:r>
            <a:r>
              <a:rPr lang="cs-CZ" sz="1400" dirty="0">
                <a:hlinkClick r:id="rId11"/>
              </a:rPr>
              <a:t>http://</a:t>
            </a:r>
            <a:r>
              <a:rPr lang="cs-CZ" sz="1400" dirty="0" smtClean="0">
                <a:hlinkClick r:id="rId11"/>
              </a:rPr>
              <a:t>upload.wikimedia.org/wikipedia/commons/thumb/d/d0/Vulpes_vulpes_standing_in_snow.jpg/800px-Vulpes_vulpes_standing_in_snow.jpg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5572164"/>
          </a:xfrm>
        </p:spPr>
        <p:txBody>
          <a:bodyPr>
            <a:normAutofit lnSpcReduction="10000"/>
          </a:bodyPr>
          <a:lstStyle/>
          <a:p>
            <a:r>
              <a:rPr lang="cs-CZ" sz="1400" dirty="0" err="1"/>
              <a:t>Vulpes</a:t>
            </a:r>
            <a:r>
              <a:rPr lang="cs-CZ" sz="1400" dirty="0"/>
              <a:t> </a:t>
            </a:r>
            <a:r>
              <a:rPr lang="cs-CZ" sz="1400" dirty="0" err="1"/>
              <a:t>vulpes</a:t>
            </a:r>
            <a:r>
              <a:rPr lang="cs-CZ" sz="1400" dirty="0"/>
              <a:t> </a:t>
            </a:r>
            <a:r>
              <a:rPr lang="cs-CZ" sz="1400" dirty="0" err="1"/>
              <a:t>laying</a:t>
            </a:r>
            <a:r>
              <a:rPr lang="cs-CZ" sz="1400" dirty="0"/>
              <a:t> in </a:t>
            </a:r>
            <a:r>
              <a:rPr lang="cs-CZ" sz="1400" dirty="0" err="1"/>
              <a:t>snow.jpg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11. 9. 2004, 18:16 [cit. 2013-02-16].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upload.wikimedia.org/wikipedia/commons/0/03/Vulpes_vulpes_laying_in_snow.jpg</a:t>
            </a:r>
            <a:endParaRPr lang="cs-CZ" sz="1400" dirty="0" smtClean="0"/>
          </a:p>
          <a:p>
            <a:r>
              <a:rPr lang="cs-CZ" sz="1400" dirty="0" err="1"/>
              <a:t>Vulpes</a:t>
            </a:r>
            <a:r>
              <a:rPr lang="cs-CZ" sz="1400" dirty="0"/>
              <a:t> </a:t>
            </a:r>
            <a:r>
              <a:rPr lang="cs-CZ" sz="1400" dirty="0" err="1"/>
              <a:t>vulpes</a:t>
            </a:r>
            <a:r>
              <a:rPr lang="cs-CZ" sz="1400" dirty="0"/>
              <a:t> pup </a:t>
            </a:r>
            <a:r>
              <a:rPr lang="cs-CZ" sz="1400" dirty="0" err="1"/>
              <a:t>sitting</a:t>
            </a:r>
            <a:r>
              <a:rPr lang="cs-CZ" sz="1400" dirty="0"/>
              <a:t> on stone.</a:t>
            </a:r>
            <a:r>
              <a:rPr lang="cs-CZ" sz="1400" dirty="0" err="1"/>
              <a:t>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12. 9. 2004, 16:59 [cit. 2013-02-16].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upload.wikimedia.org/wikipedia/commons/thumb/2/28/Vulpes_vulpes_pup_sitting_on_stone.jpg/800px-Vulpes_vulpes_pup_sitting_on_stone.jpg</a:t>
            </a:r>
            <a:endParaRPr lang="cs-CZ" sz="1400" dirty="0" smtClean="0"/>
          </a:p>
          <a:p>
            <a:r>
              <a:rPr lang="cs-CZ" sz="1400" dirty="0" err="1"/>
              <a:t>Golden</a:t>
            </a:r>
            <a:r>
              <a:rPr lang="cs-CZ" sz="1400" dirty="0"/>
              <a:t> </a:t>
            </a:r>
            <a:r>
              <a:rPr lang="cs-CZ" sz="1400" dirty="0" err="1"/>
              <a:t>Jackal</a:t>
            </a:r>
            <a:r>
              <a:rPr lang="cs-CZ" sz="1400" dirty="0"/>
              <a:t> sa02.jpg.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2013-02-16].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upload.wikimedia.org/wikipedia/commons/3/3c/Golden_Jackal_sa02.jpg</a:t>
            </a:r>
            <a:endParaRPr lang="cs-CZ" sz="1400" dirty="0" smtClean="0"/>
          </a:p>
          <a:p>
            <a:r>
              <a:rPr lang="cs-CZ" sz="1400" dirty="0" err="1"/>
              <a:t>World</a:t>
            </a:r>
            <a:r>
              <a:rPr lang="cs-CZ" sz="1400" dirty="0"/>
              <a:t> </a:t>
            </a:r>
            <a:r>
              <a:rPr lang="cs-CZ" sz="1400" dirty="0" err="1"/>
              <a:t>goldschakal.png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15. 7. 2005, 13:29 [cit. 2013-02-16].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upload.wikimedia.org/wikipedia/commons/4/43/World_goldschakal.png</a:t>
            </a:r>
            <a:endParaRPr lang="cs-CZ" sz="1400" dirty="0" smtClean="0"/>
          </a:p>
          <a:p>
            <a:r>
              <a:rPr lang="cs-CZ" sz="1400" dirty="0" err="1"/>
              <a:t>Coyote</a:t>
            </a:r>
            <a:r>
              <a:rPr lang="cs-CZ" sz="1400" dirty="0"/>
              <a:t> in </a:t>
            </a:r>
            <a:r>
              <a:rPr lang="cs-CZ" sz="1400" dirty="0" err="1"/>
              <a:t>forest.jpg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12. 12. 2004, 22:14 [cit. 2013-02-16].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upload.wikimedia.org/wikipedia/commons/thumb/3/3c/Coyote_in_forest.jpg/800px-Coyote_in_forest.jpg</a:t>
            </a:r>
            <a:endParaRPr lang="cs-CZ" sz="1400" dirty="0" smtClean="0"/>
          </a:p>
          <a:p>
            <a:r>
              <a:rPr lang="cs-CZ" sz="1400" dirty="0" err="1"/>
              <a:t>Leefgebied</a:t>
            </a:r>
            <a:r>
              <a:rPr lang="cs-CZ" sz="1400" dirty="0"/>
              <a:t> </a:t>
            </a:r>
            <a:r>
              <a:rPr lang="cs-CZ" sz="1400" dirty="0" err="1"/>
              <a:t>coyoteupdate.jpg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6. 7. 2010, 14:31 [cit. 2013-02-16].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upload.wikimedia.org/wikipedia/commons/6/6f/Leefgebied_coyoteupdate.jpg</a:t>
            </a:r>
            <a:endParaRPr lang="cs-CZ" sz="1400" dirty="0" smtClean="0"/>
          </a:p>
          <a:p>
            <a:r>
              <a:rPr lang="cs-CZ" sz="1400" dirty="0"/>
              <a:t>Dingo </a:t>
            </a:r>
            <a:r>
              <a:rPr lang="cs-CZ" sz="1400" dirty="0" err="1"/>
              <a:t>Australia</a:t>
            </a:r>
            <a:r>
              <a:rPr lang="cs-CZ" sz="1400" dirty="0"/>
              <a:t> Zoo </a:t>
            </a:r>
            <a:r>
              <a:rPr lang="cs-CZ" sz="1400" dirty="0" err="1"/>
              <a:t>QLD.jpg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9. 3. 2005, 21:04 [cit. 2013-02-16]. Dostupné z: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upload.wikimedia.org/wikipedia/commons/thumb/e/ef/Dingo_Australia_Zoo_QLD.jpg/777px-Dingo_Australia_Zoo_QLD.jpg</a:t>
            </a:r>
            <a:endParaRPr lang="cs-CZ" sz="1400" dirty="0" smtClean="0"/>
          </a:p>
          <a:p>
            <a:r>
              <a:rPr lang="en-US" sz="1400" dirty="0"/>
              <a:t>Montage of dogs.jpg. In: </a:t>
            </a:r>
            <a:r>
              <a:rPr lang="en-US" sz="1400" i="1" dirty="0"/>
              <a:t>Wikipedia: the free encyclopedia</a:t>
            </a:r>
            <a:r>
              <a:rPr lang="en-US" sz="1400" dirty="0"/>
              <a:t> [online]. San Francisco (CA): Wikimedia Foundation, 2001-, 20. 11. 2011, 12:28 [cit. 2013-02-16]. </a:t>
            </a:r>
            <a:r>
              <a:rPr lang="en-US" sz="1400" dirty="0" err="1"/>
              <a:t>Dostupné</a:t>
            </a:r>
            <a:r>
              <a:rPr lang="en-US" sz="1400" dirty="0"/>
              <a:t> z: </a:t>
            </a:r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upload.wikimedia.org/wikipedia/commons/thumb/7/7c/Montage_of_dogs.jpg/529px-Montage_of_dogs.jpg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/>
          <a:lstStyle/>
          <a:p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286412"/>
          </a:xfrm>
        </p:spPr>
        <p:txBody>
          <a:bodyPr>
            <a:normAutofit lnSpcReduction="10000"/>
          </a:bodyPr>
          <a:lstStyle/>
          <a:p>
            <a:r>
              <a:rPr lang="en-US" sz="1400" dirty="0"/>
              <a:t>Dog On Leash clip art. In: </a:t>
            </a:r>
            <a:r>
              <a:rPr lang="en-US" sz="1400" i="1" dirty="0"/>
              <a:t>Www.clker.com</a:t>
            </a:r>
            <a:r>
              <a:rPr lang="en-US" sz="1400" dirty="0"/>
              <a:t> [online]. Tuesday, 13-Nov-07 12:25:33 PST [cit. 2013-02-16]. </a:t>
            </a:r>
            <a:r>
              <a:rPr lang="en-US" sz="1400" dirty="0" err="1"/>
              <a:t>Dostupné</a:t>
            </a:r>
            <a:r>
              <a:rPr lang="en-US" sz="1400" dirty="0"/>
              <a:t> z: </a:t>
            </a:r>
            <a:r>
              <a:rPr lang="en-US" sz="1400" dirty="0">
                <a:hlinkClick r:id="rId2"/>
              </a:rPr>
              <a:t>http://www.clker.com/cliparts/f/7/b/d/1194985533695551966dog_on_leash_gerald_g._</a:t>
            </a:r>
            <a:r>
              <a:rPr lang="en-US" sz="1400" dirty="0" smtClean="0">
                <a:hlinkClick r:id="rId2"/>
              </a:rPr>
              <a:t>01.svg.med.png</a:t>
            </a:r>
            <a:endParaRPr lang="cs-CZ" sz="1400" dirty="0" smtClean="0"/>
          </a:p>
          <a:p>
            <a:r>
              <a:rPr lang="cs-CZ" sz="1400" dirty="0" err="1"/>
              <a:t>Puppy</a:t>
            </a:r>
            <a:r>
              <a:rPr lang="cs-CZ" sz="1400" dirty="0"/>
              <a:t> </a:t>
            </a:r>
            <a:r>
              <a:rPr lang="cs-CZ" sz="1400" dirty="0" err="1"/>
              <a:t>Cartoon</a:t>
            </a:r>
            <a:r>
              <a:rPr lang="cs-CZ" sz="1400" dirty="0"/>
              <a:t> </a:t>
            </a:r>
            <a:r>
              <a:rPr lang="cs-CZ" sz="1400" dirty="0" err="1"/>
              <a:t>clip</a:t>
            </a:r>
            <a:r>
              <a:rPr lang="cs-CZ" sz="1400" dirty="0"/>
              <a:t> </a:t>
            </a:r>
            <a:r>
              <a:rPr lang="cs-CZ" sz="1400" dirty="0" err="1"/>
              <a:t>art</a:t>
            </a:r>
            <a:r>
              <a:rPr lang="cs-CZ" sz="1400" dirty="0"/>
              <a:t>. In: </a:t>
            </a:r>
            <a:r>
              <a:rPr lang="cs-CZ" sz="1400" i="1" dirty="0"/>
              <a:t>Www.</a:t>
            </a:r>
            <a:r>
              <a:rPr lang="cs-CZ" sz="1400" i="1" dirty="0" err="1"/>
              <a:t>clker.com</a:t>
            </a:r>
            <a:r>
              <a:rPr lang="cs-CZ" sz="1400" dirty="0"/>
              <a:t> [online]. </a:t>
            </a:r>
            <a:r>
              <a:rPr lang="cs-CZ" sz="1400" dirty="0" err="1"/>
              <a:t>Wednesday</a:t>
            </a:r>
            <a:r>
              <a:rPr lang="cs-CZ" sz="1400" dirty="0"/>
              <a:t>, 26-</a:t>
            </a:r>
            <a:r>
              <a:rPr lang="cs-CZ" sz="1400" dirty="0" err="1"/>
              <a:t>Mar</a:t>
            </a:r>
            <a:r>
              <a:rPr lang="cs-CZ" sz="1400" dirty="0"/>
              <a:t>-08 17:51:34 PDT [cit. 2013-02-16].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www.</a:t>
            </a:r>
            <a:r>
              <a:rPr lang="cs-CZ" sz="1400" dirty="0" err="1" smtClean="0">
                <a:hlinkClick r:id="rId3"/>
              </a:rPr>
              <a:t>clker.com</a:t>
            </a:r>
            <a:r>
              <a:rPr lang="cs-CZ" sz="1400" dirty="0" smtClean="0">
                <a:hlinkClick r:id="rId3"/>
              </a:rPr>
              <a:t>/</a:t>
            </a:r>
            <a:r>
              <a:rPr lang="cs-CZ" sz="1400" dirty="0" err="1" smtClean="0">
                <a:hlinkClick r:id="rId3"/>
              </a:rPr>
              <a:t>cliparts</a:t>
            </a:r>
            <a:r>
              <a:rPr lang="cs-CZ" sz="1400" dirty="0" smtClean="0">
                <a:hlinkClick r:id="rId3"/>
              </a:rPr>
              <a:t>/8/6/b/5/1206579092872357299Gerald_G_</a:t>
            </a:r>
            <a:r>
              <a:rPr lang="cs-CZ" sz="1400" dirty="0" err="1" smtClean="0">
                <a:hlinkClick r:id="rId3"/>
              </a:rPr>
              <a:t>Puppy</a:t>
            </a:r>
            <a:r>
              <a:rPr lang="cs-CZ" sz="1400" dirty="0" smtClean="0">
                <a:hlinkClick r:id="rId3"/>
              </a:rPr>
              <a:t>_</a:t>
            </a:r>
            <a:r>
              <a:rPr lang="cs-CZ" sz="1400" dirty="0" err="1" smtClean="0">
                <a:hlinkClick r:id="rId3"/>
              </a:rPr>
              <a:t>Cartoon.svg.med.png</a:t>
            </a:r>
            <a:endParaRPr lang="cs-CZ" sz="1400" dirty="0" smtClean="0"/>
          </a:p>
          <a:p>
            <a:r>
              <a:rPr lang="cs-CZ" sz="1400" dirty="0" err="1"/>
              <a:t>Cartoon</a:t>
            </a:r>
            <a:r>
              <a:rPr lang="cs-CZ" sz="1400" dirty="0"/>
              <a:t> Dog </a:t>
            </a:r>
            <a:r>
              <a:rPr lang="cs-CZ" sz="1400" dirty="0" err="1"/>
              <a:t>clip</a:t>
            </a:r>
            <a:r>
              <a:rPr lang="cs-CZ" sz="1400" dirty="0"/>
              <a:t> </a:t>
            </a:r>
            <a:r>
              <a:rPr lang="cs-CZ" sz="1400" dirty="0" err="1"/>
              <a:t>art</a:t>
            </a:r>
            <a:r>
              <a:rPr lang="cs-CZ" sz="1400" dirty="0"/>
              <a:t>. In: </a:t>
            </a:r>
            <a:r>
              <a:rPr lang="cs-CZ" sz="1400" i="1" dirty="0"/>
              <a:t>Www.</a:t>
            </a:r>
            <a:r>
              <a:rPr lang="cs-CZ" sz="1400" i="1" dirty="0" err="1"/>
              <a:t>clker.com</a:t>
            </a:r>
            <a:r>
              <a:rPr lang="cs-CZ" sz="1400" dirty="0"/>
              <a:t> [online]. </a:t>
            </a:r>
            <a:r>
              <a:rPr lang="cs-CZ" sz="1400" dirty="0" err="1"/>
              <a:t>Tuesday</a:t>
            </a:r>
            <a:r>
              <a:rPr lang="cs-CZ" sz="1400" dirty="0"/>
              <a:t>, 15-</a:t>
            </a:r>
            <a:r>
              <a:rPr lang="cs-CZ" sz="1400" dirty="0" err="1"/>
              <a:t>Jul</a:t>
            </a:r>
            <a:r>
              <a:rPr lang="cs-CZ" sz="1400" dirty="0"/>
              <a:t>-08 09:34:29 PDT [cit. 2013-02-16]. Dostupné z: </a:t>
            </a:r>
            <a:r>
              <a:rPr lang="cs-CZ" sz="1400" dirty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www.</a:t>
            </a:r>
            <a:r>
              <a:rPr lang="cs-CZ" sz="1400" dirty="0" err="1" smtClean="0">
                <a:hlinkClick r:id="rId4"/>
              </a:rPr>
              <a:t>clker.com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cliparts</a:t>
            </a:r>
            <a:r>
              <a:rPr lang="cs-CZ" sz="1400" dirty="0" smtClean="0">
                <a:hlinkClick r:id="rId4"/>
              </a:rPr>
              <a:t>/8/1/3/6/12161396651491232743lemmling_</a:t>
            </a:r>
            <a:r>
              <a:rPr lang="cs-CZ" sz="1400" dirty="0" err="1" smtClean="0">
                <a:hlinkClick r:id="rId4"/>
              </a:rPr>
              <a:t>Cartoon</a:t>
            </a:r>
            <a:r>
              <a:rPr lang="cs-CZ" sz="1400" dirty="0" smtClean="0">
                <a:hlinkClick r:id="rId4"/>
              </a:rPr>
              <a:t>_dog.</a:t>
            </a:r>
            <a:r>
              <a:rPr lang="cs-CZ" sz="1400" dirty="0" err="1" smtClean="0">
                <a:hlinkClick r:id="rId4"/>
              </a:rPr>
              <a:t>svg.med.png</a:t>
            </a:r>
            <a:endParaRPr lang="cs-CZ" sz="1400" dirty="0" smtClean="0"/>
          </a:p>
          <a:p>
            <a:r>
              <a:rPr lang="cs-CZ" sz="1400" dirty="0" err="1"/>
              <a:t>Dobermann.jpg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2013-02-16]. Dostupné z: </a:t>
            </a: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upload.wikimedia.org/wikipedia/commons/thumb/2/25/Dobermann.jpg/696px-Dobermann.jpg</a:t>
            </a:r>
            <a:endParaRPr lang="cs-CZ" sz="1400" dirty="0" smtClean="0"/>
          </a:p>
          <a:p>
            <a:r>
              <a:rPr lang="cs-CZ" sz="1400" dirty="0" err="1"/>
              <a:t>SanBernardo</a:t>
            </a:r>
            <a:r>
              <a:rPr lang="cs-CZ" sz="1400" dirty="0"/>
              <a:t> Newton.</a:t>
            </a:r>
            <a:r>
              <a:rPr lang="cs-CZ" sz="1400" dirty="0" err="1"/>
              <a:t>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2. 1. 2012, 11:23 [cit. 2013-02-16]. Dostupné z: </a:t>
            </a: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upload.wikimedia.org/wikipedia/commons/thumb/c/c0/SanBernardo_Newton.jpg/800px-SanBernardo_Newton.jpg</a:t>
            </a:r>
            <a:endParaRPr lang="cs-CZ" sz="1400" dirty="0" smtClean="0"/>
          </a:p>
          <a:p>
            <a:r>
              <a:rPr lang="cs-CZ" sz="1400" dirty="0" err="1"/>
              <a:t>Stravharig</a:t>
            </a:r>
            <a:r>
              <a:rPr lang="cs-CZ" sz="1400" dirty="0"/>
              <a:t> tax.</a:t>
            </a:r>
            <a:r>
              <a:rPr lang="cs-CZ" sz="1400" dirty="0" err="1"/>
              <a:t>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15. 10. 2005, 15:56 [cit. 2013-02-16]. Dostupné z: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upload.wikimedia.org/wikipedia/commons/thumb/1/13/Stravharig_tax.jpg/800px-Stravharig_tax.jpg</a:t>
            </a:r>
            <a:endParaRPr lang="cs-CZ" sz="1400" dirty="0" smtClean="0"/>
          </a:p>
          <a:p>
            <a:r>
              <a:rPr lang="cs-CZ" sz="1400" dirty="0" err="1"/>
              <a:t>Beagle</a:t>
            </a:r>
            <a:r>
              <a:rPr lang="cs-CZ" sz="1400" dirty="0"/>
              <a:t> 600.jpg.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26. 2. 2006, 17:26 [cit. 2013-02-16]. Dostupné z: </a:t>
            </a: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upload.wikimedia.org/wikipedia/commons/5/55/Beagle_600.jpg</a:t>
            </a:r>
            <a:endParaRPr lang="cs-CZ" sz="1400" dirty="0" smtClean="0"/>
          </a:p>
          <a:p>
            <a:r>
              <a:rPr lang="cs-CZ" sz="1400" dirty="0" err="1"/>
              <a:t>Dalmatiner</a:t>
            </a:r>
            <a:r>
              <a:rPr lang="cs-CZ" sz="1400" dirty="0"/>
              <a:t> 2.jpg.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9. 7. 2005, 09:53 [cit. 2013-02-16]. Dostupné z: </a:t>
            </a:r>
            <a:r>
              <a:rPr lang="cs-CZ" sz="1400" dirty="0">
                <a:hlinkClick r:id="rId9"/>
              </a:rPr>
              <a:t>http://</a:t>
            </a:r>
            <a:r>
              <a:rPr lang="cs-CZ" sz="1400" dirty="0" smtClean="0">
                <a:hlinkClick r:id="rId9"/>
              </a:rPr>
              <a:t>upload.wikimedia.org/wikipedia/commons/1/15/Dalmatiner_2.jpg</a:t>
            </a:r>
            <a:endParaRPr lang="cs-CZ" sz="1400" dirty="0" smtClean="0"/>
          </a:p>
          <a:p>
            <a:r>
              <a:rPr lang="cs-CZ" sz="1400" dirty="0" err="1"/>
              <a:t>Goldensondika.jpg</a:t>
            </a:r>
            <a:r>
              <a:rPr lang="cs-CZ" sz="1400" dirty="0"/>
              <a:t>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17. 7. 2007, 20:35 [cit. 2013-02-16]. Dostupné z: </a:t>
            </a:r>
            <a:r>
              <a:rPr lang="cs-CZ" sz="1400" dirty="0">
                <a:hlinkClick r:id="rId10"/>
              </a:rPr>
              <a:t>http://</a:t>
            </a:r>
            <a:r>
              <a:rPr lang="cs-CZ" sz="1400" dirty="0" smtClean="0">
                <a:hlinkClick r:id="rId10"/>
              </a:rPr>
              <a:t>upload.wikimedia.org/wikipedia/commons/thumb/f/f0/Goldensondika.jpg/400px-Goldensondika.jpg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/>
          <a:lstStyle/>
          <a:p>
            <a:r>
              <a:rPr lang="cs-CZ" dirty="0" smtClean="0">
                <a:latin typeface="Algerian" pitchFamily="82" charset="0"/>
              </a:rPr>
              <a:t>zdroje</a:t>
            </a:r>
            <a:endParaRPr lang="cs-CZ" dirty="0">
              <a:latin typeface="Algerian" pitchFamily="8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r>
              <a:rPr lang="cs-CZ" sz="1400" dirty="0" err="1"/>
              <a:t>Racibórz</a:t>
            </a:r>
            <a:r>
              <a:rPr lang="cs-CZ" sz="1400" dirty="0"/>
              <a:t> 2007 082.jpg.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23. 8. 2007, 11:05 [cit. 2013-02-16]. Dostupné z: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upload.wikimedia.org/wikipedia/commons/thumb/a/a4/Racib%C3%B3rz_2007_082.jpg/800px-Racib%C3%B3rz_2007_082.jpg</a:t>
            </a:r>
            <a:endParaRPr lang="cs-CZ" sz="1400" dirty="0" smtClean="0"/>
          </a:p>
          <a:p>
            <a:r>
              <a:rPr lang="cs-CZ" sz="1400" dirty="0" err="1"/>
              <a:t>Irish</a:t>
            </a:r>
            <a:r>
              <a:rPr lang="cs-CZ" sz="1400" dirty="0"/>
              <a:t> </a:t>
            </a:r>
            <a:r>
              <a:rPr lang="cs-CZ" sz="1400" dirty="0" err="1"/>
              <a:t>Wolfhound</a:t>
            </a:r>
            <a:r>
              <a:rPr lang="cs-CZ" sz="1400" dirty="0"/>
              <a:t> 3.jpg. In: 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 [online]. San </a:t>
            </a:r>
            <a:r>
              <a:rPr lang="cs-CZ" sz="1400" dirty="0" err="1"/>
              <a:t>Francisco</a:t>
            </a:r>
            <a:r>
              <a:rPr lang="cs-CZ" sz="1400" dirty="0"/>
              <a:t>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2001-, 25. 6. 2011, 08:57 [cit. 2013-02-16]. Dostupné z: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upload.wikimedia.org/wikipedia/commons/thumb/0/03/Irish_Wolfhound_3.jpg/450px-Irish_Wolfhound_3.jpg</a:t>
            </a:r>
            <a:endParaRPr lang="cs-CZ" sz="1400" dirty="0" smtClean="0"/>
          </a:p>
          <a:p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71472" y="1000108"/>
            <a:ext cx="604692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214282" y="214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lgerian" pitchFamily="82" charset="0"/>
              </a:rPr>
              <a:t>Opakování – lebka psa domácího</a:t>
            </a:r>
            <a:endParaRPr lang="cs-CZ" sz="4000" dirty="0">
              <a:latin typeface="Algerian" pitchFamily="82" charset="0"/>
            </a:endParaRPr>
          </a:p>
        </p:txBody>
      </p:sp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5857892"/>
            <a:ext cx="3657600" cy="796925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5072066" y="1000108"/>
            <a:ext cx="128588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1500166" y="2285992"/>
            <a:ext cx="128588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2571736" y="6215082"/>
            <a:ext cx="128588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571472" y="2928934"/>
            <a:ext cx="928694" cy="2857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500034" y="5572140"/>
            <a:ext cx="928694" cy="2857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2571736" y="5357826"/>
            <a:ext cx="928694" cy="2857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3571868" y="5643578"/>
            <a:ext cx="928694" cy="2857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1"/>
          <p:cNvSpPr/>
          <p:nvPr/>
        </p:nvSpPr>
        <p:spPr>
          <a:xfrm>
            <a:off x="1214414" y="5929330"/>
            <a:ext cx="1357322" cy="28575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286808" cy="50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6061075"/>
            <a:ext cx="3657600" cy="796925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142852"/>
            <a:ext cx="9429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latin typeface="Algerian" pitchFamily="82" charset="0"/>
              </a:rPr>
              <a:t>Opakování – kostra psa domácího</a:t>
            </a:r>
            <a:endParaRPr lang="cs-CZ" sz="4000" dirty="0">
              <a:latin typeface="Algerian" pitchFamily="82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929586" y="1071546"/>
            <a:ext cx="71441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7143768" y="2500306"/>
            <a:ext cx="642942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7000892" y="3429000"/>
            <a:ext cx="128588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7072330" y="4000504"/>
            <a:ext cx="128588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7000892" y="4714884"/>
            <a:ext cx="128588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7215206" y="5429264"/>
            <a:ext cx="1285884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8" name="Zaoblený obdélník 27"/>
          <p:cNvSpPr/>
          <p:nvPr/>
        </p:nvSpPr>
        <p:spPr>
          <a:xfrm>
            <a:off x="4643438" y="1000108"/>
            <a:ext cx="1143008" cy="285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9" name="Zaoblený obdélník 28"/>
          <p:cNvSpPr/>
          <p:nvPr/>
        </p:nvSpPr>
        <p:spPr>
          <a:xfrm>
            <a:off x="4643438" y="2000240"/>
            <a:ext cx="1143008" cy="285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0" name="Zaoblený obdélník 29"/>
          <p:cNvSpPr/>
          <p:nvPr/>
        </p:nvSpPr>
        <p:spPr>
          <a:xfrm>
            <a:off x="3714744" y="1285860"/>
            <a:ext cx="1143008" cy="285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1" name="Zaoblený obdélník 30"/>
          <p:cNvSpPr/>
          <p:nvPr/>
        </p:nvSpPr>
        <p:spPr>
          <a:xfrm>
            <a:off x="2857488" y="1571612"/>
            <a:ext cx="1143008" cy="285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2" name="Zaoblený obdélník 31"/>
          <p:cNvSpPr/>
          <p:nvPr/>
        </p:nvSpPr>
        <p:spPr>
          <a:xfrm>
            <a:off x="2071670" y="1857364"/>
            <a:ext cx="1143008" cy="285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3" name="Zaoblený obdélník 32"/>
          <p:cNvSpPr/>
          <p:nvPr/>
        </p:nvSpPr>
        <p:spPr>
          <a:xfrm>
            <a:off x="1500166" y="2285992"/>
            <a:ext cx="1143008" cy="285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4" name="Zaoblený obdélník 33"/>
          <p:cNvSpPr/>
          <p:nvPr/>
        </p:nvSpPr>
        <p:spPr>
          <a:xfrm>
            <a:off x="714348" y="2928934"/>
            <a:ext cx="1143008" cy="28575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5" name="Zaoblený obdélník 34"/>
          <p:cNvSpPr/>
          <p:nvPr/>
        </p:nvSpPr>
        <p:spPr>
          <a:xfrm>
            <a:off x="1142976" y="4000504"/>
            <a:ext cx="1143008" cy="28575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6" name="Zaoblený obdélník 35"/>
          <p:cNvSpPr/>
          <p:nvPr/>
        </p:nvSpPr>
        <p:spPr>
          <a:xfrm>
            <a:off x="1142976" y="4429132"/>
            <a:ext cx="1143008" cy="28575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7" name="Zaoblený obdélník 36"/>
          <p:cNvSpPr/>
          <p:nvPr/>
        </p:nvSpPr>
        <p:spPr>
          <a:xfrm>
            <a:off x="1071538" y="4857760"/>
            <a:ext cx="1143008" cy="28575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8" name="Zaoblený obdélník 37"/>
          <p:cNvSpPr/>
          <p:nvPr/>
        </p:nvSpPr>
        <p:spPr>
          <a:xfrm>
            <a:off x="857224" y="5286388"/>
            <a:ext cx="1000132" cy="28575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9" name="Zaoblený obdélník 38"/>
          <p:cNvSpPr/>
          <p:nvPr/>
        </p:nvSpPr>
        <p:spPr>
          <a:xfrm>
            <a:off x="928662" y="5643578"/>
            <a:ext cx="1000132" cy="285752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0" name="Zaoblený obdélník 39"/>
          <p:cNvSpPr/>
          <p:nvPr/>
        </p:nvSpPr>
        <p:spPr>
          <a:xfrm>
            <a:off x="4071934" y="4143380"/>
            <a:ext cx="1000132" cy="28575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1" name="Zaoblený obdélník 40"/>
          <p:cNvSpPr/>
          <p:nvPr/>
        </p:nvSpPr>
        <p:spPr>
          <a:xfrm>
            <a:off x="3571868" y="4714884"/>
            <a:ext cx="1000132" cy="28575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2" name="Zaoblený obdélník 41"/>
          <p:cNvSpPr/>
          <p:nvPr/>
        </p:nvSpPr>
        <p:spPr>
          <a:xfrm>
            <a:off x="4071934" y="5072074"/>
            <a:ext cx="1214446" cy="28575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3" name="Zaoblený obdélník 42"/>
          <p:cNvSpPr/>
          <p:nvPr/>
        </p:nvSpPr>
        <p:spPr>
          <a:xfrm>
            <a:off x="4143372" y="5572140"/>
            <a:ext cx="1214446" cy="28575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357422" y="0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u="sng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4800" u="sng" dirty="0" smtClean="0">
                <a:latin typeface="Times New Roman" pitchFamily="18" charset="0"/>
                <a:cs typeface="Times New Roman" pitchFamily="18" charset="0"/>
              </a:rPr>
              <a:t>eleď : </a:t>
            </a:r>
            <a:r>
              <a:rPr lang="cs-CZ" sz="4800" i="1" u="sng" dirty="0" smtClean="0">
                <a:latin typeface="Times New Roman" pitchFamily="18" charset="0"/>
                <a:cs typeface="Times New Roman" pitchFamily="18" charset="0"/>
              </a:rPr>
              <a:t>psovití</a:t>
            </a:r>
            <a:endParaRPr lang="cs-CZ" sz="4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142984"/>
            <a:ext cx="878684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Jak loví svoji kořist?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00298" y="2071678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600" b="1" dirty="0" smtClean="0"/>
              <a:t> kořist loví štvaním</a:t>
            </a:r>
            <a:endParaRPr lang="cs-CZ" sz="3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928934"/>
            <a:ext cx="9144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Čím se většinou živí?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14480" y="3857628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600" b="1" dirty="0" smtClean="0"/>
              <a:t> jsou to především masožravci</a:t>
            </a:r>
            <a:endParaRPr lang="cs-CZ" sz="3600" b="1" dirty="0"/>
          </a:p>
        </p:txBody>
      </p:sp>
      <p:pic>
        <p:nvPicPr>
          <p:cNvPr id="22530" name="Picture 2" descr="Bobi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3700" y="0"/>
            <a:ext cx="2400300" cy="283845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357422" y="0"/>
            <a:ext cx="4786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u="sng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4800" u="sng" dirty="0" smtClean="0">
                <a:latin typeface="Times New Roman" pitchFamily="18" charset="0"/>
                <a:cs typeface="Times New Roman" pitchFamily="18" charset="0"/>
              </a:rPr>
              <a:t>eleď : </a:t>
            </a:r>
            <a:r>
              <a:rPr lang="cs-CZ" sz="4800" i="1" u="sng" dirty="0" smtClean="0">
                <a:latin typeface="Times New Roman" pitchFamily="18" charset="0"/>
                <a:cs typeface="Times New Roman" pitchFamily="18" charset="0"/>
              </a:rPr>
              <a:t>psovití</a:t>
            </a:r>
            <a:endParaRPr lang="cs-CZ" sz="4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142984"/>
            <a:ext cx="914400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Co jím především napomáhá k lovu potravy?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57158" y="2071678"/>
            <a:ext cx="828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cs-CZ" sz="3600" b="1" dirty="0" smtClean="0"/>
              <a:t> dlouhé nohy, štíhlé tělo a dlouhý ocas</a:t>
            </a:r>
            <a:endParaRPr lang="cs-CZ" sz="3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3000372"/>
            <a:ext cx="91440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b="1" dirty="0" smtClean="0"/>
              <a:t> prstochodci (přední končetina 5 prstů, zadní </a:t>
            </a:r>
          </a:p>
          <a:p>
            <a:r>
              <a:rPr lang="cs-CZ" sz="3200" b="1" dirty="0"/>
              <a:t> </a:t>
            </a:r>
            <a:r>
              <a:rPr lang="cs-CZ" sz="3200" b="1" dirty="0" smtClean="0"/>
              <a:t>    končetina 4 prsty)</a:t>
            </a:r>
          </a:p>
          <a:p>
            <a:pPr>
              <a:buFont typeface="Wingdings" pitchFamily="2" charset="2"/>
              <a:buChar char="Ø"/>
            </a:pPr>
            <a:r>
              <a:rPr lang="cs-CZ" sz="3200" b="1" dirty="0"/>
              <a:t> </a:t>
            </a:r>
            <a:r>
              <a:rPr lang="cs-CZ" sz="3200" b="1" dirty="0" smtClean="0"/>
              <a:t>počet zubů: kolem 42</a:t>
            </a:r>
          </a:p>
          <a:p>
            <a:pPr>
              <a:buFont typeface="Wingdings" pitchFamily="2" charset="2"/>
              <a:buChar char="Ø"/>
            </a:pPr>
            <a:r>
              <a:rPr lang="cs-CZ" sz="3200" b="1" dirty="0"/>
              <a:t> </a:t>
            </a:r>
            <a:r>
              <a:rPr lang="cs-CZ" sz="3200" b="1" dirty="0" smtClean="0"/>
              <a:t>žijí většinou v malých skupinách</a:t>
            </a:r>
          </a:p>
          <a:p>
            <a:pPr>
              <a:buFont typeface="Wingdings" pitchFamily="2" charset="2"/>
              <a:buChar char="Ø"/>
            </a:pPr>
            <a:r>
              <a:rPr lang="cs-CZ" sz="3200" b="1" dirty="0"/>
              <a:t> </a:t>
            </a:r>
            <a:r>
              <a:rPr lang="cs-CZ" sz="3200" b="1" dirty="0" smtClean="0"/>
              <a:t>drápy nejsou zatažitelné</a:t>
            </a:r>
            <a:endParaRPr lang="cs-CZ" sz="3200" b="1" dirty="0"/>
          </a:p>
        </p:txBody>
      </p:sp>
      <p:pic>
        <p:nvPicPr>
          <p:cNvPr id="21506" name="Picture 2" descr="Guard Dog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786190"/>
            <a:ext cx="2857500" cy="2809876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u="sng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cs-CZ" sz="4800" u="sng" dirty="0" smtClean="0">
                <a:latin typeface="Times New Roman" pitchFamily="18" charset="0"/>
                <a:cs typeface="Times New Roman" pitchFamily="18" charset="0"/>
              </a:rPr>
              <a:t>eleď : </a:t>
            </a:r>
            <a:r>
              <a:rPr lang="cs-CZ" sz="4800" i="1" u="sng" dirty="0" smtClean="0">
                <a:latin typeface="Times New Roman" pitchFamily="18" charset="0"/>
                <a:cs typeface="Times New Roman" pitchFamily="18" charset="0"/>
              </a:rPr>
              <a:t>psovití - </a:t>
            </a:r>
            <a:r>
              <a:rPr lang="cs-CZ" sz="4800" u="sng" dirty="0" smtClean="0">
                <a:latin typeface="Times New Roman" pitchFamily="18" charset="0"/>
                <a:cs typeface="Times New Roman" pitchFamily="18" charset="0"/>
              </a:rPr>
              <a:t>zástupci</a:t>
            </a:r>
            <a:endParaRPr lang="cs-CZ" sz="4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5786" y="1214422"/>
            <a:ext cx="307183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Vlk obecný</a:t>
            </a:r>
            <a:endParaRPr lang="cs-CZ" sz="3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85786" y="2571744"/>
            <a:ext cx="300039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Liška obecná</a:t>
            </a:r>
            <a:endParaRPr lang="cs-CZ" sz="36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72000" y="1214422"/>
            <a:ext cx="307183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Šakal obecný</a:t>
            </a:r>
            <a:endParaRPr lang="cs-CZ" sz="36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72000" y="2500306"/>
            <a:ext cx="307183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Kojot prérijní</a:t>
            </a:r>
            <a:endParaRPr lang="cs-CZ" sz="36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143240" y="3786190"/>
            <a:ext cx="307183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Pes dingo</a:t>
            </a:r>
            <a:endParaRPr lang="cs-CZ" sz="3600" b="1" dirty="0"/>
          </a:p>
        </p:txBody>
      </p:sp>
      <p:pic>
        <p:nvPicPr>
          <p:cNvPr id="7170" name="Picture 2" descr="Cartoon Dog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643314"/>
            <a:ext cx="2200275" cy="2847976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3143240" y="4786322"/>
            <a:ext cx="307183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Pes domácí</a:t>
            </a:r>
            <a:endParaRPr lang="cs-CZ" sz="3600" b="1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oubor:Canis lup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7572428" cy="5045131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Vlk obecný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sp>
        <p:nvSpPr>
          <p:cNvPr id="6" name="Šipka doleva 5"/>
          <p:cNvSpPr/>
          <p:nvPr/>
        </p:nvSpPr>
        <p:spPr>
          <a:xfrm>
            <a:off x="5286380" y="1214422"/>
            <a:ext cx="3857620" cy="21431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Dokážete popsat život vlků?</a:t>
            </a:r>
            <a:endParaRPr lang="cs-CZ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92933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643042" y="0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u="sng" dirty="0" smtClean="0">
                <a:latin typeface="Algerian" pitchFamily="82" charset="0"/>
                <a:cs typeface="Times New Roman" pitchFamily="18" charset="0"/>
              </a:rPr>
              <a:t>Vlk obecný</a:t>
            </a:r>
            <a:endParaRPr lang="cs-CZ" sz="4800" u="sng" dirty="0">
              <a:latin typeface="Algerian" pitchFamily="82" charset="0"/>
              <a:cs typeface="Times New Roman" pitchFamily="18" charset="0"/>
            </a:endParaRPr>
          </a:p>
        </p:txBody>
      </p:sp>
      <p:pic>
        <p:nvPicPr>
          <p:cNvPr id="4" name="Picture 4" descr="Wolf 2 Clip 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28604"/>
            <a:ext cx="2257425" cy="283845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1214422"/>
            <a:ext cx="671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pohybuje se a loví ve smečkách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000240"/>
            <a:ext cx="671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předkem psa domácího</a:t>
            </a:r>
            <a:endParaRPr lang="cs-CZ" sz="3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0" y="2786058"/>
            <a:ext cx="6715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podobný německému ovčákovi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35718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sz="3200" dirty="0" smtClean="0"/>
              <a:t> v ČR se vyskytuje jen ve  velmi malém množství 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2786050" y="4714884"/>
            <a:ext cx="400052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CHRÁNĚNÝ DRUH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438</Words>
  <Application>Microsoft Office PowerPoint</Application>
  <PresentationFormat>Předvádění na obrazovce (4:3)</PresentationFormat>
  <Paragraphs>106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29" baseType="lpstr">
      <vt:lpstr>Motiv sady Office</vt:lpstr>
      <vt:lpstr>Metro</vt:lpstr>
      <vt:lpstr>Řád šelmy - čeleď psovití  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Zdroje</vt:lpstr>
      <vt:lpstr>zdroje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</cp:lastModifiedBy>
  <cp:revision>71</cp:revision>
  <dcterms:created xsi:type="dcterms:W3CDTF">2013-02-16T12:57:37Z</dcterms:created>
  <dcterms:modified xsi:type="dcterms:W3CDTF">2013-02-16T17:09:09Z</dcterms:modified>
</cp:coreProperties>
</file>