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7" r:id="rId3"/>
    <p:sldId id="258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3" r:id="rId25"/>
    <p:sldId id="259" r:id="rId26"/>
    <p:sldId id="267" r:id="rId27"/>
    <p:sldId id="273" r:id="rId28"/>
    <p:sldId id="278" r:id="rId29"/>
    <p:sldId id="282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8B2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1DC6EA2-A4FB-41EA-95C3-D4B7E01C9EF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CC18859-C78C-47B3-B865-ECF21A4FB89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www.clker.com/cliparts/c/9/9/5/119543969236915703Gerald_G_Cartoon_Cat_Face.svg.med.png" TargetMode="External"/><Relationship Id="rId7" Type="http://schemas.openxmlformats.org/officeDocument/2006/relationships/hyperlink" Target="http://upload.wikimedia.org/wikipedia/commons/thumb/f/f5/Wiki-Lynx_lynx.png/800px-Wiki-Lynx_lynx.png" TargetMode="External"/><Relationship Id="rId2" Type="http://schemas.openxmlformats.org/officeDocument/2006/relationships/hyperlink" Target="http://www.clker.com/cliparts/4/e/6/4/11954398671897459680salvor_cat.svg.med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6/68/Lynx_lynx_poing.jpg/399px-Lynx_lynx_poing.jpg" TargetMode="External"/><Relationship Id="rId5" Type="http://schemas.openxmlformats.org/officeDocument/2006/relationships/hyperlink" Target="http://upload.wikimedia.org/wikipedia/commons/thumb/3/3b/Felis_silvestris_2_crop.jpg/800px-Felis_silvestris_2_crop.jpg" TargetMode="External"/><Relationship Id="rId4" Type="http://schemas.openxmlformats.org/officeDocument/2006/relationships/hyperlink" Target="http://upload.wikimedia.org/wikipedia/commons/2/26/Lynx_lynx.jp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upload.wikimedia.org/wikipedia/commons/thumb/3/3d/Lynx_lynx_(Linnaeus,_1758).jpg/762px-Lynx_lynx_(Linnaeus,_1758).jpg" TargetMode="External"/><Relationship Id="rId7" Type="http://schemas.openxmlformats.org/officeDocument/2006/relationships/hyperlink" Target="http://upload.wikimedia.org/wikipedia/commons/thumb/7/73/Lion_waiting_in_Namibia.jpg/800px-Lion_waiting_in_Namibia.jpg" TargetMode="External"/><Relationship Id="rId2" Type="http://schemas.openxmlformats.org/officeDocument/2006/relationships/hyperlink" Target="http://upload.wikimedia.org/wikipedia/commons/thumb/6/63/Lynx_lynx2.jpg/398px-Lynx_lynx2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c/c8/European_Wildcat_Nationalpark_Bayerischer_Wald_03.jpg/800px-European_Wildcat_Nationalpark_Bayerischer_Wald_03.jpg" TargetMode="External"/><Relationship Id="rId5" Type="http://schemas.openxmlformats.org/officeDocument/2006/relationships/hyperlink" Target="http://upload.wikimedia.org/wikipedia/commons/thumb/d/d4/Wiki-Felis_sylvestris.png/800px-Wiki-Felis_sylvestris.png" TargetMode="External"/><Relationship Id="rId4" Type="http://schemas.openxmlformats.org/officeDocument/2006/relationships/hyperlink" Target="http://upload.wikimedia.org/wikipedia/commons/thumb/a/ac/Felis_silvestris_Ko%C4%8Dka_divok%C3%A1_ZOO_D%C4%9B%C4%8D%C3%ADn.jpg/800px-Felis_silvestris_Ko%C4%8Dka_divok%C3%A1_ZOO_D%C4%9B%C4%8D%C3%ADn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1/15/Panthera_tigris_altaica_dark_world.png/800px-Panthera_tigris_altaica_dark_world.png" TargetMode="External"/><Relationship Id="rId3" Type="http://schemas.openxmlformats.org/officeDocument/2006/relationships/hyperlink" Target="http://www.clker.com/cliparts/e/6/9/b/1195437031716325450lion_alexandre_norman_cl_01.svg.med.png" TargetMode="External"/><Relationship Id="rId7" Type="http://schemas.openxmlformats.org/officeDocument/2006/relationships/hyperlink" Target="http://www.clker.com/cliparts/5/5/d/6/1194989754480445982tiger_graig_ryan_smith_-_01.svg.med.png" TargetMode="External"/><Relationship Id="rId2" Type="http://schemas.openxmlformats.org/officeDocument/2006/relationships/hyperlink" Target="http://upload.wikimedia.org/wikipedia/commons/thumb/7/7d/Lion_distribution.png/687px-Lion_distribution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a/a8/Panthera_tigris_altaica_2.JPG/800px-Panthera_tigris_altaica_2.JPG" TargetMode="External"/><Relationship Id="rId5" Type="http://schemas.openxmlformats.org/officeDocument/2006/relationships/hyperlink" Target="http://upload.wikimedia.org/wikipedia/commons/thumb/3/30/Male_Lion_and_Cub_Chitwa_South_Africa_Luca_Galuzzi_2004.JPG/800px-Male_Lion_and_Cub_Chitwa_South_Africa_Luca_Galuzzi_2004.JPG" TargetMode="External"/><Relationship Id="rId4" Type="http://schemas.openxmlformats.org/officeDocument/2006/relationships/hyperlink" Target="http://upload.wikimedia.org/wikipedia/commons/thumb/1/13/Lioness_updated.jpg/800px-Lioness_updated.jpg" TargetMode="External"/><Relationship Id="rId9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b/bc/Cypron-Range_Panthera_onca.svg/660px-Cypron-Range_Panthera_onca.svg.png" TargetMode="External"/><Relationship Id="rId3" Type="http://schemas.openxmlformats.org/officeDocument/2006/relationships/hyperlink" Target="http://upload.wikimedia.org/wikipedia/commons/thumb/4/43/Zoo_Landau_Sibirischer_Tiger.JPG/800px-Zoo_Landau_Sibirischer_Tiger.JPG" TargetMode="External"/><Relationship Id="rId7" Type="http://schemas.openxmlformats.org/officeDocument/2006/relationships/hyperlink" Target="http://upload.wikimedia.org/wikipedia/commons/thumb/7/70/Panthera_onca.jpg/800px-Panthera_onca.jpg" TargetMode="External"/><Relationship Id="rId2" Type="http://schemas.openxmlformats.org/officeDocument/2006/relationships/hyperlink" Target="http://upload.wikimedia.org/wikipedia/commons/thumb/9/9e/Panthera_tigris_altaica_13_-_Buffalo_Zoo.jpg/800px-Panthera_tigris_altaica_13_-_Buffalo_Zoo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lker.com/cliparts/9/D/9/Z/G/f/blue-copy-md.png" TargetMode="External"/><Relationship Id="rId5" Type="http://schemas.openxmlformats.org/officeDocument/2006/relationships/hyperlink" Target="http://upload.wikimedia.org/wikipedia/commons/thumb/0/02/Puma_range.png/463px-Puma_range.png" TargetMode="External"/><Relationship Id="rId4" Type="http://schemas.openxmlformats.org/officeDocument/2006/relationships/hyperlink" Target="http://upload.wikimedia.org/wikipedia/commons/thumb/2/2e/CMM_MountainLion.jpg/480px-CMM_MountainLion.jpg" TargetMode="External"/><Relationship Id="rId9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3/Cheetah_range.gif" TargetMode="External"/><Relationship Id="rId2" Type="http://schemas.openxmlformats.org/officeDocument/2006/relationships/hyperlink" Target="http://upload.wikimedia.org/wikipedia/commons/thumb/e/eb/Two_cheetahs_together.jpg/800px-Two_cheetahs_together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hyperlink" Target="http://upload.wikimedia.org/wikipedia/commons/thumb/0/09/Amur_Leopard_Pittsburgh_Zoo.jpg/800px-Amur_Leopard_Pittsburgh_Zoo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ád šelmy - čeleď kočkovití 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14480" y="4000504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_083_Savci_šelmy_čeleď kočkovití</a:t>
            </a:r>
            <a:endParaRPr lang="cs-CZ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oubor:European Wildcat Nationalpark Bayerischer Wald 03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1857356" y="857232"/>
            <a:ext cx="7286644" cy="485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071538" y="142852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Kočka divoká</a:t>
            </a:r>
            <a:endParaRPr lang="cs-CZ" sz="4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00100" y="1214422"/>
            <a:ext cx="81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/>
              <a:t> předek dnešní domestikované kočky domácí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00100" y="2000240"/>
            <a:ext cx="81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/>
              <a:t> obývá listnaté, smíšené lesy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00100" y="2857496"/>
            <a:ext cx="8143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/>
              <a:t> přirozeně se nevyskytuje, jen např. </a:t>
            </a:r>
          </a:p>
          <a:p>
            <a:r>
              <a:rPr lang="cs-CZ" sz="3200" dirty="0" smtClean="0"/>
              <a:t>  v Národním parku Podyjí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00100" y="4143380"/>
            <a:ext cx="81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/>
              <a:t> potrava: hlodavci, myši, …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000100" y="285728"/>
            <a:ext cx="814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/>
              <a:t>Další kočkovité šelmy:</a:t>
            </a:r>
            <a:endParaRPr lang="cs-CZ" sz="3600" b="1" u="sng" dirty="0"/>
          </a:p>
        </p:txBody>
      </p:sp>
      <p:sp>
        <p:nvSpPr>
          <p:cNvPr id="6" name="Elipsa 5"/>
          <p:cNvSpPr/>
          <p:nvPr/>
        </p:nvSpPr>
        <p:spPr>
          <a:xfrm>
            <a:off x="1214414" y="1071546"/>
            <a:ext cx="2857520" cy="12858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Lev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lipsa 6"/>
          <p:cNvSpPr/>
          <p:nvPr/>
        </p:nvSpPr>
        <p:spPr>
          <a:xfrm>
            <a:off x="5643570" y="4286256"/>
            <a:ext cx="2857520" cy="12858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Tygr</a:t>
            </a:r>
            <a:endParaRPr lang="cs-CZ" sz="6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Elipsa 7"/>
          <p:cNvSpPr/>
          <p:nvPr/>
        </p:nvSpPr>
        <p:spPr>
          <a:xfrm>
            <a:off x="1357290" y="2714620"/>
            <a:ext cx="3357586" cy="12858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Puma</a:t>
            </a:r>
            <a:endParaRPr lang="cs-CZ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Elipsa 8"/>
          <p:cNvSpPr/>
          <p:nvPr/>
        </p:nvSpPr>
        <p:spPr>
          <a:xfrm>
            <a:off x="1071538" y="4286256"/>
            <a:ext cx="4214842" cy="12858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Levhart</a:t>
            </a:r>
            <a:endParaRPr lang="cs-CZ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Elipsa 9"/>
          <p:cNvSpPr/>
          <p:nvPr/>
        </p:nvSpPr>
        <p:spPr>
          <a:xfrm>
            <a:off x="5072066" y="2643182"/>
            <a:ext cx="3714776" cy="12858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Jaguár</a:t>
            </a:r>
            <a:endParaRPr lang="cs-CZ" sz="6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714876" y="1142984"/>
            <a:ext cx="4214842" cy="12858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Gepard</a:t>
            </a:r>
            <a:endParaRPr lang="cs-CZ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oubor:Lion waiting in Namib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7620000" cy="5715000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428596" y="142852"/>
            <a:ext cx="2857520" cy="12858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Lev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7892" name="Picture 4" descr="Soubor:Lion distribu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8574" y="0"/>
            <a:ext cx="3435426" cy="3000372"/>
          </a:xfrm>
          <a:prstGeom prst="rect">
            <a:avLst/>
          </a:prstGeom>
          <a:noFill/>
        </p:spPr>
      </p:pic>
      <p:pic>
        <p:nvPicPr>
          <p:cNvPr id="37894" name="Picture 6" descr="Lion 2 Clip 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2002" y="5072074"/>
            <a:ext cx="2457696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1071538" y="142852"/>
            <a:ext cx="2857520" cy="12858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Lev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6" descr="Lion 2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42852"/>
            <a:ext cx="1966150" cy="142873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000100" y="1714488"/>
            <a:ext cx="81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výskyt:  Afrika,  Asie (malé množství)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00100" y="2357430"/>
            <a:ext cx="8143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žijí a loví ve smečkách, kořist loví většinou </a:t>
            </a:r>
          </a:p>
          <a:p>
            <a:r>
              <a:rPr lang="cs-CZ" sz="3200" dirty="0" smtClean="0"/>
              <a:t>    lvice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00100" y="4214818"/>
            <a:ext cx="81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pohlavní dimorfismus:  lvi mají hřívu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00100" y="3429000"/>
            <a:ext cx="81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vůdcem smečky:  nejsilnější jedinec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00100" y="5000636"/>
            <a:ext cx="81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„KRÁL ZVÍŘAT“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oubor:Lioness upda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3"/>
            <a:ext cx="6929486" cy="5197115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1071538" y="142852"/>
            <a:ext cx="2857520" cy="12858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Lev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6" descr="Lion 2 Clip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142852"/>
            <a:ext cx="1466084" cy="1065355"/>
          </a:xfrm>
          <a:prstGeom prst="rect">
            <a:avLst/>
          </a:prstGeom>
          <a:noFill/>
        </p:spPr>
      </p:pic>
      <p:pic>
        <p:nvPicPr>
          <p:cNvPr id="41988" name="Picture 4" descr="Soubor:Male Lion and Cub Chitwa South Africa Luca Galuzzi 2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500174"/>
            <a:ext cx="772012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oubor:Panthera tigris altaica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620000" cy="5057775"/>
          </a:xfrm>
          <a:prstGeom prst="rect">
            <a:avLst/>
          </a:prstGeom>
          <a:noFill/>
        </p:spPr>
      </p:pic>
      <p:pic>
        <p:nvPicPr>
          <p:cNvPr id="40966" name="Picture 6" descr="Soubor:Panthera tigris altaica dark worl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1" y="1071546"/>
            <a:ext cx="3143240" cy="1571611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357158" y="214290"/>
            <a:ext cx="6215106" cy="12858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Tygr ussurijský</a:t>
            </a:r>
            <a:endParaRPr lang="cs-CZ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0964" name="Picture 4" descr="Tiger Clip 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28728" cy="146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1071538" y="214290"/>
            <a:ext cx="6215106" cy="12858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Tygr ussurijský</a:t>
            </a:r>
            <a:endParaRPr lang="cs-CZ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Picture 4" descr="Tiger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0"/>
            <a:ext cx="1428728" cy="146309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000100" y="1928802"/>
            <a:ext cx="81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největší kočkovitá šelma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00100" y="3357562"/>
            <a:ext cx="81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samotářský druh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00100" y="2643182"/>
            <a:ext cx="81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hmotnost: 100 – 300 kg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00100" y="4071942"/>
            <a:ext cx="81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obývá chladné sibiřské tajgy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oubor:Panthera tigris altaica 13 - Buffalo Zo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95450"/>
            <a:ext cx="7620000" cy="5162550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1071538" y="214290"/>
            <a:ext cx="6215106" cy="12858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Tygr ussurijský</a:t>
            </a:r>
            <a:endParaRPr lang="cs-CZ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Picture 4" descr="Tiger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0"/>
            <a:ext cx="1428728" cy="1463096"/>
          </a:xfrm>
          <a:prstGeom prst="rect">
            <a:avLst/>
          </a:prstGeom>
          <a:noFill/>
        </p:spPr>
      </p:pic>
      <p:pic>
        <p:nvPicPr>
          <p:cNvPr id="46084" name="Picture 4" descr="Soubor:Zoo Landau Sibirischer Tig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643050"/>
            <a:ext cx="7786742" cy="5214950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Blue Copy Clip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0"/>
            <a:ext cx="2000250" cy="2828925"/>
          </a:xfrm>
          <a:prstGeom prst="rect">
            <a:avLst/>
          </a:prstGeom>
          <a:noFill/>
        </p:spPr>
      </p:pic>
      <p:pic>
        <p:nvPicPr>
          <p:cNvPr id="45058" name="Picture 2" descr="Soubor:CMM MountainL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00108"/>
            <a:ext cx="4572000" cy="5715000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285720" y="214290"/>
            <a:ext cx="5929354" cy="12858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Puma americká</a:t>
            </a:r>
            <a:endParaRPr lang="cs-CZ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5060" name="Picture 4" descr="Soubor:Puma ran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9171" y="1571612"/>
            <a:ext cx="3754829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Soubor:Panthera on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7620000" cy="5105401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214282" y="214290"/>
            <a:ext cx="6429420" cy="12858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Jaguár americký</a:t>
            </a:r>
            <a:endParaRPr lang="cs-CZ" sz="4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9046" y="0"/>
            <a:ext cx="200495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seznámení žáků s čeledí </a:t>
            </a:r>
            <a:r>
              <a:rPr lang="cs-CZ" dirty="0" smtClean="0"/>
              <a:t>kočkovití</a:t>
            </a:r>
            <a:r>
              <a:rPr lang="cs-CZ" dirty="0" smtClean="0"/>
              <a:t>.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a podporuje v žácích větší zájem o zvířata. Aktivní formou se snaží žáky zapojit do výuky.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oubor:Two cheetahs toget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7620000" cy="5181601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428596" y="142852"/>
            <a:ext cx="5429288" cy="12858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Gepard štíhlý</a:t>
            </a:r>
            <a:endParaRPr lang="cs-CZ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1204" name="Picture 4" descr="Soubor:Cheetah rang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4138" y="1"/>
            <a:ext cx="2919861" cy="2357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428596" y="214290"/>
            <a:ext cx="7143800" cy="12858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Levhart mandžuský</a:t>
            </a:r>
            <a:endParaRPr lang="cs-CZ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0178" name="Picture 2" descr="Soubor:Amur Leopard Pittsburgh Z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71612"/>
            <a:ext cx="762000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000100" y="0"/>
            <a:ext cx="814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u="sng" dirty="0" smtClean="0"/>
              <a:t>Správně přiřaď.</a:t>
            </a:r>
            <a:endParaRPr lang="cs-CZ" sz="3600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00100" y="714356"/>
            <a:ext cx="81439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Nejrychlejší kočkovitá šelma.</a:t>
            </a:r>
            <a:endParaRPr lang="cs-CZ" sz="3200" dirty="0"/>
          </a:p>
        </p:txBody>
      </p:sp>
      <p:sp>
        <p:nvSpPr>
          <p:cNvPr id="6" name="Zaoblený obdélník 5"/>
          <p:cNvSpPr/>
          <p:nvPr/>
        </p:nvSpPr>
        <p:spPr>
          <a:xfrm>
            <a:off x="1428728" y="1428736"/>
            <a:ext cx="2143140" cy="642942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Levhart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786182" y="1428736"/>
            <a:ext cx="2143140" cy="642942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Gepard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00100" y="2285992"/>
            <a:ext cx="81439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Největší kočkovitá šelma.</a:t>
            </a:r>
            <a:endParaRPr lang="cs-CZ" sz="3200" dirty="0"/>
          </a:p>
        </p:txBody>
      </p:sp>
      <p:sp>
        <p:nvSpPr>
          <p:cNvPr id="9" name="Zaoblený obdélník 8"/>
          <p:cNvSpPr/>
          <p:nvPr/>
        </p:nvSpPr>
        <p:spPr>
          <a:xfrm>
            <a:off x="1500166" y="3000372"/>
            <a:ext cx="2143140" cy="6429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Tygr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857620" y="3000372"/>
            <a:ext cx="2143140" cy="6429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Lev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00100" y="3929066"/>
            <a:ext cx="81439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Jsem obyvatelem Severní a Jižní Ameriky.</a:t>
            </a:r>
            <a:endParaRPr lang="cs-CZ" sz="32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1500166" y="4714884"/>
            <a:ext cx="2143140" cy="6429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Puma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929058" y="4714884"/>
            <a:ext cx="2143140" cy="6429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Levhart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00100" y="0"/>
            <a:ext cx="814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u="sng" dirty="0" smtClean="0"/>
              <a:t>Správně přiřaď.</a:t>
            </a:r>
            <a:endParaRPr lang="cs-CZ" sz="3600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00100" y="785794"/>
            <a:ext cx="81439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Vyskytuji je i v ČR, na koncích uší mám černé štětinky.</a:t>
            </a:r>
            <a:endParaRPr lang="cs-CZ" sz="3200" dirty="0"/>
          </a:p>
        </p:txBody>
      </p:sp>
      <p:sp>
        <p:nvSpPr>
          <p:cNvPr id="5" name="Zaoblený obdélník 4"/>
          <p:cNvSpPr/>
          <p:nvPr/>
        </p:nvSpPr>
        <p:spPr>
          <a:xfrm>
            <a:off x="1214414" y="2071678"/>
            <a:ext cx="3071834" cy="642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Rys ostrovid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429124" y="2071678"/>
            <a:ext cx="3071834" cy="642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Kočka divoká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00100" y="2928934"/>
            <a:ext cx="81439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Kočkovitá šelma, která nemá zatažitelné drápy.</a:t>
            </a:r>
            <a:endParaRPr lang="cs-CZ" sz="3200" dirty="0"/>
          </a:p>
        </p:txBody>
      </p:sp>
      <p:sp>
        <p:nvSpPr>
          <p:cNvPr id="8" name="Zaoblený obdélník 7"/>
          <p:cNvSpPr/>
          <p:nvPr/>
        </p:nvSpPr>
        <p:spPr>
          <a:xfrm>
            <a:off x="1214414" y="3643314"/>
            <a:ext cx="3071834" cy="64294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Gepard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572000" y="3643314"/>
            <a:ext cx="3071834" cy="64294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Levhart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0100" y="4429132"/>
            <a:ext cx="81439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Samotářsky žijící kočkovitá šelma.</a:t>
            </a:r>
            <a:endParaRPr lang="cs-CZ" sz="32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1285852" y="5143512"/>
            <a:ext cx="3071834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Lev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500562" y="5143512"/>
            <a:ext cx="3071834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Tygr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1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38" y="0"/>
            <a:ext cx="7498080" cy="785794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642918"/>
            <a:ext cx="8072462" cy="6215082"/>
          </a:xfrm>
        </p:spPr>
        <p:txBody>
          <a:bodyPr>
            <a:normAutofit/>
          </a:bodyPr>
          <a:lstStyle/>
          <a:p>
            <a:r>
              <a:rPr lang="cs-CZ" sz="1400" i="1" dirty="0" smtClean="0"/>
              <a:t>Přírodopis 2 pro 7. ročník základní školy a nižší ročníky víceletých gymnázií</a:t>
            </a:r>
            <a:r>
              <a:rPr lang="cs-CZ" sz="1400" dirty="0" smtClean="0"/>
              <a:t>. Bělehradská 47, 120 00 Praha 2: SPN, 1999. ISBN 80-7235-069-2.</a:t>
            </a:r>
          </a:p>
          <a:p>
            <a:r>
              <a:rPr lang="cs-CZ" sz="1400" dirty="0" err="1" smtClean="0"/>
              <a:t>Cat</a:t>
            </a:r>
            <a:r>
              <a:rPr lang="cs-CZ" sz="1400" dirty="0" smtClean="0"/>
              <a:t> </a:t>
            </a:r>
            <a:r>
              <a:rPr lang="cs-CZ" sz="1400" dirty="0" err="1" smtClean="0"/>
              <a:t>Round</a:t>
            </a:r>
            <a:r>
              <a:rPr lang="cs-CZ" sz="1400" dirty="0" smtClean="0"/>
              <a:t>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 In: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</a:t>
            </a:r>
            <a:r>
              <a:rPr lang="cs-CZ" sz="1400" dirty="0" err="1" smtClean="0"/>
              <a:t>Sunday</a:t>
            </a:r>
            <a:r>
              <a:rPr lang="cs-CZ" sz="1400" dirty="0" smtClean="0"/>
              <a:t>, 18-Nov-07 18:37:49 PST [cit. 2013-02-16]. Dostupné z: </a:t>
            </a:r>
            <a:r>
              <a:rPr lang="cs-CZ" sz="1400" dirty="0" smtClean="0">
                <a:hlinkClick r:id="rId2"/>
              </a:rPr>
              <a:t>http://www.</a:t>
            </a:r>
            <a:r>
              <a:rPr lang="cs-CZ" sz="1400" dirty="0" err="1" smtClean="0">
                <a:hlinkClick r:id="rId2"/>
              </a:rPr>
              <a:t>clker.com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cliparts</a:t>
            </a:r>
            <a:r>
              <a:rPr lang="cs-CZ" sz="1400" dirty="0" smtClean="0">
                <a:hlinkClick r:id="rId2"/>
              </a:rPr>
              <a:t>/4/e/6/4/11954398671897459680salvor_</a:t>
            </a:r>
            <a:r>
              <a:rPr lang="cs-CZ" sz="1400" dirty="0" err="1" smtClean="0">
                <a:hlinkClick r:id="rId2"/>
              </a:rPr>
              <a:t>cat.svg.med.png</a:t>
            </a:r>
            <a:endParaRPr lang="cs-CZ" sz="1400" dirty="0" smtClean="0"/>
          </a:p>
          <a:p>
            <a:r>
              <a:rPr lang="cs-CZ" sz="1400" dirty="0" err="1" smtClean="0"/>
              <a:t>Cartoon</a:t>
            </a:r>
            <a:r>
              <a:rPr lang="cs-CZ" sz="1400" dirty="0" smtClean="0"/>
              <a:t> </a:t>
            </a:r>
            <a:r>
              <a:rPr lang="cs-CZ" sz="1400" dirty="0" err="1" smtClean="0"/>
              <a:t>Cat</a:t>
            </a:r>
            <a:r>
              <a:rPr lang="cs-CZ" sz="1400" dirty="0" smtClean="0"/>
              <a:t> </a:t>
            </a:r>
            <a:r>
              <a:rPr lang="cs-CZ" sz="1400" dirty="0" err="1" smtClean="0"/>
              <a:t>Face</a:t>
            </a:r>
            <a:r>
              <a:rPr lang="cs-CZ" sz="1400" dirty="0" smtClean="0"/>
              <a:t>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 In: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</a:t>
            </a:r>
            <a:r>
              <a:rPr lang="cs-CZ" sz="1400" dirty="0" err="1" smtClean="0"/>
              <a:t>Sunday</a:t>
            </a:r>
            <a:r>
              <a:rPr lang="cs-CZ" sz="1400" dirty="0" smtClean="0"/>
              <a:t>, 18-Nov-07 18:34:54 PST [cit. 2013-02-16]. Dostupné z: </a:t>
            </a:r>
            <a:r>
              <a:rPr lang="cs-CZ" sz="1400" dirty="0" smtClean="0">
                <a:hlinkClick r:id="rId3"/>
              </a:rPr>
              <a:t>http://www.</a:t>
            </a:r>
            <a:r>
              <a:rPr lang="cs-CZ" sz="1400" dirty="0" err="1" smtClean="0">
                <a:hlinkClick r:id="rId3"/>
              </a:rPr>
              <a:t>clker.com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cliparts</a:t>
            </a:r>
            <a:r>
              <a:rPr lang="cs-CZ" sz="1400" dirty="0" smtClean="0">
                <a:hlinkClick r:id="rId3"/>
              </a:rPr>
              <a:t>/c/9/9/5/119543969236915703Gerald_G_</a:t>
            </a:r>
            <a:r>
              <a:rPr lang="cs-CZ" sz="1400" dirty="0" err="1" smtClean="0">
                <a:hlinkClick r:id="rId3"/>
              </a:rPr>
              <a:t>Cartoon</a:t>
            </a:r>
            <a:r>
              <a:rPr lang="cs-CZ" sz="1400" dirty="0" smtClean="0">
                <a:hlinkClick r:id="rId3"/>
              </a:rPr>
              <a:t>_</a:t>
            </a:r>
            <a:r>
              <a:rPr lang="cs-CZ" sz="1400" dirty="0" err="1" smtClean="0">
                <a:hlinkClick r:id="rId3"/>
              </a:rPr>
              <a:t>Cat</a:t>
            </a:r>
            <a:r>
              <a:rPr lang="cs-CZ" sz="1400" dirty="0" smtClean="0">
                <a:hlinkClick r:id="rId3"/>
              </a:rPr>
              <a:t>_</a:t>
            </a:r>
            <a:r>
              <a:rPr lang="cs-CZ" sz="1400" dirty="0" err="1" smtClean="0">
                <a:hlinkClick r:id="rId3"/>
              </a:rPr>
              <a:t>Face.svg.med.png</a:t>
            </a:r>
            <a:endParaRPr lang="cs-CZ" sz="1400" dirty="0" smtClean="0"/>
          </a:p>
          <a:p>
            <a:r>
              <a:rPr lang="cs-CZ" sz="1400" dirty="0" err="1" smtClean="0"/>
              <a:t>Lynx</a:t>
            </a:r>
            <a:r>
              <a:rPr lang="cs-CZ" sz="1400" dirty="0" smtClean="0"/>
              <a:t> </a:t>
            </a:r>
            <a:r>
              <a:rPr lang="cs-CZ" sz="1400" dirty="0" err="1" smtClean="0"/>
              <a:t>lynx.jpg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20. 12. 2004, 13:00 [cit. 2013-02-18]. Dostupné z: </a:t>
            </a:r>
            <a:r>
              <a:rPr lang="cs-CZ" sz="1400" dirty="0" smtClean="0">
                <a:hlinkClick r:id="rId4"/>
              </a:rPr>
              <a:t>http://upload.wikimedia.org/wikipedia/commons/2/26/Lynx_lynx.jpg</a:t>
            </a:r>
            <a:endParaRPr lang="cs-CZ" sz="1400" dirty="0" smtClean="0"/>
          </a:p>
          <a:p>
            <a:r>
              <a:rPr lang="cs-CZ" sz="1400" dirty="0" err="1" smtClean="0"/>
              <a:t>Felis</a:t>
            </a:r>
            <a:r>
              <a:rPr lang="cs-CZ" sz="1400" dirty="0" smtClean="0"/>
              <a:t> </a:t>
            </a:r>
            <a:r>
              <a:rPr lang="cs-CZ" sz="1400" dirty="0" err="1" smtClean="0"/>
              <a:t>silvestris</a:t>
            </a:r>
            <a:r>
              <a:rPr lang="cs-CZ" sz="1400" dirty="0" smtClean="0"/>
              <a:t> 2 </a:t>
            </a:r>
            <a:r>
              <a:rPr lang="cs-CZ" sz="1400" dirty="0" err="1" smtClean="0"/>
              <a:t>crop.jpg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31. 10. 2009, 15:03 [cit. 2013-02-18]. Dostupné z: </a:t>
            </a:r>
            <a:r>
              <a:rPr lang="cs-CZ" sz="1400" dirty="0" smtClean="0">
                <a:hlinkClick r:id="rId5"/>
              </a:rPr>
              <a:t>http://upload.wikimedia.org/wikipedia/commons/thumb/3/3b/Felis_silvestris_2_crop.jpg/800px-Felis_silvestris_2_crop.jpg</a:t>
            </a:r>
            <a:endParaRPr lang="cs-CZ" sz="1400" dirty="0" smtClean="0"/>
          </a:p>
          <a:p>
            <a:r>
              <a:rPr lang="cs-CZ" sz="1400" dirty="0" err="1" smtClean="0"/>
              <a:t>Lynx</a:t>
            </a:r>
            <a:r>
              <a:rPr lang="cs-CZ" sz="1400" dirty="0" smtClean="0"/>
              <a:t> </a:t>
            </a:r>
            <a:r>
              <a:rPr lang="cs-CZ" sz="1400" dirty="0" err="1" smtClean="0"/>
              <a:t>lynx</a:t>
            </a:r>
            <a:r>
              <a:rPr lang="cs-CZ" sz="1400" dirty="0" smtClean="0"/>
              <a:t> </a:t>
            </a:r>
            <a:r>
              <a:rPr lang="cs-CZ" sz="1400" dirty="0" err="1" smtClean="0"/>
              <a:t>poing.jpg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9. 7. 2005, 20:44 [cit. 2013-02-18]. Dostupné z: </a:t>
            </a:r>
            <a:r>
              <a:rPr lang="cs-CZ" sz="1400" dirty="0" smtClean="0">
                <a:hlinkClick r:id="rId6"/>
              </a:rPr>
              <a:t>http://upload.wikimedia.org/wikipedia/commons/thumb/6/68/Lynx_lynx_poing.jpg/399px-Lynx_lynx_poing.jpg</a:t>
            </a:r>
            <a:endParaRPr lang="cs-CZ" sz="1400" dirty="0" smtClean="0"/>
          </a:p>
          <a:p>
            <a:r>
              <a:rPr lang="cs-CZ" sz="1400" dirty="0" err="1" smtClean="0"/>
              <a:t>Wiki</a:t>
            </a:r>
            <a:r>
              <a:rPr lang="cs-CZ" sz="1400" dirty="0" smtClean="0"/>
              <a:t>-</a:t>
            </a:r>
            <a:r>
              <a:rPr lang="cs-CZ" sz="1400" dirty="0" err="1" smtClean="0"/>
              <a:t>Lynx</a:t>
            </a:r>
            <a:r>
              <a:rPr lang="cs-CZ" sz="1400" dirty="0" smtClean="0"/>
              <a:t> </a:t>
            </a:r>
            <a:r>
              <a:rPr lang="cs-CZ" sz="1400" dirty="0" err="1" smtClean="0"/>
              <a:t>lynx.png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22. 2. 2009, 15:39 [cit. 2013-02-18]. Dostupné z: </a:t>
            </a:r>
            <a:r>
              <a:rPr lang="cs-CZ" sz="1400" dirty="0" smtClean="0">
                <a:hlinkClick r:id="rId7"/>
              </a:rPr>
              <a:t>http://upload.wikimedia.org/wikipedia/commons/thumb/f/f5/Wiki-Lynx_lynx.png/800px-Wiki-Lynx_lynx.png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5714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500042"/>
            <a:ext cx="8286776" cy="6357958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Lynx</a:t>
            </a:r>
            <a:r>
              <a:rPr lang="cs-CZ" sz="1400" dirty="0" smtClean="0"/>
              <a:t> lynx2.jpg.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 7. 2010, 01:14 [cit. 2013-02-18]. Dostupné z: </a:t>
            </a:r>
            <a:r>
              <a:rPr lang="cs-CZ" sz="1400" dirty="0" smtClean="0">
                <a:hlinkClick r:id="rId2"/>
              </a:rPr>
              <a:t>http://upload.wikimedia.org/wikipedia/commons/thumb/6/63/Lynx_lynx2.jpg/398px-Lynx_lynx2.jpg</a:t>
            </a:r>
            <a:endParaRPr lang="cs-CZ" sz="1400" dirty="0" smtClean="0"/>
          </a:p>
          <a:p>
            <a:r>
              <a:rPr lang="cs-CZ" sz="1400" dirty="0" err="1" smtClean="0"/>
              <a:t>Lynx</a:t>
            </a:r>
            <a:r>
              <a:rPr lang="cs-CZ" sz="1400" dirty="0" smtClean="0"/>
              <a:t> </a:t>
            </a:r>
            <a:r>
              <a:rPr lang="cs-CZ" sz="1400" dirty="0" err="1" smtClean="0"/>
              <a:t>lynx</a:t>
            </a:r>
            <a:r>
              <a:rPr lang="cs-CZ" sz="1400" dirty="0" smtClean="0"/>
              <a:t> (</a:t>
            </a:r>
            <a:r>
              <a:rPr lang="cs-CZ" sz="1400" dirty="0" err="1" smtClean="0"/>
              <a:t>Linnaeus</a:t>
            </a:r>
            <a:r>
              <a:rPr lang="cs-CZ" sz="1400" dirty="0" smtClean="0"/>
              <a:t>, 1758).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25. 8. 2009, 22:27 [cit. 2013-02-18]. Dostupné z: </a:t>
            </a:r>
            <a:r>
              <a:rPr lang="cs-CZ" sz="1400" dirty="0" smtClean="0">
                <a:hlinkClick r:id="rId3"/>
              </a:rPr>
              <a:t>http://upload.wikimedia.org/wikipedia/commons/thumb/3/3d/Lynx_lynx_%28Linnaeus%2C_1758%29.jpg/762px-Lynx_lynx_%28Linnaeus%2C_1758%29.jpg</a:t>
            </a:r>
            <a:endParaRPr lang="cs-CZ" sz="1400" dirty="0" smtClean="0"/>
          </a:p>
          <a:p>
            <a:r>
              <a:rPr lang="cs-CZ" sz="1400" dirty="0" err="1" smtClean="0"/>
              <a:t>Felis</a:t>
            </a:r>
            <a:r>
              <a:rPr lang="cs-CZ" sz="1400" dirty="0" smtClean="0"/>
              <a:t> </a:t>
            </a:r>
            <a:r>
              <a:rPr lang="cs-CZ" sz="1400" dirty="0" err="1" smtClean="0"/>
              <a:t>silvestris</a:t>
            </a:r>
            <a:r>
              <a:rPr lang="cs-CZ" sz="1400" dirty="0" smtClean="0"/>
              <a:t> Kočka divoká ZOO Děčín.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1. 4. 2009, 19:17 [cit. 2013-02-18]. Dostupné z: </a:t>
            </a:r>
            <a:r>
              <a:rPr lang="cs-CZ" sz="1400" dirty="0" smtClean="0">
                <a:hlinkClick r:id="rId4"/>
              </a:rPr>
              <a:t>http://upload.wikimedia.org/wikipedia/commons/thumb/a/ac/Felis_silvestris_Ko%C4%8Dka_divok%C3%A1_ZOO_D%C4%9B%C4%8D%C3%ADn.jpg/800px-Felis_silvestris_Ko%C4%8Dka_divok%C3%A1_ZOO_D%C4%9B%C4%8D%C3%ADn.jpg</a:t>
            </a:r>
            <a:endParaRPr lang="cs-CZ" sz="1400" dirty="0" smtClean="0"/>
          </a:p>
          <a:p>
            <a:r>
              <a:rPr lang="cs-CZ" sz="1400" dirty="0" err="1" smtClean="0"/>
              <a:t>Wiki</a:t>
            </a:r>
            <a:r>
              <a:rPr lang="cs-CZ" sz="1400" dirty="0" smtClean="0"/>
              <a:t>-</a:t>
            </a:r>
            <a:r>
              <a:rPr lang="cs-CZ" sz="1400" dirty="0" err="1" smtClean="0"/>
              <a:t>Felis</a:t>
            </a:r>
            <a:r>
              <a:rPr lang="cs-CZ" sz="1400" dirty="0" smtClean="0"/>
              <a:t> </a:t>
            </a:r>
            <a:r>
              <a:rPr lang="cs-CZ" sz="1400" dirty="0" err="1" smtClean="0"/>
              <a:t>sylvestris.png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7. 5. 2009, 13:17 [cit. 2013-02-18]. Dostupné z: </a:t>
            </a:r>
            <a:r>
              <a:rPr lang="cs-CZ" sz="1400" dirty="0" smtClean="0">
                <a:hlinkClick r:id="rId5"/>
              </a:rPr>
              <a:t>http://upload.wikimedia.org/wikipedia/commons/thumb/d/d4/Wiki-Felis_sylvestris.png/800px-Wiki-Felis_sylvestris.png</a:t>
            </a:r>
            <a:endParaRPr lang="cs-CZ" sz="1400" dirty="0" smtClean="0"/>
          </a:p>
          <a:p>
            <a:r>
              <a:rPr lang="cs-CZ" sz="1400" dirty="0" err="1" smtClean="0"/>
              <a:t>European</a:t>
            </a:r>
            <a:r>
              <a:rPr lang="cs-CZ" sz="1400" dirty="0" smtClean="0"/>
              <a:t> </a:t>
            </a:r>
            <a:r>
              <a:rPr lang="cs-CZ" sz="1400" dirty="0" err="1" smtClean="0"/>
              <a:t>Wildcat</a:t>
            </a:r>
            <a:r>
              <a:rPr lang="cs-CZ" sz="1400" dirty="0" smtClean="0"/>
              <a:t> </a:t>
            </a:r>
            <a:r>
              <a:rPr lang="cs-CZ" sz="1400" dirty="0" err="1" smtClean="0"/>
              <a:t>Nationalpark</a:t>
            </a:r>
            <a:r>
              <a:rPr lang="cs-CZ" sz="1400" dirty="0" smtClean="0"/>
              <a:t> </a:t>
            </a:r>
            <a:r>
              <a:rPr lang="cs-CZ" sz="1400" dirty="0" err="1" smtClean="0"/>
              <a:t>Bayerischer</a:t>
            </a:r>
            <a:r>
              <a:rPr lang="cs-CZ" sz="1400" dirty="0" smtClean="0"/>
              <a:t> </a:t>
            </a:r>
            <a:r>
              <a:rPr lang="cs-CZ" sz="1400" dirty="0" err="1" smtClean="0"/>
              <a:t>Wald</a:t>
            </a:r>
            <a:r>
              <a:rPr lang="cs-CZ" sz="1400" dirty="0" smtClean="0"/>
              <a:t> 03.jpg.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24. 7. 2009, 14:06 [cit. 2013-02-18]. Dostupné z: </a:t>
            </a:r>
            <a:r>
              <a:rPr lang="cs-CZ" sz="1400" dirty="0" smtClean="0">
                <a:hlinkClick r:id="rId6"/>
              </a:rPr>
              <a:t>http://upload.wikimedia.org/wikipedia/commons/thumb/c/c8/European_Wildcat_Nationalpark_Bayerischer_Wald_03.jpg/800px-European_Wildcat_Nationalpark_Bayerischer_Wald_03.jpg</a:t>
            </a:r>
            <a:endParaRPr lang="cs-CZ" sz="1400" dirty="0" smtClean="0"/>
          </a:p>
          <a:p>
            <a:r>
              <a:rPr lang="cs-CZ" sz="1400" dirty="0" smtClean="0"/>
              <a:t>Lion </a:t>
            </a:r>
            <a:r>
              <a:rPr lang="cs-CZ" sz="1400" dirty="0" err="1" smtClean="0"/>
              <a:t>waiting</a:t>
            </a:r>
            <a:r>
              <a:rPr lang="cs-CZ" sz="1400" dirty="0" smtClean="0"/>
              <a:t> in </a:t>
            </a:r>
            <a:r>
              <a:rPr lang="cs-CZ" sz="1400" dirty="0" err="1" smtClean="0"/>
              <a:t>Namibia.jpg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4. 5. 2006, 10:19 [cit. 2013-02-18]. Dostupné z: </a:t>
            </a:r>
            <a:r>
              <a:rPr lang="cs-CZ" sz="1400" dirty="0" smtClean="0">
                <a:hlinkClick r:id="rId7"/>
              </a:rPr>
              <a:t>http://upload.wikimedia.org/wikipedia/commons/thumb/7/73/Lion_waiting_in_Namibia.jpg/800px-Lion_waiting_in_Namibia.jpg</a:t>
            </a:r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6429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642918"/>
            <a:ext cx="8286776" cy="5500726"/>
          </a:xfrm>
        </p:spPr>
        <p:txBody>
          <a:bodyPr>
            <a:normAutofit lnSpcReduction="10000"/>
          </a:bodyPr>
          <a:lstStyle/>
          <a:p>
            <a:r>
              <a:rPr lang="cs-CZ" sz="1400" dirty="0" smtClean="0"/>
              <a:t>Lion </a:t>
            </a:r>
            <a:r>
              <a:rPr lang="cs-CZ" sz="1400" dirty="0" err="1" smtClean="0"/>
              <a:t>distribution.png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15. 5. 2012, 01:07 [cit. 2013-02-18]. Dostupné z: </a:t>
            </a:r>
            <a:r>
              <a:rPr lang="cs-CZ" sz="1400" dirty="0" smtClean="0">
                <a:hlinkClick r:id="rId2"/>
              </a:rPr>
              <a:t>http://upload.wikimedia.org/wikipedia/commons/thumb/7/7d/Lion_distribution.png/687px-Lion_distribution.png</a:t>
            </a:r>
            <a:endParaRPr lang="cs-CZ" sz="1400" dirty="0" smtClean="0"/>
          </a:p>
          <a:p>
            <a:r>
              <a:rPr lang="cs-CZ" sz="1400" dirty="0" smtClean="0"/>
              <a:t>Lion 2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 In: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</a:t>
            </a:r>
            <a:r>
              <a:rPr lang="cs-CZ" sz="1400" dirty="0" err="1" smtClean="0"/>
              <a:t>Sunday</a:t>
            </a:r>
            <a:r>
              <a:rPr lang="cs-CZ" sz="1400" dirty="0" smtClean="0"/>
              <a:t>, 18-Nov-07 17:50:33 PST [cit. 2013-02-18]. Dostupné z: </a:t>
            </a:r>
            <a:r>
              <a:rPr lang="cs-CZ" sz="1400" dirty="0" smtClean="0">
                <a:hlinkClick r:id="rId3"/>
              </a:rPr>
              <a:t>http://www.</a:t>
            </a:r>
            <a:r>
              <a:rPr lang="cs-CZ" sz="1400" dirty="0" err="1" smtClean="0">
                <a:hlinkClick r:id="rId3"/>
              </a:rPr>
              <a:t>clker.com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cliparts</a:t>
            </a:r>
            <a:r>
              <a:rPr lang="cs-CZ" sz="1400" dirty="0" smtClean="0">
                <a:hlinkClick r:id="rId3"/>
              </a:rPr>
              <a:t>/e/6/9/b/1195437031716325450lion_</a:t>
            </a:r>
            <a:r>
              <a:rPr lang="cs-CZ" sz="1400" dirty="0" err="1" smtClean="0">
                <a:hlinkClick r:id="rId3"/>
              </a:rPr>
              <a:t>alexandre</a:t>
            </a:r>
            <a:r>
              <a:rPr lang="cs-CZ" sz="1400" dirty="0" smtClean="0">
                <a:hlinkClick r:id="rId3"/>
              </a:rPr>
              <a:t>_</a:t>
            </a:r>
            <a:r>
              <a:rPr lang="cs-CZ" sz="1400" dirty="0" err="1" smtClean="0">
                <a:hlinkClick r:id="rId3"/>
              </a:rPr>
              <a:t>norman</a:t>
            </a:r>
            <a:r>
              <a:rPr lang="cs-CZ" sz="1400" dirty="0" smtClean="0">
                <a:hlinkClick r:id="rId3"/>
              </a:rPr>
              <a:t>_cl_01.svg.med.png</a:t>
            </a:r>
            <a:endParaRPr lang="cs-CZ" sz="1400" dirty="0" smtClean="0"/>
          </a:p>
          <a:p>
            <a:r>
              <a:rPr lang="cs-CZ" sz="1400" dirty="0" err="1" smtClean="0"/>
              <a:t>Lioness</a:t>
            </a:r>
            <a:r>
              <a:rPr lang="cs-CZ" sz="1400" dirty="0" smtClean="0"/>
              <a:t> </a:t>
            </a:r>
            <a:r>
              <a:rPr lang="cs-CZ" sz="1400" dirty="0" err="1" smtClean="0"/>
              <a:t>updated.jpg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6. 6. 2007, 15:44 [cit. 2013-02-18]. Dostupné z: </a:t>
            </a:r>
            <a:r>
              <a:rPr lang="cs-CZ" sz="1400" dirty="0" smtClean="0">
                <a:hlinkClick r:id="rId4"/>
              </a:rPr>
              <a:t>http://upload.wikimedia.org/wikipedia/commons/thumb/1/13/Lioness_updated.jpg/800px-Lioness_updated.jpg</a:t>
            </a:r>
            <a:endParaRPr lang="cs-CZ" sz="1400" dirty="0" smtClean="0"/>
          </a:p>
          <a:p>
            <a:r>
              <a:rPr lang="cs-CZ" sz="1400" dirty="0" smtClean="0"/>
              <a:t>Male Lion </a:t>
            </a:r>
            <a:r>
              <a:rPr lang="cs-CZ" sz="1400" dirty="0" err="1" smtClean="0"/>
              <a:t>and</a:t>
            </a:r>
            <a:r>
              <a:rPr lang="cs-CZ" sz="1400" dirty="0" smtClean="0"/>
              <a:t> </a:t>
            </a:r>
            <a:r>
              <a:rPr lang="cs-CZ" sz="1400" dirty="0" err="1" smtClean="0"/>
              <a:t>Cub</a:t>
            </a:r>
            <a:r>
              <a:rPr lang="cs-CZ" sz="1400" dirty="0" smtClean="0"/>
              <a:t> </a:t>
            </a:r>
            <a:r>
              <a:rPr lang="cs-CZ" sz="1400" dirty="0" err="1" smtClean="0"/>
              <a:t>Chitwa</a:t>
            </a:r>
            <a:r>
              <a:rPr lang="cs-CZ" sz="1400" dirty="0" smtClean="0"/>
              <a:t> </a:t>
            </a:r>
            <a:r>
              <a:rPr lang="cs-CZ" sz="1400" dirty="0" err="1" smtClean="0"/>
              <a:t>South</a:t>
            </a:r>
            <a:r>
              <a:rPr lang="cs-CZ" sz="1400" dirty="0" smtClean="0"/>
              <a:t> </a:t>
            </a:r>
            <a:r>
              <a:rPr lang="cs-CZ" sz="1400" dirty="0" err="1" smtClean="0"/>
              <a:t>Africa</a:t>
            </a:r>
            <a:r>
              <a:rPr lang="cs-CZ" sz="1400" dirty="0" smtClean="0"/>
              <a:t> </a:t>
            </a:r>
            <a:r>
              <a:rPr lang="cs-CZ" sz="1400" dirty="0" err="1" smtClean="0"/>
              <a:t>Luca</a:t>
            </a:r>
            <a:r>
              <a:rPr lang="cs-CZ" sz="1400" dirty="0" smtClean="0"/>
              <a:t> </a:t>
            </a:r>
            <a:r>
              <a:rPr lang="cs-CZ" sz="1400" dirty="0" err="1" smtClean="0"/>
              <a:t>Galuzzi</a:t>
            </a:r>
            <a:r>
              <a:rPr lang="cs-CZ" sz="1400" dirty="0" smtClean="0"/>
              <a:t> 2004.JPG.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19. 3. 2007, 23:02 [cit. 2013-02-18]. Dostupné z: </a:t>
            </a:r>
            <a:r>
              <a:rPr lang="cs-CZ" sz="1400" dirty="0" smtClean="0">
                <a:hlinkClick r:id="rId5"/>
              </a:rPr>
              <a:t>http://upload.wikimedia.org/wikipedia/commons/thumb/3/30/Male_Lion_and_Cub_Chitwa_South_Africa_Luca_Galuzzi_2004.JPG/800px-Male_Lion_and_Cub_Chitwa_South_Africa_Luca_Galuzzi_2004.JPG</a:t>
            </a:r>
            <a:endParaRPr lang="cs-CZ" sz="1400" dirty="0" smtClean="0"/>
          </a:p>
          <a:p>
            <a:r>
              <a:rPr lang="cs-CZ" sz="1400" dirty="0" err="1" smtClean="0"/>
              <a:t>Panthera</a:t>
            </a:r>
            <a:r>
              <a:rPr lang="cs-CZ" sz="1400" dirty="0" smtClean="0"/>
              <a:t> </a:t>
            </a:r>
            <a:r>
              <a:rPr lang="cs-CZ" sz="1400" dirty="0" err="1" smtClean="0"/>
              <a:t>tigris</a:t>
            </a:r>
            <a:r>
              <a:rPr lang="cs-CZ" sz="1400" dirty="0" smtClean="0"/>
              <a:t> </a:t>
            </a:r>
            <a:r>
              <a:rPr lang="cs-CZ" sz="1400" dirty="0" err="1" smtClean="0"/>
              <a:t>altaica</a:t>
            </a:r>
            <a:r>
              <a:rPr lang="cs-CZ" sz="1400" dirty="0" smtClean="0"/>
              <a:t> 2.JPG.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20. 9. 2010, 21:17 [cit. 2013-02-18]. Dostupné z: </a:t>
            </a:r>
            <a:r>
              <a:rPr lang="cs-CZ" sz="1400" dirty="0" smtClean="0">
                <a:hlinkClick r:id="rId6"/>
              </a:rPr>
              <a:t>http://upload.wikimedia.org/wikipedia/commons/thumb/a/a8/Panthera_tigris_altaica_2.JPG/800px-Panthera_tigris_altaica_2.JPG</a:t>
            </a:r>
            <a:endParaRPr lang="cs-CZ" sz="1400" dirty="0" smtClean="0"/>
          </a:p>
          <a:p>
            <a:r>
              <a:rPr lang="cs-CZ" sz="1400" dirty="0" err="1" smtClean="0"/>
              <a:t>Tiger</a:t>
            </a:r>
            <a:r>
              <a:rPr lang="cs-CZ" sz="1400" dirty="0" smtClean="0"/>
              <a:t>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 In: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</a:t>
            </a:r>
            <a:r>
              <a:rPr lang="cs-CZ" sz="1400" dirty="0" err="1" smtClean="0"/>
              <a:t>Tuesday</a:t>
            </a:r>
            <a:r>
              <a:rPr lang="cs-CZ" sz="1400" dirty="0" smtClean="0"/>
              <a:t>, 13-Nov-07 13:35:54 PST [cit. 2013-02-18]. Dostupné z: </a:t>
            </a:r>
            <a:r>
              <a:rPr lang="cs-CZ" sz="1400" dirty="0" smtClean="0">
                <a:hlinkClick r:id="rId7"/>
              </a:rPr>
              <a:t>http://www.</a:t>
            </a:r>
            <a:r>
              <a:rPr lang="cs-CZ" sz="1400" dirty="0" err="1" smtClean="0">
                <a:hlinkClick r:id="rId7"/>
              </a:rPr>
              <a:t>clker.com</a:t>
            </a:r>
            <a:r>
              <a:rPr lang="cs-CZ" sz="1400" dirty="0" smtClean="0">
                <a:hlinkClick r:id="rId7"/>
              </a:rPr>
              <a:t>/</a:t>
            </a:r>
            <a:r>
              <a:rPr lang="cs-CZ" sz="1400" dirty="0" err="1" smtClean="0">
                <a:hlinkClick r:id="rId7"/>
              </a:rPr>
              <a:t>cliparts</a:t>
            </a:r>
            <a:r>
              <a:rPr lang="cs-CZ" sz="1400" dirty="0" smtClean="0">
                <a:hlinkClick r:id="rId7"/>
              </a:rPr>
              <a:t>/5/5/d/6/1194989754480445982tiger_</a:t>
            </a:r>
            <a:r>
              <a:rPr lang="cs-CZ" sz="1400" dirty="0" err="1" smtClean="0">
                <a:hlinkClick r:id="rId7"/>
              </a:rPr>
              <a:t>graig</a:t>
            </a:r>
            <a:r>
              <a:rPr lang="cs-CZ" sz="1400" dirty="0" smtClean="0">
                <a:hlinkClick r:id="rId7"/>
              </a:rPr>
              <a:t>_</a:t>
            </a:r>
            <a:r>
              <a:rPr lang="cs-CZ" sz="1400" dirty="0" err="1" smtClean="0">
                <a:hlinkClick r:id="rId7"/>
              </a:rPr>
              <a:t>ryan</a:t>
            </a:r>
            <a:r>
              <a:rPr lang="cs-CZ" sz="1400" dirty="0" smtClean="0">
                <a:hlinkClick r:id="rId7"/>
              </a:rPr>
              <a:t>_</a:t>
            </a:r>
            <a:r>
              <a:rPr lang="cs-CZ" sz="1400" dirty="0" err="1" smtClean="0">
                <a:hlinkClick r:id="rId7"/>
              </a:rPr>
              <a:t>smith</a:t>
            </a:r>
            <a:r>
              <a:rPr lang="cs-CZ" sz="1400" dirty="0" smtClean="0">
                <a:hlinkClick r:id="rId7"/>
              </a:rPr>
              <a:t>_-_01.svg.med.png</a:t>
            </a:r>
            <a:endParaRPr lang="cs-CZ" sz="1400" dirty="0" smtClean="0"/>
          </a:p>
          <a:p>
            <a:r>
              <a:rPr lang="cs-CZ" sz="1400" dirty="0" err="1" smtClean="0"/>
              <a:t>Panthera</a:t>
            </a:r>
            <a:r>
              <a:rPr lang="cs-CZ" sz="1400" dirty="0" smtClean="0"/>
              <a:t> </a:t>
            </a:r>
            <a:r>
              <a:rPr lang="cs-CZ" sz="1400" dirty="0" err="1" smtClean="0"/>
              <a:t>tigris</a:t>
            </a:r>
            <a:r>
              <a:rPr lang="cs-CZ" sz="1400" dirty="0" smtClean="0"/>
              <a:t> </a:t>
            </a:r>
            <a:r>
              <a:rPr lang="cs-CZ" sz="1400" dirty="0" err="1" smtClean="0"/>
              <a:t>altaica</a:t>
            </a:r>
            <a:r>
              <a:rPr lang="cs-CZ" sz="1400" dirty="0" smtClean="0"/>
              <a:t> </a:t>
            </a:r>
            <a:r>
              <a:rPr lang="cs-CZ" sz="1400" dirty="0" err="1" smtClean="0"/>
              <a:t>dark</a:t>
            </a:r>
            <a:r>
              <a:rPr lang="cs-CZ" sz="1400" dirty="0" smtClean="0"/>
              <a:t> </a:t>
            </a:r>
            <a:r>
              <a:rPr lang="cs-CZ" sz="1400" dirty="0" err="1" smtClean="0"/>
              <a:t>world.png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19. 5. 2012, 18:21 [cit. 2013-02-18]. Dostupné z: </a:t>
            </a:r>
            <a:r>
              <a:rPr lang="cs-CZ" sz="1400" dirty="0" smtClean="0">
                <a:hlinkClick r:id="rId8"/>
              </a:rPr>
              <a:t>http://upload.wikimedia.org/wikipedia/commons/thumb/1/15/Panthera_tigris_altaica_dark_world.png/800px-Panthera_tigris_altaica_dark_world.png</a:t>
            </a:r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6429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62" y="500042"/>
            <a:ext cx="8215338" cy="5572164"/>
          </a:xfrm>
        </p:spPr>
        <p:txBody>
          <a:bodyPr>
            <a:normAutofit lnSpcReduction="10000"/>
          </a:bodyPr>
          <a:lstStyle/>
          <a:p>
            <a:r>
              <a:rPr lang="cs-CZ" sz="1400" dirty="0" err="1" smtClean="0"/>
              <a:t>Panthera</a:t>
            </a:r>
            <a:r>
              <a:rPr lang="cs-CZ" sz="1400" dirty="0" smtClean="0"/>
              <a:t> </a:t>
            </a:r>
            <a:r>
              <a:rPr lang="cs-CZ" sz="1400" dirty="0" err="1" smtClean="0"/>
              <a:t>tigris</a:t>
            </a:r>
            <a:r>
              <a:rPr lang="cs-CZ" sz="1400" dirty="0" smtClean="0"/>
              <a:t> </a:t>
            </a:r>
            <a:r>
              <a:rPr lang="cs-CZ" sz="1400" dirty="0" err="1" smtClean="0"/>
              <a:t>altaica</a:t>
            </a:r>
            <a:r>
              <a:rPr lang="cs-CZ" sz="1400" dirty="0" smtClean="0"/>
              <a:t> 13 - </a:t>
            </a:r>
            <a:r>
              <a:rPr lang="cs-CZ" sz="1400" dirty="0" err="1" smtClean="0"/>
              <a:t>Buffalo</a:t>
            </a:r>
            <a:r>
              <a:rPr lang="cs-CZ" sz="1400" dirty="0" smtClean="0"/>
              <a:t> Zoo.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27. 2. 2008, 22:03 [cit. 2013-02-18]. Dostupné z: </a:t>
            </a:r>
            <a:r>
              <a:rPr lang="cs-CZ" sz="1400" dirty="0" smtClean="0">
                <a:hlinkClick r:id="rId2"/>
              </a:rPr>
              <a:t>http://upload.wikimedia.org/wikipedia/commons/thumb/9/9e/Panthera_tigris_altaica_13_-_Buffalo_Zoo.jpg/800px-Panthera_tigris_altaica_13_-_Buffalo_Zoo.jpg</a:t>
            </a:r>
            <a:endParaRPr lang="cs-CZ" sz="1400" dirty="0" smtClean="0"/>
          </a:p>
          <a:p>
            <a:r>
              <a:rPr lang="cs-CZ" sz="1400" dirty="0" smtClean="0"/>
              <a:t>Zoo </a:t>
            </a:r>
            <a:r>
              <a:rPr lang="cs-CZ" sz="1400" dirty="0" err="1" smtClean="0"/>
              <a:t>Landau</a:t>
            </a:r>
            <a:r>
              <a:rPr lang="cs-CZ" sz="1400" dirty="0" smtClean="0"/>
              <a:t> </a:t>
            </a:r>
            <a:r>
              <a:rPr lang="cs-CZ" sz="1400" dirty="0" err="1" smtClean="0"/>
              <a:t>Sibirischer</a:t>
            </a:r>
            <a:r>
              <a:rPr lang="cs-CZ" sz="1400" dirty="0" smtClean="0"/>
              <a:t> </a:t>
            </a:r>
            <a:r>
              <a:rPr lang="cs-CZ" sz="1400" dirty="0" err="1" smtClean="0"/>
              <a:t>Tiger.JPG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15. 8. 2011, 17:25 [cit. 2013-02-18]. Dostupné z: </a:t>
            </a:r>
            <a:r>
              <a:rPr lang="cs-CZ" sz="1400" dirty="0" smtClean="0">
                <a:hlinkClick r:id="rId3"/>
              </a:rPr>
              <a:t>http://upload.wikimedia.org/wikipedia/commons/thumb/4/43/Zoo_Landau_Sibirischer_Tiger.JPG/800px-Zoo_Landau_Sibirischer_Tiger.JPG</a:t>
            </a:r>
            <a:endParaRPr lang="cs-CZ" sz="1400" dirty="0" smtClean="0"/>
          </a:p>
          <a:p>
            <a:r>
              <a:rPr lang="cs-CZ" sz="1400" dirty="0" smtClean="0"/>
              <a:t>CMM </a:t>
            </a:r>
            <a:r>
              <a:rPr lang="cs-CZ" sz="1400" dirty="0" err="1" smtClean="0"/>
              <a:t>MountainLion.jpg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24. 4. 2007, 16:51 [cit. 2013-02-18]. Dostupné z: </a:t>
            </a:r>
            <a:r>
              <a:rPr lang="cs-CZ" sz="1400" dirty="0" smtClean="0">
                <a:hlinkClick r:id="rId4"/>
              </a:rPr>
              <a:t>http://upload.wikimedia.org/wikipedia/commons/thumb/2/2e/CMM_MountainLion.jpg/480px-CMM_MountainLion.jpg</a:t>
            </a:r>
            <a:endParaRPr lang="cs-CZ" sz="1400" dirty="0" smtClean="0"/>
          </a:p>
          <a:p>
            <a:r>
              <a:rPr lang="cs-CZ" sz="1400" dirty="0" smtClean="0"/>
              <a:t>Puma </a:t>
            </a:r>
            <a:r>
              <a:rPr lang="cs-CZ" sz="1400" dirty="0" err="1" smtClean="0"/>
              <a:t>range.png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2013-02-18]. Dostupné z: </a:t>
            </a:r>
            <a:r>
              <a:rPr lang="cs-CZ" sz="1400" dirty="0" smtClean="0">
                <a:hlinkClick r:id="rId5"/>
              </a:rPr>
              <a:t>http://upload.wikimedia.org/wikipedia/commons/thumb/0/02/Puma_range.png/463px-Puma_range.png</a:t>
            </a:r>
            <a:endParaRPr lang="cs-CZ" sz="1400" dirty="0" smtClean="0"/>
          </a:p>
          <a:p>
            <a:r>
              <a:rPr lang="cs-CZ" sz="1400" dirty="0" err="1" smtClean="0"/>
              <a:t>Blue</a:t>
            </a:r>
            <a:r>
              <a:rPr lang="cs-CZ" sz="1400" dirty="0" smtClean="0"/>
              <a:t> Copy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 In: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</a:t>
            </a:r>
            <a:r>
              <a:rPr lang="cs-CZ" sz="1400" dirty="0" err="1" smtClean="0"/>
              <a:t>Monday</a:t>
            </a:r>
            <a:r>
              <a:rPr lang="cs-CZ" sz="1400" dirty="0" smtClean="0"/>
              <a:t>, 12-</a:t>
            </a:r>
            <a:r>
              <a:rPr lang="cs-CZ" sz="1400" dirty="0" err="1" smtClean="0"/>
              <a:t>Sep</a:t>
            </a:r>
            <a:r>
              <a:rPr lang="cs-CZ" sz="1400" dirty="0" smtClean="0"/>
              <a:t>-11 </a:t>
            </a:r>
            <a:r>
              <a:rPr lang="cs-CZ" sz="1400" dirty="0" err="1" smtClean="0"/>
              <a:t>11</a:t>
            </a:r>
            <a:r>
              <a:rPr lang="cs-CZ" sz="1400" dirty="0" smtClean="0"/>
              <a:t>:51:59 PDT [cit. 2013-02-18]. Dostupné z: </a:t>
            </a:r>
            <a:r>
              <a:rPr lang="cs-CZ" sz="1400" dirty="0" smtClean="0">
                <a:hlinkClick r:id="rId6"/>
              </a:rPr>
              <a:t>http://www.</a:t>
            </a:r>
            <a:r>
              <a:rPr lang="cs-CZ" sz="1400" dirty="0" err="1" smtClean="0">
                <a:hlinkClick r:id="rId6"/>
              </a:rPr>
              <a:t>clker.com</a:t>
            </a:r>
            <a:r>
              <a:rPr lang="cs-CZ" sz="1400" dirty="0" smtClean="0">
                <a:hlinkClick r:id="rId6"/>
              </a:rPr>
              <a:t>/</a:t>
            </a:r>
            <a:r>
              <a:rPr lang="cs-CZ" sz="1400" dirty="0" err="1" smtClean="0">
                <a:hlinkClick r:id="rId6"/>
              </a:rPr>
              <a:t>cliparts</a:t>
            </a:r>
            <a:r>
              <a:rPr lang="cs-CZ" sz="1400" dirty="0" smtClean="0">
                <a:hlinkClick r:id="rId6"/>
              </a:rPr>
              <a:t>/9/D/9/Z/G/f/</a:t>
            </a:r>
            <a:r>
              <a:rPr lang="cs-CZ" sz="1400" dirty="0" err="1" smtClean="0">
                <a:hlinkClick r:id="rId6"/>
              </a:rPr>
              <a:t>blue</a:t>
            </a:r>
            <a:r>
              <a:rPr lang="cs-CZ" sz="1400" dirty="0" smtClean="0">
                <a:hlinkClick r:id="rId6"/>
              </a:rPr>
              <a:t>-copy-</a:t>
            </a:r>
            <a:r>
              <a:rPr lang="cs-CZ" sz="1400" dirty="0" err="1" smtClean="0">
                <a:hlinkClick r:id="rId6"/>
              </a:rPr>
              <a:t>md.png</a:t>
            </a:r>
            <a:endParaRPr lang="cs-CZ" sz="1400" dirty="0" smtClean="0"/>
          </a:p>
          <a:p>
            <a:r>
              <a:rPr lang="cs-CZ" sz="1400" dirty="0" err="1" smtClean="0"/>
              <a:t>Panthera</a:t>
            </a:r>
            <a:r>
              <a:rPr lang="cs-CZ" sz="1400" dirty="0" smtClean="0"/>
              <a:t> </a:t>
            </a:r>
            <a:r>
              <a:rPr lang="cs-CZ" sz="1400" dirty="0" err="1" smtClean="0"/>
              <a:t>onca.jpg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7. 4. 2005, 01:50 [cit. 2013-02-18]. Dostupné z: </a:t>
            </a:r>
            <a:r>
              <a:rPr lang="cs-CZ" sz="1400" dirty="0" smtClean="0">
                <a:hlinkClick r:id="rId7"/>
              </a:rPr>
              <a:t>http://upload.wikimedia.org/wikipedia/commons/thumb/7/70/Panthera_onca.jpg/800px-Panthera_onca.jpg</a:t>
            </a:r>
            <a:endParaRPr lang="cs-CZ" sz="1400" dirty="0" smtClean="0"/>
          </a:p>
          <a:p>
            <a:r>
              <a:rPr lang="cs-CZ" sz="1400" dirty="0" err="1" smtClean="0"/>
              <a:t>Cypron</a:t>
            </a:r>
            <a:r>
              <a:rPr lang="cs-CZ" sz="1400" dirty="0" smtClean="0"/>
              <a:t>-</a:t>
            </a:r>
            <a:r>
              <a:rPr lang="cs-CZ" sz="1400" dirty="0" err="1" smtClean="0"/>
              <a:t>Range</a:t>
            </a:r>
            <a:r>
              <a:rPr lang="cs-CZ" sz="1400" dirty="0" smtClean="0"/>
              <a:t> </a:t>
            </a:r>
            <a:r>
              <a:rPr lang="cs-CZ" sz="1400" dirty="0" err="1" smtClean="0"/>
              <a:t>Panthera</a:t>
            </a:r>
            <a:r>
              <a:rPr lang="cs-CZ" sz="1400" dirty="0" smtClean="0"/>
              <a:t> </a:t>
            </a:r>
            <a:r>
              <a:rPr lang="cs-CZ" sz="1400" dirty="0" err="1" smtClean="0"/>
              <a:t>onca.svg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26. 1. 2012, 17:06 [cit. 2013-02-18]. Dostupné z: </a:t>
            </a:r>
            <a:r>
              <a:rPr lang="cs-CZ" sz="1400" dirty="0" smtClean="0">
                <a:hlinkClick r:id="rId8"/>
              </a:rPr>
              <a:t>http://upload.wikimedia.org/wikipedia/commons/thumb/b/bc/Cypron-Range_Panthera_onca.svg/660px-Cypron-Range_Panthera_onca.svg.png</a:t>
            </a:r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6429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571480"/>
            <a:ext cx="8143900" cy="628652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Two cheetahs together.jpg.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2001-, 1. 8. 2005, 04:09 [cit. 2013-02-18].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2"/>
              </a:rPr>
              <a:t>http://upload.wikimedia.org/wikipedia/commons/thumb/e/eb/Two_cheetahs_together.jpg/800px-Two_cheetahs_together.jpg</a:t>
            </a:r>
            <a:endParaRPr lang="cs-CZ" sz="1400" dirty="0" smtClean="0"/>
          </a:p>
          <a:p>
            <a:r>
              <a:rPr lang="cs-CZ" sz="1400" dirty="0" err="1" smtClean="0"/>
              <a:t>Cheetah</a:t>
            </a:r>
            <a:r>
              <a:rPr lang="cs-CZ" sz="1400" dirty="0" smtClean="0"/>
              <a:t> </a:t>
            </a:r>
            <a:r>
              <a:rPr lang="cs-CZ" sz="1400" dirty="0" err="1" smtClean="0"/>
              <a:t>range.gif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20. 12. 2006, 00:16 [cit. 2013-02-18]. Dostupné z: </a:t>
            </a:r>
            <a:r>
              <a:rPr lang="cs-CZ" sz="1400" dirty="0" smtClean="0">
                <a:hlinkClick r:id="rId3"/>
              </a:rPr>
              <a:t>http://upload.wikimedia.org/wikipedia/commons/6/63/Cheetah_range.gif</a:t>
            </a:r>
            <a:endParaRPr lang="cs-CZ" sz="1400" dirty="0" smtClean="0"/>
          </a:p>
          <a:p>
            <a:r>
              <a:rPr lang="cs-CZ" sz="1400" dirty="0" smtClean="0"/>
              <a:t>Amur Leopard Pittsburgh Zoo.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12. 5. 2007, 14:46 [cit. 2013-02-18]. Dostupné z: </a:t>
            </a:r>
            <a:r>
              <a:rPr lang="cs-CZ" sz="1400" dirty="0" smtClean="0">
                <a:hlinkClick r:id="rId4"/>
              </a:rPr>
              <a:t>http://upload.wikimedia.org/wikipedia/commons/thumb/0/09/Amur_Leopard_Pittsburgh_Zoo.jpg/800px-Amur_Leopard_Pittsburgh_Zoo.jpg</a:t>
            </a:r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2285984" y="714356"/>
            <a:ext cx="51009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1000100" y="0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Opakování – lebka kočky domácí</a:t>
            </a:r>
            <a:endParaRPr lang="cs-CZ" sz="40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5929322" y="714356"/>
            <a:ext cx="1500198" cy="35719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2285984" y="2071678"/>
            <a:ext cx="1214446" cy="35719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5857884" y="4857760"/>
            <a:ext cx="1500198" cy="357190"/>
          </a:xfrm>
          <a:prstGeom prst="roundRect">
            <a:avLst/>
          </a:prstGeom>
          <a:solidFill>
            <a:srgbClr val="F018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3071802" y="1071546"/>
            <a:ext cx="1500198" cy="35719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3000364" y="5214950"/>
            <a:ext cx="1500198" cy="3571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2357422" y="4714884"/>
            <a:ext cx="928694" cy="3571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4643438" y="4929198"/>
            <a:ext cx="928694" cy="3571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 descr="Cat Round Clip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19550"/>
            <a:ext cx="2514600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142976" y="214290"/>
            <a:ext cx="382621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at Round Clip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019550"/>
            <a:ext cx="2514600" cy="283845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786314" y="2571744"/>
            <a:ext cx="435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600" b="1" u="sng" dirty="0" smtClean="0"/>
              <a:t> zatažitelné drápy</a:t>
            </a:r>
            <a:endParaRPr lang="cs-CZ" sz="3600" b="1" u="sng" dirty="0"/>
          </a:p>
          <a:p>
            <a:r>
              <a:rPr lang="cs-CZ" sz="3600" dirty="0" smtClean="0"/>
              <a:t>      (gepard nemá)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214942" y="142852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č</a:t>
            </a:r>
            <a:r>
              <a:rPr lang="cs-CZ" sz="4000" b="1" dirty="0" smtClean="0"/>
              <a:t>eleď kočkovití</a:t>
            </a:r>
            <a:endParaRPr lang="cs-CZ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071670" y="142852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č</a:t>
            </a:r>
            <a:r>
              <a:rPr lang="cs-CZ" sz="4000" b="1" dirty="0" smtClean="0"/>
              <a:t>eleď kočkovití</a:t>
            </a:r>
            <a:endParaRPr lang="cs-CZ" sz="4000" b="1" dirty="0"/>
          </a:p>
        </p:txBody>
      </p:sp>
      <p:pic>
        <p:nvPicPr>
          <p:cNvPr id="6146" name="Picture 2" descr="Cartoon Cat Face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42852"/>
            <a:ext cx="2857500" cy="2114550"/>
          </a:xfrm>
          <a:prstGeom prst="rect">
            <a:avLst/>
          </a:prstGeom>
          <a:noFill/>
        </p:spPr>
      </p:pic>
      <p:sp>
        <p:nvSpPr>
          <p:cNvPr id="5" name="Obláček 4"/>
          <p:cNvSpPr/>
          <p:nvPr/>
        </p:nvSpPr>
        <p:spPr>
          <a:xfrm>
            <a:off x="142844" y="1071546"/>
            <a:ext cx="6215106" cy="2214578"/>
          </a:xfrm>
          <a:prstGeom prst="cloudCallout">
            <a:avLst>
              <a:gd name="adj1" fmla="val 68721"/>
              <a:gd name="adj2" fmla="val 24202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Dokážete popsat způsob lovu těchto šelem?</a:t>
            </a:r>
            <a:endParaRPr lang="cs-CZ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00100" y="3786190"/>
            <a:ext cx="814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600" dirty="0" smtClean="0"/>
              <a:t> rychlí, hbití běžci s ostrými zuby a drápy </a:t>
            </a:r>
            <a:endParaRPr lang="cs-CZ" sz="3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00100" y="4643446"/>
            <a:ext cx="814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600" dirty="0" smtClean="0"/>
              <a:t> výborně vyvinutý zrak, sluch, čich, hmat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071538" y="142852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č</a:t>
            </a:r>
            <a:r>
              <a:rPr lang="cs-CZ" sz="4000" b="1" dirty="0" smtClean="0"/>
              <a:t>eleď kočkovití v ČR</a:t>
            </a:r>
            <a:endParaRPr lang="cs-CZ" sz="4000" b="1" dirty="0"/>
          </a:p>
        </p:txBody>
      </p:sp>
      <p:pic>
        <p:nvPicPr>
          <p:cNvPr id="5" name="Picture 2" descr="Cartoon Cat Face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42852"/>
            <a:ext cx="2857500" cy="2114550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1214414" y="1142984"/>
            <a:ext cx="3786214" cy="8572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chemeClr val="tx1"/>
                </a:solidFill>
              </a:rPr>
              <a:t>Rys ostrovid</a:t>
            </a:r>
            <a:endParaRPr lang="cs-CZ" sz="44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000628" y="2571744"/>
            <a:ext cx="3786214" cy="8572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chemeClr val="tx1"/>
                </a:solidFill>
              </a:rPr>
              <a:t>Kočka divoká</a:t>
            </a:r>
            <a:endParaRPr lang="cs-CZ" sz="4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Soubor:Lynx lyn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071678"/>
            <a:ext cx="274664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Soubor:Felis silvestris 2 cro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571876"/>
            <a:ext cx="2833177" cy="212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ovéPole 9"/>
          <p:cNvSpPr txBox="1"/>
          <p:nvPr/>
        </p:nvSpPr>
        <p:spPr>
          <a:xfrm>
            <a:off x="214282" y="4786322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CHRÁNĚNI ZÁKONEM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Soubor:Lynx lynx (Linnaeus, 175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5792" y="2714620"/>
            <a:ext cx="4168208" cy="3276584"/>
          </a:xfrm>
          <a:prstGeom prst="rect">
            <a:avLst/>
          </a:prstGeom>
          <a:noFill/>
        </p:spPr>
      </p:pic>
      <p:pic>
        <p:nvPicPr>
          <p:cNvPr id="3074" name="Picture 2" descr="Soubor:Lynx lynx po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857232"/>
            <a:ext cx="3800475" cy="5705476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071538" y="142852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Rys ostrovid</a:t>
            </a:r>
            <a:endParaRPr lang="cs-CZ" sz="4000" b="1" dirty="0"/>
          </a:p>
        </p:txBody>
      </p:sp>
      <p:pic>
        <p:nvPicPr>
          <p:cNvPr id="3076" name="Picture 4" descr="Soubor:Wiki-Lynx lyn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4162" y="285728"/>
            <a:ext cx="4569838" cy="203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Lynx lynx2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5000628" y="357166"/>
            <a:ext cx="3933826" cy="5930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78645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071538" y="142852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Rys ostrovid</a:t>
            </a:r>
            <a:endParaRPr lang="cs-CZ" sz="4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00100" y="1214422"/>
            <a:ext cx="81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obývá husté horské lesy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00100" y="1928802"/>
            <a:ext cx="8143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potravu loví za šera, číhá na stromech a kořisti</a:t>
            </a:r>
          </a:p>
          <a:p>
            <a:r>
              <a:rPr lang="cs-CZ" sz="3200" dirty="0" smtClean="0"/>
              <a:t>   se zmocňuje i několikametrovými skoky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00100" y="3071810"/>
            <a:ext cx="8143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na konci ušních boltců má štětičky černých </a:t>
            </a:r>
          </a:p>
          <a:p>
            <a:r>
              <a:rPr lang="cs-CZ" sz="3200" dirty="0" smtClean="0"/>
              <a:t>   chlupů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00100" y="4214818"/>
            <a:ext cx="81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Šumava, Jeseníky, Beskydy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oubor:Felis silvestris Kočka divoká ZOO Děčí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6715172" cy="5286372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071538" y="142852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Kočka divoká</a:t>
            </a:r>
            <a:endParaRPr lang="cs-CZ" sz="4000" b="1" dirty="0"/>
          </a:p>
        </p:txBody>
      </p:sp>
      <p:sp>
        <p:nvSpPr>
          <p:cNvPr id="36868" name="AutoShape 4" descr="Soubor:Wiki-Felis sylvestri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6870" name="Picture 6" descr="Soubor:Wiki-Felis sylvestri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42852"/>
            <a:ext cx="3571868" cy="2625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485</Words>
  <Application>Microsoft Office PowerPoint</Application>
  <PresentationFormat>Předvádění na obrazovce (4:3)</PresentationFormat>
  <Paragraphs>122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0" baseType="lpstr">
      <vt:lpstr>Motiv sady Office</vt:lpstr>
      <vt:lpstr>Slunovrat</vt:lpstr>
      <vt:lpstr>Řád šelmy - čeleď kočkovití 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Zdroje</vt:lpstr>
      <vt:lpstr>Zdroje</vt:lpstr>
      <vt:lpstr>Zdroje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60</cp:revision>
  <dcterms:created xsi:type="dcterms:W3CDTF">2013-02-16T17:05:37Z</dcterms:created>
  <dcterms:modified xsi:type="dcterms:W3CDTF">2013-02-18T20:31:31Z</dcterms:modified>
</cp:coreProperties>
</file>