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C984E92-C828-43F1-B93D-8CA05EC2B52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D2C9EF-C81B-4FE9-AFB7-41F4219BE527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8/83/Ursus_arctos_range_map.svg/800px-Ursus_arctos_range_map.svg.png" TargetMode="External"/><Relationship Id="rId3" Type="http://schemas.openxmlformats.org/officeDocument/2006/relationships/hyperlink" Target="http://www.clker.com/cliparts/d/8/d/2/11970986521651356203johnny_automatic_grizzly_paw.svg.med.png" TargetMode="External"/><Relationship Id="rId7" Type="http://schemas.openxmlformats.org/officeDocument/2006/relationships/hyperlink" Target="http://upload.wikimedia.org/wikipedia/commons/2/24/Polar_bear_range_map.png" TargetMode="External"/><Relationship Id="rId2" Type="http://schemas.openxmlformats.org/officeDocument/2006/relationships/hyperlink" Target="http://www.clker.com/cliparts/d/6/f/0/12401680481206373345papapishu_Black_bear.svg.med.pn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thumb/2/26/Mapa_distribuicao_Ailuropoda_melanoleuca.png/458px-Mapa_distribuicao_Ailuropoda_melanoleuca.png" TargetMode="External"/><Relationship Id="rId5" Type="http://schemas.openxmlformats.org/officeDocument/2006/relationships/hyperlink" Target="http://www.clker.com/cliparts/b/p/a/c/a/r/bigger-polar-bear-md.png" TargetMode="External"/><Relationship Id="rId4" Type="http://schemas.openxmlformats.org/officeDocument/2006/relationships/hyperlink" Target="http://www.clker.com/cliparts/c/8/6/8/11971043441286260480baronchon_giant_panda_1.svg.med.png" TargetMode="External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c/a/b/4/11954237081096120744Machovka_panda.svg.med.png" TargetMode="External"/><Relationship Id="rId3" Type="http://schemas.openxmlformats.org/officeDocument/2006/relationships/hyperlink" Target="http://upload.wikimedia.org/wikipedia/commons/thumb/b/b6/Ursus_maritimus_in_Alaska.jpg/800px-Ursus_maritimus_in_Alaska.jpg" TargetMode="External"/><Relationship Id="rId7" Type="http://schemas.openxmlformats.org/officeDocument/2006/relationships/hyperlink" Target="http://upload.wikimedia.org/wikipedia/commons/8/8d/Lightmatter_pand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thumb/0/0f/Grosser_Panda.JPG/800px-Grosser_Panda.JPG" TargetMode="External"/><Relationship Id="rId5" Type="http://schemas.openxmlformats.org/officeDocument/2006/relationships/hyperlink" Target="http://www.clker.com/cliparts/S/b/S/n/W/E/polar-bear-md.png" TargetMode="External"/><Relationship Id="rId4" Type="http://schemas.openxmlformats.org/officeDocument/2006/relationships/hyperlink" Target="http://upload.wikimedia.org/wikipedia/commons/thumb/2/26/Ursus_maritimus%2C_ZOO_Praha_668.jpg/600px-Ursus_maritimus%2C_ZOO_Praha_668.jpg" TargetMode="External"/><Relationship Id="rId9" Type="http://schemas.openxmlformats.org/officeDocument/2006/relationships/hyperlink" Target="http://www.clker.com/cliparts/7/2/0/3/11970987671939108628johnny_automatic_bear_head.svg.med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e/e2/Grizzlybear55.jpg/800px-Grizzlybear55.jpg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upload.wikimedia.org/wikipedia/commons/thumb/2/2a/Brown_bear_%28Ursus_arctos_arctos%29_running.jpg/796px-Brown_bear_%28Ursus_arctos_arctos%29_running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8/8b/Ursus_arctos_middendorffi_habitat.png" TargetMode="External"/><Relationship Id="rId5" Type="http://schemas.openxmlformats.org/officeDocument/2006/relationships/hyperlink" Target="http://upload.wikimedia.org/wikipedia/commons/thumb/6/6b/Kodiak_Brown_Bear.jpg/800px-Kodiak_Brown_Bear.jpg" TargetMode="External"/><Relationship Id="rId4" Type="http://schemas.openxmlformats.org/officeDocument/2006/relationships/hyperlink" Target="http://upload.wikimedia.org/wikipedia/commons/thumb/5/53/Grizzlybears_ChrisServheenUSFWS.jpg/800px-Grizzlybears_ChrisServheenUSFW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ád šelmy - čeleď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medvědovití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85852" y="40005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_085_Savci_šelmy_čeleď medvědovití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7158" y="357166"/>
            <a:ext cx="37147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MEDVĚD HNĚDÝ</a:t>
            </a:r>
            <a:endParaRPr lang="cs-CZ" sz="3200" dirty="0"/>
          </a:p>
        </p:txBody>
      </p:sp>
      <p:pic>
        <p:nvPicPr>
          <p:cNvPr id="35842" name="Picture 2" descr="Soubor:Medved mz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643338" cy="4857784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14810" y="857232"/>
            <a:ext cx="49291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 smtClean="0"/>
              <a:t> výskyt: hluboké lesy střední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Evropy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/>
              <a:t> </a:t>
            </a:r>
            <a:r>
              <a:rPr lang="cs-CZ" sz="2800" dirty="0" smtClean="0"/>
              <a:t>u nás žije v Beskydech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/>
              <a:t> </a:t>
            </a:r>
            <a:r>
              <a:rPr lang="cs-CZ" sz="2800" dirty="0" smtClean="0"/>
              <a:t>potrava: rostliny, lesní</a:t>
            </a:r>
          </a:p>
          <a:p>
            <a:r>
              <a:rPr lang="cs-CZ" sz="2800" dirty="0" smtClean="0"/>
              <a:t>    plody, hmyz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/>
              <a:t> </a:t>
            </a:r>
            <a:r>
              <a:rPr lang="cs-CZ" sz="2800" dirty="0" smtClean="0"/>
              <a:t>v zimě upadá do nepravého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zimního spánku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/>
              <a:t> </a:t>
            </a:r>
            <a:r>
              <a:rPr lang="cs-CZ" sz="2800" dirty="0" smtClean="0"/>
              <a:t>hmotnost: 100 – 800 kg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/>
              <a:t> </a:t>
            </a:r>
            <a:r>
              <a:rPr lang="cs-CZ" sz="2800" dirty="0" smtClean="0"/>
              <a:t>na světě je celá řada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poddruhů: grizzly, brtník,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kodiak</a:t>
            </a:r>
            <a:endParaRPr lang="cs-CZ" sz="2800" dirty="0"/>
          </a:p>
        </p:txBody>
      </p:sp>
      <p:pic>
        <p:nvPicPr>
          <p:cNvPr id="35844" name="Picture 4" descr="Bear Head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214950"/>
            <a:ext cx="1361837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oubor:Brown bear (Ursus arctos arctos) run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63248"/>
            <a:ext cx="6929486" cy="522323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42926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57158" y="357166"/>
            <a:ext cx="4500594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Medvěd brtník</a:t>
            </a:r>
            <a:endParaRPr lang="cs-CZ" sz="3200" dirty="0"/>
          </a:p>
        </p:txBody>
      </p:sp>
      <p:pic>
        <p:nvPicPr>
          <p:cNvPr id="4" name="Picture 4" descr="Bear Head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57166"/>
            <a:ext cx="1361837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7158" y="357166"/>
            <a:ext cx="450059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Medvěd grizzly</a:t>
            </a:r>
            <a:endParaRPr lang="cs-CZ" sz="3200" dirty="0"/>
          </a:p>
        </p:txBody>
      </p:sp>
      <p:pic>
        <p:nvPicPr>
          <p:cNvPr id="4" name="Picture 4" descr="Bear Head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85728"/>
            <a:ext cx="1361837" cy="1357298"/>
          </a:xfrm>
          <a:prstGeom prst="rect">
            <a:avLst/>
          </a:prstGeom>
          <a:noFill/>
        </p:spPr>
      </p:pic>
      <p:pic>
        <p:nvPicPr>
          <p:cNvPr id="33794" name="Picture 2" descr="Soubor:Grizzlybear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7072362" cy="4694281"/>
          </a:xfrm>
          <a:prstGeom prst="rect">
            <a:avLst/>
          </a:prstGeom>
          <a:noFill/>
        </p:spPr>
      </p:pic>
      <p:pic>
        <p:nvPicPr>
          <p:cNvPr id="33796" name="Picture 4" descr="Soubor:Grizzlybears ChrisServheenUSFW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7298930" cy="487203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429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7158" y="357166"/>
            <a:ext cx="450059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Medvěd kodiak</a:t>
            </a:r>
            <a:endParaRPr lang="cs-CZ" sz="3200" dirty="0"/>
          </a:p>
        </p:txBody>
      </p:sp>
      <p:pic>
        <p:nvPicPr>
          <p:cNvPr id="41986" name="Picture 2" descr="Soubor:Kodiak Brown B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7399767" cy="48006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429264"/>
            <a:ext cx="3657600" cy="796925"/>
          </a:xfrm>
          <a:prstGeom prst="rect">
            <a:avLst/>
          </a:prstGeom>
          <a:noFill/>
        </p:spPr>
      </p:pic>
      <p:pic>
        <p:nvPicPr>
          <p:cNvPr id="41988" name="Picture 4" descr="Soubor:Ursus arctos middendorffi habita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85728"/>
            <a:ext cx="3619472" cy="1592568"/>
          </a:xfrm>
          <a:prstGeom prst="rect">
            <a:avLst/>
          </a:prstGeom>
          <a:noFill/>
        </p:spPr>
      </p:pic>
      <p:pic>
        <p:nvPicPr>
          <p:cNvPr id="8" name="Picture 4" descr="Bear Head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163" y="5000636"/>
            <a:ext cx="1361837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85918" y="214290"/>
            <a:ext cx="6443682" cy="928670"/>
          </a:xfrm>
        </p:spPr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42875" y="1142984"/>
            <a:ext cx="9001125" cy="5429250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Black</a:t>
            </a:r>
            <a:r>
              <a:rPr lang="cs-CZ" sz="1400" dirty="0" smtClean="0"/>
              <a:t> </a:t>
            </a:r>
            <a:r>
              <a:rPr lang="cs-CZ" sz="1400" dirty="0" err="1" smtClean="0"/>
              <a:t>Bear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Sunday</a:t>
            </a:r>
            <a:r>
              <a:rPr lang="cs-CZ" sz="1400" dirty="0" smtClean="0"/>
              <a:t>, 19-</a:t>
            </a:r>
            <a:r>
              <a:rPr lang="cs-CZ" sz="1400" dirty="0" err="1" smtClean="0"/>
              <a:t>Apr</a:t>
            </a:r>
            <a:r>
              <a:rPr lang="cs-CZ" sz="1400" dirty="0" smtClean="0"/>
              <a:t>-09 12:07:45 PDT [cit. 2013-02-26]. Dostupné z: </a:t>
            </a:r>
            <a:r>
              <a:rPr lang="cs-CZ" sz="1400" dirty="0" smtClean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www.</a:t>
            </a:r>
            <a:r>
              <a:rPr lang="cs-CZ" sz="1400" dirty="0" err="1" smtClean="0">
                <a:hlinkClick r:id="rId2"/>
              </a:rPr>
              <a:t>clker.com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cliparts</a:t>
            </a:r>
            <a:r>
              <a:rPr lang="cs-CZ" sz="1400" dirty="0" smtClean="0">
                <a:hlinkClick r:id="rId2"/>
              </a:rPr>
              <a:t>/d/6/f/0/12401680481206373345papapishu_</a:t>
            </a:r>
            <a:r>
              <a:rPr lang="cs-CZ" sz="1400" dirty="0" err="1" smtClean="0">
                <a:hlinkClick r:id="rId2"/>
              </a:rPr>
              <a:t>Black</a:t>
            </a:r>
            <a:r>
              <a:rPr lang="cs-CZ" sz="1400" dirty="0" smtClean="0">
                <a:hlinkClick r:id="rId2"/>
              </a:rPr>
              <a:t>_</a:t>
            </a:r>
            <a:r>
              <a:rPr lang="cs-CZ" sz="1400" dirty="0" err="1" smtClean="0">
                <a:hlinkClick r:id="rId2"/>
              </a:rPr>
              <a:t>bear.svg.med.png</a:t>
            </a:r>
            <a:endParaRPr lang="cs-CZ" sz="1400" dirty="0" smtClean="0"/>
          </a:p>
          <a:p>
            <a:r>
              <a:rPr lang="cs-CZ" sz="1400" dirty="0" smtClean="0"/>
              <a:t>Grizzly </a:t>
            </a:r>
            <a:r>
              <a:rPr lang="cs-CZ" sz="1400" dirty="0" err="1" smtClean="0"/>
              <a:t>Bear</a:t>
            </a:r>
            <a:r>
              <a:rPr lang="cs-CZ" sz="1400" dirty="0" smtClean="0"/>
              <a:t> </a:t>
            </a:r>
            <a:r>
              <a:rPr lang="cs-CZ" sz="1400" dirty="0" err="1" smtClean="0"/>
              <a:t>Paw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Friday</a:t>
            </a:r>
            <a:r>
              <a:rPr lang="cs-CZ" sz="1400" dirty="0" smtClean="0"/>
              <a:t>, 07-</a:t>
            </a:r>
            <a:r>
              <a:rPr lang="cs-CZ" sz="1400" dirty="0" err="1" smtClean="0"/>
              <a:t>Dec</a:t>
            </a:r>
            <a:r>
              <a:rPr lang="cs-CZ" sz="1400" dirty="0" smtClean="0"/>
              <a:t>-07 23:24:14 PST [cit. 2013-02-26].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/d/8/d/2/11970986521651356203johnny_</a:t>
            </a:r>
            <a:r>
              <a:rPr lang="cs-CZ" sz="1400" dirty="0" err="1" smtClean="0">
                <a:hlinkClick r:id="rId3"/>
              </a:rPr>
              <a:t>automatic</a:t>
            </a:r>
            <a:r>
              <a:rPr lang="cs-CZ" sz="1400" dirty="0" smtClean="0">
                <a:hlinkClick r:id="rId3"/>
              </a:rPr>
              <a:t>_grizzly_</a:t>
            </a:r>
            <a:r>
              <a:rPr lang="cs-CZ" sz="1400" dirty="0" err="1" smtClean="0">
                <a:hlinkClick r:id="rId3"/>
              </a:rPr>
              <a:t>paw.svg.med.png</a:t>
            </a:r>
            <a:endParaRPr lang="cs-CZ" sz="1400" dirty="0" smtClean="0"/>
          </a:p>
          <a:p>
            <a:r>
              <a:rPr lang="cs-CZ" sz="1400" dirty="0" smtClean="0"/>
              <a:t>Panda 1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Saturday</a:t>
            </a:r>
            <a:r>
              <a:rPr lang="cs-CZ" sz="1400" dirty="0" smtClean="0"/>
              <a:t>, 08-</a:t>
            </a:r>
            <a:r>
              <a:rPr lang="cs-CZ" sz="1400" dirty="0" err="1" smtClean="0"/>
              <a:t>Dec</a:t>
            </a:r>
            <a:r>
              <a:rPr lang="cs-CZ" sz="1400" dirty="0" smtClean="0"/>
              <a:t>-07 00:59:05 PST [cit. 2013-02-26].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/c/8/6/8/11971043441286260480baronchon_</a:t>
            </a:r>
            <a:r>
              <a:rPr lang="cs-CZ" sz="1400" dirty="0" err="1" smtClean="0">
                <a:hlinkClick r:id="rId4"/>
              </a:rPr>
              <a:t>giant</a:t>
            </a:r>
            <a:r>
              <a:rPr lang="cs-CZ" sz="1400" dirty="0" smtClean="0">
                <a:hlinkClick r:id="rId4"/>
              </a:rPr>
              <a:t>_panda_1.svg.med.png</a:t>
            </a:r>
            <a:endParaRPr lang="cs-CZ" sz="1400" dirty="0" smtClean="0"/>
          </a:p>
          <a:p>
            <a:r>
              <a:rPr lang="cs-CZ" sz="1400" dirty="0" err="1" smtClean="0"/>
              <a:t>Bigger</a:t>
            </a:r>
            <a:r>
              <a:rPr lang="cs-CZ" sz="1400" dirty="0" smtClean="0"/>
              <a:t> </a:t>
            </a:r>
            <a:r>
              <a:rPr lang="cs-CZ" sz="1400" dirty="0" err="1" smtClean="0"/>
              <a:t>Polar</a:t>
            </a:r>
            <a:r>
              <a:rPr lang="cs-CZ" sz="1400" dirty="0" smtClean="0"/>
              <a:t> </a:t>
            </a:r>
            <a:r>
              <a:rPr lang="cs-CZ" sz="1400" dirty="0" err="1" smtClean="0"/>
              <a:t>Bear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Monday</a:t>
            </a:r>
            <a:r>
              <a:rPr lang="cs-CZ" sz="1400" dirty="0" smtClean="0"/>
              <a:t>, 08-</a:t>
            </a:r>
            <a:r>
              <a:rPr lang="cs-CZ" sz="1400" dirty="0" err="1" smtClean="0"/>
              <a:t>Aug</a:t>
            </a:r>
            <a:r>
              <a:rPr lang="cs-CZ" sz="1400" dirty="0" smtClean="0"/>
              <a:t>-11 08:00:15 PDT [cit. 2013-02-26].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www.</a:t>
            </a:r>
            <a:r>
              <a:rPr lang="cs-CZ" sz="1400" dirty="0" err="1" smtClean="0">
                <a:hlinkClick r:id="rId5"/>
              </a:rPr>
              <a:t>clker.com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cliparts</a:t>
            </a:r>
            <a:r>
              <a:rPr lang="cs-CZ" sz="1400" dirty="0" smtClean="0">
                <a:hlinkClick r:id="rId5"/>
              </a:rPr>
              <a:t>/b/p/a/c/a/r/</a:t>
            </a:r>
            <a:r>
              <a:rPr lang="cs-CZ" sz="1400" dirty="0" err="1" smtClean="0">
                <a:hlinkClick r:id="rId5"/>
              </a:rPr>
              <a:t>bigger</a:t>
            </a:r>
            <a:r>
              <a:rPr lang="cs-CZ" sz="1400" dirty="0" smtClean="0">
                <a:hlinkClick r:id="rId5"/>
              </a:rPr>
              <a:t>-</a:t>
            </a:r>
            <a:r>
              <a:rPr lang="cs-CZ" sz="1400" dirty="0" err="1" smtClean="0">
                <a:hlinkClick r:id="rId5"/>
              </a:rPr>
              <a:t>polar</a:t>
            </a:r>
            <a:r>
              <a:rPr lang="cs-CZ" sz="1400" dirty="0" smtClean="0">
                <a:hlinkClick r:id="rId5"/>
              </a:rPr>
              <a:t>-</a:t>
            </a:r>
            <a:r>
              <a:rPr lang="cs-CZ" sz="1400" dirty="0" err="1" smtClean="0">
                <a:hlinkClick r:id="rId5"/>
              </a:rPr>
              <a:t>bear</a:t>
            </a:r>
            <a:r>
              <a:rPr lang="cs-CZ" sz="1400" dirty="0" smtClean="0">
                <a:hlinkClick r:id="rId5"/>
              </a:rPr>
              <a:t>-</a:t>
            </a:r>
            <a:r>
              <a:rPr lang="cs-CZ" sz="1400" dirty="0" err="1" smtClean="0">
                <a:hlinkClick r:id="rId5"/>
              </a:rPr>
              <a:t>md.png</a:t>
            </a:r>
            <a:endParaRPr lang="cs-CZ" sz="1400" dirty="0" smtClean="0"/>
          </a:p>
          <a:p>
            <a:r>
              <a:rPr lang="cs-CZ" sz="1400" dirty="0" smtClean="0"/>
              <a:t>Mapa </a:t>
            </a:r>
            <a:r>
              <a:rPr lang="cs-CZ" sz="1400" dirty="0" err="1" smtClean="0"/>
              <a:t>distribuicao</a:t>
            </a:r>
            <a:r>
              <a:rPr lang="cs-CZ" sz="1400" dirty="0" smtClean="0"/>
              <a:t> </a:t>
            </a:r>
            <a:r>
              <a:rPr lang="cs-CZ" sz="1400" dirty="0" err="1" smtClean="0"/>
              <a:t>Ailuropoda</a:t>
            </a:r>
            <a:r>
              <a:rPr lang="cs-CZ" sz="1400" dirty="0" smtClean="0"/>
              <a:t> </a:t>
            </a:r>
            <a:r>
              <a:rPr lang="cs-CZ" sz="1400" dirty="0" err="1" smtClean="0"/>
              <a:t>melanoleuca.png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7. 2009, 23:47 [cit. 2013-02-26].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upload.wikimedia.org/wikipedia/commons/thumb/2/26/Mapa_distribuicao_Ailuropoda_melanoleuca.png/458px-Mapa_distribuicao_Ailuropoda_melanoleuca.png</a:t>
            </a:r>
            <a:endParaRPr lang="cs-CZ" sz="1400" dirty="0" smtClean="0"/>
          </a:p>
          <a:p>
            <a:r>
              <a:rPr lang="cs-CZ" sz="1400" dirty="0" err="1" smtClean="0"/>
              <a:t>Polar</a:t>
            </a:r>
            <a:r>
              <a:rPr lang="cs-CZ" sz="1400" dirty="0" smtClean="0"/>
              <a:t> </a:t>
            </a:r>
            <a:r>
              <a:rPr lang="cs-CZ" sz="1400" dirty="0" err="1" smtClean="0"/>
              <a:t>bear</a:t>
            </a:r>
            <a:r>
              <a:rPr lang="cs-CZ" sz="1400" dirty="0" smtClean="0"/>
              <a:t> </a:t>
            </a:r>
            <a:r>
              <a:rPr lang="cs-CZ" sz="1400" dirty="0" err="1" smtClean="0"/>
              <a:t>range</a:t>
            </a:r>
            <a:r>
              <a:rPr lang="cs-CZ" sz="1400" dirty="0" smtClean="0"/>
              <a:t> map.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1. 2006, 14:07 [cit. 2013-02-26].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upload.wikimedia.org/wikipedia/commons/2/24/Polar_bear_range_map.png</a:t>
            </a:r>
            <a:endParaRPr lang="cs-CZ" sz="1400" dirty="0" smtClean="0"/>
          </a:p>
          <a:p>
            <a:r>
              <a:rPr lang="cs-CZ" sz="1400" dirty="0" err="1" smtClean="0"/>
              <a:t>Ursus</a:t>
            </a:r>
            <a:r>
              <a:rPr lang="cs-CZ" sz="1400" dirty="0" smtClean="0"/>
              <a:t> </a:t>
            </a:r>
            <a:r>
              <a:rPr lang="cs-CZ" sz="1400" dirty="0" err="1" smtClean="0"/>
              <a:t>arctos</a:t>
            </a:r>
            <a:r>
              <a:rPr lang="cs-CZ" sz="1400" dirty="0" smtClean="0"/>
              <a:t> </a:t>
            </a:r>
            <a:r>
              <a:rPr lang="cs-CZ" sz="1400" dirty="0" err="1" smtClean="0"/>
              <a:t>range</a:t>
            </a:r>
            <a:r>
              <a:rPr lang="cs-CZ" sz="1400" dirty="0" smtClean="0"/>
              <a:t> map.</a:t>
            </a:r>
            <a:r>
              <a:rPr lang="cs-CZ" sz="1400" dirty="0" err="1" smtClean="0"/>
              <a:t>svg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12. 2010, 19:59 [cit. 2013-02-26]. Dostupné z: </a:t>
            </a:r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upload.wikimedia.org/wikipedia/commons/thumb/8/83/Ursus_arctos_range_map.svg/800px-Ursus_arctos_range_map.svg.png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285728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785918" y="214290"/>
            <a:ext cx="6443682" cy="92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Zdroje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28"/>
            <a:ext cx="3657600" cy="796925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142844" y="1214422"/>
            <a:ext cx="8715468" cy="5357850"/>
          </a:xfrm>
        </p:spPr>
        <p:txBody>
          <a:bodyPr>
            <a:normAutofit lnSpcReduction="10000"/>
          </a:bodyPr>
          <a:lstStyle/>
          <a:p>
            <a:r>
              <a:rPr lang="cs-CZ" sz="1400" dirty="0" err="1" smtClean="0"/>
              <a:t>Ursus</a:t>
            </a:r>
            <a:r>
              <a:rPr lang="cs-CZ" sz="1400" dirty="0" smtClean="0"/>
              <a:t> </a:t>
            </a:r>
            <a:r>
              <a:rPr lang="cs-CZ" sz="1400" dirty="0" err="1" smtClean="0"/>
              <a:t>maritimus</a:t>
            </a:r>
            <a:r>
              <a:rPr lang="cs-CZ" sz="1400" dirty="0" smtClean="0"/>
              <a:t> in </a:t>
            </a:r>
            <a:r>
              <a:rPr lang="cs-CZ" sz="1400" dirty="0" err="1" smtClean="0"/>
              <a:t>Alaska.jpg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8. 11. 2004, 22:08 [cit. 2013-02-26].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upload.wikimedia.org/wikipedia/commons/thumb/b/b6/Ursus_maritimus_in_Alaska.jpg/800px-Ursus_maritimus_in_Alaska.jpg</a:t>
            </a:r>
            <a:endParaRPr lang="cs-CZ" sz="1400" dirty="0" smtClean="0"/>
          </a:p>
          <a:p>
            <a:r>
              <a:rPr lang="cs-CZ" sz="1400" dirty="0" err="1" smtClean="0"/>
              <a:t>Ursus</a:t>
            </a:r>
            <a:r>
              <a:rPr lang="cs-CZ" sz="1400" dirty="0" smtClean="0"/>
              <a:t> </a:t>
            </a:r>
            <a:r>
              <a:rPr lang="cs-CZ" sz="1400" dirty="0" err="1" smtClean="0"/>
              <a:t>maritimus</a:t>
            </a:r>
            <a:r>
              <a:rPr lang="cs-CZ" sz="1400" dirty="0" smtClean="0"/>
              <a:t>, ZOO Praha 668.jpg.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3. 2010, 13:28 [cit. 2013-02-26].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upload.wikimedia.org/wikipedia/commons/thumb/2/26/Ursus_maritimus%2C_ZOO_Praha_668.jpg/600px-Ursus_maritimus%2C_ZOO_Praha_668.jpg</a:t>
            </a:r>
            <a:endParaRPr lang="cs-CZ" sz="1400" dirty="0" smtClean="0"/>
          </a:p>
          <a:p>
            <a:r>
              <a:rPr lang="cs-CZ" sz="1400" dirty="0" err="1" smtClean="0"/>
              <a:t>Polar</a:t>
            </a:r>
            <a:r>
              <a:rPr lang="cs-CZ" sz="1400" dirty="0" smtClean="0"/>
              <a:t> </a:t>
            </a:r>
            <a:r>
              <a:rPr lang="cs-CZ" sz="1400" dirty="0" err="1" smtClean="0"/>
              <a:t>Bear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Friday</a:t>
            </a:r>
            <a:r>
              <a:rPr lang="cs-CZ" sz="1400" dirty="0" smtClean="0"/>
              <a:t>, 10-</a:t>
            </a:r>
            <a:r>
              <a:rPr lang="cs-CZ" sz="1400" dirty="0" err="1" smtClean="0"/>
              <a:t>Feb</a:t>
            </a:r>
            <a:r>
              <a:rPr lang="cs-CZ" sz="1400" dirty="0" smtClean="0"/>
              <a:t>-12 </a:t>
            </a:r>
            <a:r>
              <a:rPr lang="cs-CZ" sz="1400" dirty="0" err="1" smtClean="0"/>
              <a:t>12</a:t>
            </a:r>
            <a:r>
              <a:rPr lang="cs-CZ" sz="1400" dirty="0" smtClean="0"/>
              <a:t>:37:35 PST [cit. 2013-02-26].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www.</a:t>
            </a:r>
            <a:r>
              <a:rPr lang="cs-CZ" sz="1400" dirty="0" err="1" smtClean="0">
                <a:hlinkClick r:id="rId5"/>
              </a:rPr>
              <a:t>clker.com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cliparts</a:t>
            </a:r>
            <a:r>
              <a:rPr lang="cs-CZ" sz="1400" dirty="0" smtClean="0">
                <a:hlinkClick r:id="rId5"/>
              </a:rPr>
              <a:t>/S/b/S/n/W/E/</a:t>
            </a:r>
            <a:r>
              <a:rPr lang="cs-CZ" sz="1400" dirty="0" err="1" smtClean="0">
                <a:hlinkClick r:id="rId5"/>
              </a:rPr>
              <a:t>polar</a:t>
            </a:r>
            <a:r>
              <a:rPr lang="cs-CZ" sz="1400" dirty="0" smtClean="0">
                <a:hlinkClick r:id="rId5"/>
              </a:rPr>
              <a:t>-</a:t>
            </a:r>
            <a:r>
              <a:rPr lang="cs-CZ" sz="1400" dirty="0" err="1" smtClean="0">
                <a:hlinkClick r:id="rId5"/>
              </a:rPr>
              <a:t>bear</a:t>
            </a:r>
            <a:r>
              <a:rPr lang="cs-CZ" sz="1400" dirty="0" smtClean="0">
                <a:hlinkClick r:id="rId5"/>
              </a:rPr>
              <a:t>-</a:t>
            </a:r>
            <a:r>
              <a:rPr lang="cs-CZ" sz="1400" dirty="0" err="1" smtClean="0">
                <a:hlinkClick r:id="rId5"/>
              </a:rPr>
              <a:t>md.png</a:t>
            </a:r>
            <a:endParaRPr lang="cs-CZ" sz="1400" dirty="0" smtClean="0"/>
          </a:p>
          <a:p>
            <a:r>
              <a:rPr lang="cs-CZ" sz="1400" dirty="0" err="1" smtClean="0"/>
              <a:t>Grosser</a:t>
            </a:r>
            <a:r>
              <a:rPr lang="cs-CZ" sz="1400" dirty="0" smtClean="0"/>
              <a:t> </a:t>
            </a:r>
            <a:r>
              <a:rPr lang="cs-CZ" sz="1400" dirty="0" err="1" smtClean="0"/>
              <a:t>Panda</a:t>
            </a:r>
            <a:r>
              <a:rPr lang="cs-CZ" sz="1400" dirty="0" smtClean="0"/>
              <a:t>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2013-02-26].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upload.wikimedia.org/wikipedia/commons/thumb/0/0f/Grosser_Panda.JPG/800px-Grosser_Panda.JPG</a:t>
            </a:r>
            <a:endParaRPr lang="cs-CZ" sz="1400" dirty="0" smtClean="0"/>
          </a:p>
          <a:p>
            <a:r>
              <a:rPr lang="cs-CZ" sz="1400" dirty="0" err="1" smtClean="0"/>
              <a:t>Lightmatter</a:t>
            </a:r>
            <a:r>
              <a:rPr lang="cs-CZ" sz="1400" dirty="0" smtClean="0"/>
              <a:t> panda.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11. 2009, 18:25 [cit. 2013-02-26].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upload.wikimedia.org/wikipedia/commons/8/8d/Lightmatter_panda.jpg</a:t>
            </a:r>
            <a:endParaRPr lang="cs-CZ" sz="1400" dirty="0" smtClean="0"/>
          </a:p>
          <a:p>
            <a:r>
              <a:rPr lang="cs-CZ" sz="1400" dirty="0" smtClean="0"/>
              <a:t>Panda 5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Sunday</a:t>
            </a:r>
            <a:r>
              <a:rPr lang="cs-CZ" sz="1400" dirty="0" smtClean="0"/>
              <a:t>, 18-Nov-07 14:08:30 PST [cit. 2013-02-26]. Dostupné z: </a:t>
            </a:r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www.</a:t>
            </a:r>
            <a:r>
              <a:rPr lang="cs-CZ" sz="1400" dirty="0" err="1" smtClean="0">
                <a:hlinkClick r:id="rId8"/>
              </a:rPr>
              <a:t>clker.com</a:t>
            </a:r>
            <a:r>
              <a:rPr lang="cs-CZ" sz="1400" dirty="0" smtClean="0">
                <a:hlinkClick r:id="rId8"/>
              </a:rPr>
              <a:t>/</a:t>
            </a:r>
            <a:r>
              <a:rPr lang="cs-CZ" sz="1400" dirty="0" err="1" smtClean="0">
                <a:hlinkClick r:id="rId8"/>
              </a:rPr>
              <a:t>cliparts</a:t>
            </a:r>
            <a:r>
              <a:rPr lang="cs-CZ" sz="1400" dirty="0" smtClean="0">
                <a:hlinkClick r:id="rId8"/>
              </a:rPr>
              <a:t>/c/a/b/4/11954237081096120744Machovka_panda.</a:t>
            </a:r>
            <a:r>
              <a:rPr lang="cs-CZ" sz="1400" dirty="0" err="1" smtClean="0">
                <a:hlinkClick r:id="rId8"/>
              </a:rPr>
              <a:t>svg.med.png</a:t>
            </a:r>
            <a:endParaRPr lang="cs-CZ" sz="1400" dirty="0" smtClean="0"/>
          </a:p>
          <a:p>
            <a:r>
              <a:rPr lang="cs-CZ" sz="1400" dirty="0" err="1" smtClean="0"/>
              <a:t>Bear</a:t>
            </a:r>
            <a:r>
              <a:rPr lang="cs-CZ" sz="1400" dirty="0" smtClean="0"/>
              <a:t> </a:t>
            </a:r>
            <a:r>
              <a:rPr lang="cs-CZ" sz="1400" dirty="0" err="1" smtClean="0"/>
              <a:t>Head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 In: </a:t>
            </a:r>
            <a:r>
              <a:rPr lang="cs-CZ" sz="1400" i="1" dirty="0" smtClean="0"/>
              <a:t>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Friday</a:t>
            </a:r>
            <a:r>
              <a:rPr lang="cs-CZ" sz="1400" dirty="0" smtClean="0"/>
              <a:t>, 07-</a:t>
            </a:r>
            <a:r>
              <a:rPr lang="cs-CZ" sz="1400" dirty="0" err="1" smtClean="0"/>
              <a:t>Dec</a:t>
            </a:r>
            <a:r>
              <a:rPr lang="cs-CZ" sz="1400" dirty="0" smtClean="0"/>
              <a:t>-07 23:26:09 PST [cit. 2013-02-26]. Dostupné z: </a:t>
            </a:r>
            <a:r>
              <a:rPr lang="cs-CZ" sz="1400" dirty="0" smtClean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www.</a:t>
            </a:r>
            <a:r>
              <a:rPr lang="cs-CZ" sz="1400" dirty="0" err="1" smtClean="0">
                <a:hlinkClick r:id="rId9"/>
              </a:rPr>
              <a:t>clker.com</a:t>
            </a:r>
            <a:r>
              <a:rPr lang="cs-CZ" sz="1400" dirty="0" smtClean="0">
                <a:hlinkClick r:id="rId9"/>
              </a:rPr>
              <a:t>/</a:t>
            </a:r>
            <a:r>
              <a:rPr lang="cs-CZ" sz="1400" dirty="0" err="1" smtClean="0">
                <a:hlinkClick r:id="rId9"/>
              </a:rPr>
              <a:t>cliparts</a:t>
            </a:r>
            <a:r>
              <a:rPr lang="cs-CZ" sz="1400" dirty="0" smtClean="0">
                <a:hlinkClick r:id="rId9"/>
              </a:rPr>
              <a:t>/7/2/0/3/11970987671939108628johnny_</a:t>
            </a:r>
            <a:r>
              <a:rPr lang="cs-CZ" sz="1400" dirty="0" err="1" smtClean="0">
                <a:hlinkClick r:id="rId9"/>
              </a:rPr>
              <a:t>automatic</a:t>
            </a:r>
            <a:r>
              <a:rPr lang="cs-CZ" sz="1400" dirty="0" smtClean="0">
                <a:hlinkClick r:id="rId9"/>
              </a:rPr>
              <a:t>_</a:t>
            </a:r>
            <a:r>
              <a:rPr lang="cs-CZ" sz="1400" dirty="0" err="1" smtClean="0">
                <a:hlinkClick r:id="rId9"/>
              </a:rPr>
              <a:t>bear</a:t>
            </a:r>
            <a:r>
              <a:rPr lang="cs-CZ" sz="1400" dirty="0" smtClean="0">
                <a:hlinkClick r:id="rId9"/>
              </a:rPr>
              <a:t>_</a:t>
            </a:r>
            <a:r>
              <a:rPr lang="cs-CZ" sz="1400" dirty="0" err="1" smtClean="0">
                <a:hlinkClick r:id="rId9"/>
              </a:rPr>
              <a:t>head.svg.med.png</a:t>
            </a: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42844" y="1071546"/>
            <a:ext cx="8786874" cy="528641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Brown </a:t>
            </a:r>
            <a:r>
              <a:rPr lang="cs-CZ" sz="1400" dirty="0" err="1" smtClean="0"/>
              <a:t>bear</a:t>
            </a:r>
            <a:r>
              <a:rPr lang="cs-CZ" sz="1400" dirty="0" smtClean="0"/>
              <a:t> (</a:t>
            </a:r>
            <a:r>
              <a:rPr lang="cs-CZ" sz="1400" dirty="0" err="1" smtClean="0"/>
              <a:t>Ursus</a:t>
            </a:r>
            <a:r>
              <a:rPr lang="cs-CZ" sz="1400" dirty="0" smtClean="0"/>
              <a:t> </a:t>
            </a:r>
            <a:r>
              <a:rPr lang="cs-CZ" sz="1400" dirty="0" err="1" smtClean="0"/>
              <a:t>arctos</a:t>
            </a:r>
            <a:r>
              <a:rPr lang="cs-CZ" sz="1400" dirty="0" smtClean="0"/>
              <a:t> </a:t>
            </a:r>
            <a:r>
              <a:rPr lang="cs-CZ" sz="1400" dirty="0" err="1" smtClean="0"/>
              <a:t>arctos</a:t>
            </a:r>
            <a:r>
              <a:rPr lang="cs-CZ" sz="1400" dirty="0" smtClean="0"/>
              <a:t>) </a:t>
            </a:r>
            <a:r>
              <a:rPr lang="cs-CZ" sz="1400" dirty="0" err="1" smtClean="0"/>
              <a:t>running.jpg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 11. 2011, 10:27 [cit. 2013-02-26]. Dostupné z: </a:t>
            </a:r>
            <a:r>
              <a:rPr lang="cs-CZ" sz="1400" dirty="0" smtClean="0">
                <a:hlinkClick r:id="rId2"/>
              </a:rPr>
              <a:t>http://upload.wikimedia.org/wikipedia/commons/thumb/2/2a/Brown_bear_%28Ursus_arctos_arctos%29_running.jpg/796px-Brown_bear_%</a:t>
            </a:r>
            <a:r>
              <a:rPr lang="cs-CZ" sz="1400" dirty="0" smtClean="0">
                <a:hlinkClick r:id="rId2"/>
              </a:rPr>
              <a:t>28Ursus_arctos_arctos%29_running.jpg</a:t>
            </a:r>
            <a:endParaRPr lang="cs-CZ" sz="1400" dirty="0" smtClean="0"/>
          </a:p>
          <a:p>
            <a:r>
              <a:rPr lang="cs-CZ" sz="1400" dirty="0" smtClean="0"/>
              <a:t>Grizzlybear55.jpg.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3. 2008, 18:15 [cit. 2013-02-26].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upload.wikimedia.org/wikipedia/commons/thumb/e/e2/Grizzlybear55.jpg/800px-Grizzlybear55.jpg</a:t>
            </a:r>
            <a:endParaRPr lang="cs-CZ" sz="1400" dirty="0" smtClean="0"/>
          </a:p>
          <a:p>
            <a:r>
              <a:rPr lang="cs-CZ" sz="1400" dirty="0" err="1" smtClean="0"/>
              <a:t>Grizzlybears</a:t>
            </a:r>
            <a:r>
              <a:rPr lang="cs-CZ" sz="1400" dirty="0" smtClean="0"/>
              <a:t> </a:t>
            </a:r>
            <a:r>
              <a:rPr lang="cs-CZ" sz="1400" dirty="0" err="1" smtClean="0"/>
              <a:t>ChrisServheenUSFWS.jpg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11. 2005, 20:20 [cit. 2013-02-26].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upload.wikimedia.org/wikipedia/commons/thumb/5/53/Grizzlybears_ChrisServheenUSFWS.jpg/800px-Grizzlybears_ChrisServheenUSFWS.jpg</a:t>
            </a:r>
            <a:endParaRPr lang="cs-CZ" sz="1400" dirty="0" smtClean="0"/>
          </a:p>
          <a:p>
            <a:r>
              <a:rPr lang="cs-CZ" sz="1400" dirty="0" smtClean="0"/>
              <a:t>Kodiak Brown </a:t>
            </a:r>
            <a:r>
              <a:rPr lang="cs-CZ" sz="1400" dirty="0" err="1" smtClean="0"/>
              <a:t>Bear.jpg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11. 2009, 18:46 [cit. 2013-02-26].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upload.wikimedia.org/wikipedia/commons/thumb/6/6b/Kodiak_Brown_Bear.jpg/800px-Kodiak_Brown_Bear.jpg</a:t>
            </a:r>
            <a:endParaRPr lang="cs-CZ" sz="1400" dirty="0" smtClean="0"/>
          </a:p>
          <a:p>
            <a:r>
              <a:rPr lang="cs-CZ" sz="1400" dirty="0" err="1" smtClean="0"/>
              <a:t>Ursus</a:t>
            </a:r>
            <a:r>
              <a:rPr lang="cs-CZ" sz="1400" dirty="0" smtClean="0"/>
              <a:t> </a:t>
            </a:r>
            <a:r>
              <a:rPr lang="cs-CZ" sz="1400" dirty="0" err="1" smtClean="0"/>
              <a:t>arctos</a:t>
            </a:r>
            <a:r>
              <a:rPr lang="cs-CZ" sz="1400" dirty="0" smtClean="0"/>
              <a:t> </a:t>
            </a:r>
            <a:r>
              <a:rPr lang="cs-CZ" sz="1400" dirty="0" err="1" smtClean="0"/>
              <a:t>middendorffi</a:t>
            </a:r>
            <a:r>
              <a:rPr lang="cs-CZ" sz="1400" dirty="0" smtClean="0"/>
              <a:t> habitat.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3. 2009, 15:43 [cit. 2013-02-26].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upload.wikimedia.org/wikipedia/commons/8/8b/Ursus_arctos_middendorffi_habitat.png</a:t>
            </a:r>
            <a:endParaRPr lang="cs-CZ" sz="1400" dirty="0" smtClean="0"/>
          </a:p>
          <a:p>
            <a:r>
              <a:rPr lang="cs-CZ" sz="1400" i="1" dirty="0" smtClean="0"/>
              <a:t>Přírodopis 8 učebnice pro základní školy a víceletá gymnázia</a:t>
            </a:r>
            <a:r>
              <a:rPr lang="cs-CZ" sz="1400" dirty="0" smtClean="0"/>
              <a:t>. </a:t>
            </a:r>
            <a:r>
              <a:rPr lang="cs-CZ" sz="1400" dirty="0" err="1" smtClean="0"/>
              <a:t>Goethova</a:t>
            </a:r>
            <a:r>
              <a:rPr lang="cs-CZ" sz="1400" dirty="0" smtClean="0"/>
              <a:t> 8, 301 31 Plzeň: </a:t>
            </a:r>
            <a:r>
              <a:rPr lang="cs-CZ" sz="1400" dirty="0" err="1" smtClean="0"/>
              <a:t>Fraus</a:t>
            </a:r>
            <a:r>
              <a:rPr lang="cs-CZ" sz="1400" dirty="0" smtClean="0"/>
              <a:t>, 2006. ISBN 80-7238-428-7.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85918" y="214290"/>
            <a:ext cx="2214578" cy="78581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Zdroje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85728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čeledí </a:t>
            </a:r>
            <a:r>
              <a:rPr lang="cs-CZ" dirty="0" smtClean="0"/>
              <a:t>medvědovi</a:t>
            </a:r>
            <a:r>
              <a:rPr lang="cs-CZ" dirty="0" smtClean="0"/>
              <a:t>tí</a:t>
            </a:r>
            <a:r>
              <a:rPr lang="cs-CZ" dirty="0" smtClean="0"/>
              <a:t>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a podporuje v žácích větší zájem o zvířata. Aktivní formou se snaží žáky zapojit do výuky.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429264"/>
            <a:ext cx="3657600" cy="796925"/>
          </a:xfrm>
          <a:prstGeom prst="rect">
            <a:avLst/>
          </a:prstGeom>
          <a:noFill/>
        </p:spPr>
      </p:pic>
      <p:pic>
        <p:nvPicPr>
          <p:cNvPr id="1026" name="Picture 2" descr="Black Bear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4388332" cy="307183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14282" y="214290"/>
            <a:ext cx="678661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Pokus se říct, co obecně platí pro stavbu těla všech medvědů.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844" y="171448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největší pozemní žijící šelmy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2844" y="235743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zavalité tělo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44" y="292893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velká lebka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2844" y="3500438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/>
              <a:t> končetiny zakončené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mohutnými tlapami</a:t>
            </a:r>
            <a:endParaRPr lang="cs-CZ" sz="3200" dirty="0"/>
          </a:p>
        </p:txBody>
      </p:sp>
      <p:pic>
        <p:nvPicPr>
          <p:cNvPr id="1028" name="Picture 4" descr="Grizzly Bear Paw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00500"/>
            <a:ext cx="21717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635798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 Čím se medvědi živí?</a:t>
            </a:r>
            <a:endParaRPr lang="cs-CZ" sz="3600" dirty="0"/>
          </a:p>
        </p:txBody>
      </p:sp>
      <p:pic>
        <p:nvPicPr>
          <p:cNvPr id="30722" name="Picture 2" descr="Panda 1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857628"/>
            <a:ext cx="2113414" cy="2358792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429264"/>
            <a:ext cx="3657600" cy="796925"/>
          </a:xfrm>
          <a:prstGeom prst="rect">
            <a:avLst/>
          </a:prstGeom>
          <a:noFill/>
        </p:spPr>
      </p:pic>
      <p:pic>
        <p:nvPicPr>
          <p:cNvPr id="30724" name="Picture 4" descr="Bigger Polar Bear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98702"/>
            <a:ext cx="2928958" cy="2233454"/>
          </a:xfrm>
          <a:prstGeom prst="rect">
            <a:avLst/>
          </a:prstGeom>
          <a:noFill/>
        </p:spPr>
      </p:pic>
      <p:pic>
        <p:nvPicPr>
          <p:cNvPr id="6" name="Picture 2" descr="Black Bear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714356"/>
            <a:ext cx="2245192" cy="157163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42844" y="171448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většinou všežravci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2844" y="2571744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živí se hmyzem, rostlinnou potravou (kořeny,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bobule), ryby, slimáci a drobní obratlovci</a:t>
            </a:r>
            <a:endParaRPr lang="cs-CZ" sz="32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42926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4282" y="214290"/>
            <a:ext cx="678661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Který z daných druhů medvědů je především masožravec?</a:t>
            </a:r>
            <a:endParaRPr lang="cs-CZ" sz="3600" dirty="0"/>
          </a:p>
        </p:txBody>
      </p:sp>
      <p:pic>
        <p:nvPicPr>
          <p:cNvPr id="4" name="Picture 2" descr="Black Bear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2959574" cy="2071702"/>
          </a:xfrm>
          <a:prstGeom prst="rect">
            <a:avLst/>
          </a:prstGeom>
          <a:noFill/>
        </p:spPr>
      </p:pic>
      <p:pic>
        <p:nvPicPr>
          <p:cNvPr id="5" name="Picture 2" descr="Panda 1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643050"/>
            <a:ext cx="2113414" cy="2358792"/>
          </a:xfrm>
          <a:prstGeom prst="rect">
            <a:avLst/>
          </a:prstGeom>
          <a:noFill/>
        </p:spPr>
      </p:pic>
      <p:pic>
        <p:nvPicPr>
          <p:cNvPr id="6" name="Picture 4" descr="Bigger Polar Bear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714488"/>
            <a:ext cx="2928958" cy="223345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57158" y="4214818"/>
            <a:ext cx="264320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Medvěd hnědý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86116" y="4214818"/>
            <a:ext cx="264320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Panda velká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15074" y="4214818"/>
            <a:ext cx="264320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Medvěd lední</a:t>
            </a:r>
            <a:endParaRPr lang="cs-CZ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42926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4282" y="214290"/>
            <a:ext cx="678661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Který z daných druhů medvědů je především býložravec?</a:t>
            </a:r>
            <a:endParaRPr lang="cs-CZ" sz="3600" dirty="0"/>
          </a:p>
        </p:txBody>
      </p:sp>
      <p:pic>
        <p:nvPicPr>
          <p:cNvPr id="4" name="Picture 2" descr="Black Bear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2959574" cy="2071702"/>
          </a:xfrm>
          <a:prstGeom prst="rect">
            <a:avLst/>
          </a:prstGeom>
          <a:noFill/>
        </p:spPr>
      </p:pic>
      <p:pic>
        <p:nvPicPr>
          <p:cNvPr id="5" name="Picture 2" descr="Panda 1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643050"/>
            <a:ext cx="2113414" cy="2358792"/>
          </a:xfrm>
          <a:prstGeom prst="rect">
            <a:avLst/>
          </a:prstGeom>
          <a:noFill/>
        </p:spPr>
      </p:pic>
      <p:pic>
        <p:nvPicPr>
          <p:cNvPr id="6" name="Picture 4" descr="Bigger Polar Bear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714488"/>
            <a:ext cx="2928958" cy="223345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57158" y="4214818"/>
            <a:ext cx="264320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Medvěd hnědý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86116" y="4214818"/>
            <a:ext cx="264320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Panda velká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15074" y="4214818"/>
            <a:ext cx="264320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Medvěd lední</a:t>
            </a:r>
            <a:endParaRPr lang="cs-CZ" sz="28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42844" y="4286256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z následujících obrázků je zřejmé, že medvědi se vyskytují jak v tropických lesích, tak i v polárních oblastech</a:t>
            </a:r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14282" y="214290"/>
            <a:ext cx="635798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 Kde se medvědi vyskytují? </a:t>
            </a:r>
          </a:p>
          <a:p>
            <a:pPr algn="ctr"/>
            <a:r>
              <a:rPr lang="cs-CZ" sz="3600" dirty="0" smtClean="0"/>
              <a:t>V jakých oblastech žijí?</a:t>
            </a:r>
            <a:endParaRPr lang="cs-CZ" sz="3600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429264"/>
            <a:ext cx="3657600" cy="796925"/>
          </a:xfrm>
          <a:prstGeom prst="rect">
            <a:avLst/>
          </a:prstGeom>
          <a:noFill/>
        </p:spPr>
      </p:pic>
      <p:pic>
        <p:nvPicPr>
          <p:cNvPr id="38914" name="Picture 2" descr="Soubor:Mapa distribuicao Ailuropoda melanoleuc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5"/>
            <a:ext cx="2000264" cy="2616066"/>
          </a:xfrm>
          <a:prstGeom prst="rect">
            <a:avLst/>
          </a:prstGeom>
          <a:noFill/>
        </p:spPr>
      </p:pic>
      <p:pic>
        <p:nvPicPr>
          <p:cNvPr id="38916" name="Picture 4" descr="Soubor:Polar bear range 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00174"/>
            <a:ext cx="2714628" cy="2714628"/>
          </a:xfrm>
          <a:prstGeom prst="rect">
            <a:avLst/>
          </a:prstGeom>
          <a:noFill/>
        </p:spPr>
      </p:pic>
      <p:pic>
        <p:nvPicPr>
          <p:cNvPr id="38918" name="Picture 6" descr="Soubor:Ursus arctos range map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785926"/>
            <a:ext cx="3000396" cy="2000264"/>
          </a:xfrm>
          <a:prstGeom prst="rect">
            <a:avLst/>
          </a:prstGeom>
          <a:noFill/>
        </p:spPr>
      </p:pic>
      <p:sp>
        <p:nvSpPr>
          <p:cNvPr id="8" name="Obláček 7"/>
          <p:cNvSpPr/>
          <p:nvPr/>
        </p:nvSpPr>
        <p:spPr>
          <a:xfrm>
            <a:off x="285720" y="1571612"/>
            <a:ext cx="8643998" cy="2428892"/>
          </a:xfrm>
          <a:prstGeom prst="cloudCallout">
            <a:avLst>
              <a:gd name="adj1" fmla="val -48979"/>
              <a:gd name="adj2" fmla="val 5922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Dokážete přiřadit výše jmenované medvědy k následujícím mapkám?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9" name="Picture 2" descr="Panda 1 Clip 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571612"/>
            <a:ext cx="1000132" cy="1116252"/>
          </a:xfrm>
          <a:prstGeom prst="rect">
            <a:avLst/>
          </a:prstGeom>
          <a:noFill/>
        </p:spPr>
      </p:pic>
      <p:pic>
        <p:nvPicPr>
          <p:cNvPr id="10" name="Picture 4" descr="Bigger Polar Bear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1500174"/>
            <a:ext cx="1428760" cy="1089490"/>
          </a:xfrm>
          <a:prstGeom prst="rect">
            <a:avLst/>
          </a:prstGeom>
          <a:noFill/>
        </p:spPr>
      </p:pic>
      <p:pic>
        <p:nvPicPr>
          <p:cNvPr id="11" name="Picture 2" descr="Black Bear Clip Ar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2428868"/>
            <a:ext cx="1357322" cy="95012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oubor:Ursus maritimus in Ala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482331" cy="2857487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57158" y="357166"/>
            <a:ext cx="37147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MEDVĚD LEDNÍ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14844" y="1142984"/>
            <a:ext cx="442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800" dirty="0" smtClean="0"/>
              <a:t> výskyt: Arktida, Kanada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 smtClean="0"/>
              <a:t> samec: 400 -700 kg 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/>
              <a:t> </a:t>
            </a:r>
            <a:r>
              <a:rPr lang="cs-CZ" sz="2800" dirty="0" smtClean="0"/>
              <a:t>potrava: tuleni, ryby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/>
              <a:t> </a:t>
            </a:r>
            <a:r>
              <a:rPr lang="cs-CZ" sz="2800" dirty="0" smtClean="0"/>
              <a:t>dobrý plavec (uplave až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100 km bez přestávky)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/>
              <a:t> </a:t>
            </a:r>
            <a:r>
              <a:rPr lang="cs-CZ" sz="2800" dirty="0" smtClean="0"/>
              <a:t>dobře vyvinutý čich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/>
              <a:t> </a:t>
            </a:r>
            <a:r>
              <a:rPr lang="cs-CZ" sz="2800" dirty="0" smtClean="0"/>
              <a:t>chlupy jsou duté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a průhledné</a:t>
            </a:r>
            <a:endParaRPr lang="cs-CZ" sz="2800" dirty="0"/>
          </a:p>
        </p:txBody>
      </p:sp>
      <p:pic>
        <p:nvPicPr>
          <p:cNvPr id="37892" name="Picture 4" descr="Soubor:Ursus maritimus, ZOO Praha 6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572032" cy="4662237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429264"/>
            <a:ext cx="3657600" cy="796925"/>
          </a:xfrm>
          <a:prstGeom prst="rect">
            <a:avLst/>
          </a:prstGeom>
          <a:noFill/>
        </p:spPr>
      </p:pic>
      <p:pic>
        <p:nvPicPr>
          <p:cNvPr id="37894" name="Picture 6" descr="Polar Bear 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429132"/>
            <a:ext cx="2000264" cy="191300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50070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57158" y="357166"/>
            <a:ext cx="37147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PANDA VELKÁ</a:t>
            </a:r>
            <a:endParaRPr lang="cs-CZ" sz="3200" dirty="0"/>
          </a:p>
        </p:txBody>
      </p:sp>
      <p:pic>
        <p:nvPicPr>
          <p:cNvPr id="36866" name="Picture 2" descr="Soubor:Grosser Pan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724952" cy="314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72066" y="357166"/>
            <a:ext cx="40719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výskyt: bambusové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pralesy v jihovýchodní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Asii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spotřebuje denně až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12 kg bambusových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výhonků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potrava: rostlinná,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ale někdy i drobní </a:t>
            </a:r>
            <a:endParaRPr lang="cs-CZ" sz="2800" dirty="0"/>
          </a:p>
          <a:p>
            <a:r>
              <a:rPr lang="cs-CZ" sz="2800" dirty="0" smtClean="0"/>
              <a:t>  hlodavci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je velmi vzácná!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stala se symbolem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ochrany zvířat</a:t>
            </a:r>
          </a:p>
        </p:txBody>
      </p:sp>
      <p:pic>
        <p:nvPicPr>
          <p:cNvPr id="36868" name="Picture 4" descr="Soubor:Lightmatter pan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4822017" cy="3214678"/>
          </a:xfrm>
          <a:prstGeom prst="rect">
            <a:avLst/>
          </a:prstGeom>
          <a:noFill/>
        </p:spPr>
      </p:pic>
      <p:pic>
        <p:nvPicPr>
          <p:cNvPr id="36870" name="Picture 6" descr="Panda 5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857760"/>
            <a:ext cx="1643074" cy="183999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154</TotalTime>
  <Words>448</Words>
  <Application>Microsoft Office PowerPoint</Application>
  <PresentationFormat>Předvádění na obrazovce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Administrativní</vt:lpstr>
      <vt:lpstr>Řád šelmy - čeleď medvědovití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Zdroje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38</cp:revision>
  <dcterms:created xsi:type="dcterms:W3CDTF">2013-02-26T08:23:49Z</dcterms:created>
  <dcterms:modified xsi:type="dcterms:W3CDTF">2013-02-26T10:58:42Z</dcterms:modified>
</cp:coreProperties>
</file>