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4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6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1DD6"/>
    <a:srgbClr val="00FF00"/>
    <a:srgbClr val="666633"/>
    <a:srgbClr val="FF0066"/>
    <a:srgbClr val="FF9900"/>
    <a:srgbClr val="FF3300"/>
    <a:srgbClr val="8B9A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8C0C6-F1A0-4712-A8F7-0F41F0200BBA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0556E-E89F-4D22-B46F-97D3DBF086A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5/54/Noaa-walrus3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0.xml"/><Relationship Id="rId18" Type="http://schemas.openxmlformats.org/officeDocument/2006/relationships/slide" Target="slide15.xml"/><Relationship Id="rId3" Type="http://schemas.openxmlformats.org/officeDocument/2006/relationships/slide" Target="slide5.xml"/><Relationship Id="rId21" Type="http://schemas.openxmlformats.org/officeDocument/2006/relationships/slide" Target="slide24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6.xml"/><Relationship Id="rId2" Type="http://schemas.openxmlformats.org/officeDocument/2006/relationships/image" Target="../media/image3.jpeg"/><Relationship Id="rId16" Type="http://schemas.openxmlformats.org/officeDocument/2006/relationships/slide" Target="slide11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8.xml"/><Relationship Id="rId5" Type="http://schemas.openxmlformats.org/officeDocument/2006/relationships/slide" Target="slide6.xml"/><Relationship Id="rId15" Type="http://schemas.openxmlformats.org/officeDocument/2006/relationships/slide" Target="slide12.xml"/><Relationship Id="rId23" Type="http://schemas.openxmlformats.org/officeDocument/2006/relationships/image" Target="../media/image2.jpeg"/><Relationship Id="rId10" Type="http://schemas.openxmlformats.org/officeDocument/2006/relationships/slide" Target="slide21.xml"/><Relationship Id="rId19" Type="http://schemas.openxmlformats.org/officeDocument/2006/relationships/slide" Target="slide20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2.xml"/><Relationship Id="rId22" Type="http://schemas.openxmlformats.org/officeDocument/2006/relationships/slide" Target="slide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>
            <a:normAutofit/>
          </a:bodyPr>
          <a:lstStyle/>
          <a:p>
            <a:r>
              <a:rPr lang="cs-CZ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Ř</a:t>
            </a: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ád šelmy - </a:t>
            </a: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opakování</a:t>
            </a: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 dirty="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Eliška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857356" y="4000504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Př</a:t>
            </a:r>
            <a:r>
              <a:rPr lang="cs-CZ" sz="3200" dirty="0" smtClean="0"/>
              <a:t>_086_Savci_šelmy_opakování</a:t>
            </a:r>
            <a:endParaRPr lang="cs-CZ" sz="32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Která kočkovitá šelma nemá zatažitelné drápy?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GEPARD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6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Čím se živí medvěd lední?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Tuleni, ryby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Kde žije puma?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928802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Severní a Jižní Amerika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0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Která šelma je předkem psa domácího?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Vlk obecný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663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Nejrychlejší suchozemská šelma je?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Gepard 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85000"/>
                <a:lumOff val="1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Která čeleď se vyznačuje výskytem pachových žláz?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Lasicovití 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Nejrozšířenější psovitá šelma u nás je?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Liška obecná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Proč medvědi odírají kůru stromů?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42910" y="2857496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dirty="0" smtClean="0">
                <a:latin typeface="Georgia" pitchFamily="18" charset="0"/>
              </a:rPr>
              <a:t>K označení území, které obývají</a:t>
            </a:r>
            <a:endParaRPr lang="cs-CZ" sz="72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Jak vidí pes? </a:t>
            </a:r>
          </a:p>
          <a:p>
            <a:pPr algn="ctr"/>
            <a:r>
              <a:rPr lang="cs-CZ" sz="4800" dirty="0" smtClean="0">
                <a:latin typeface="Georgia" pitchFamily="18" charset="0"/>
              </a:rPr>
              <a:t>(co do barevnosti)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>
                <a:latin typeface="Georgia" pitchFamily="18" charset="0"/>
              </a:rPr>
              <a:t>j</a:t>
            </a:r>
            <a:r>
              <a:rPr lang="cs-CZ" sz="9600" dirty="0" smtClean="0">
                <a:latin typeface="Georgia" pitchFamily="18" charset="0"/>
              </a:rPr>
              <a:t>en černobíle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F1DD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Který druh medvěda se vyskytuje i v ČR?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4282" y="2857496"/>
            <a:ext cx="8715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Medvěd hnědý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</a:t>
            </a:r>
            <a:r>
              <a:rPr lang="cs-CZ" dirty="0" smtClean="0"/>
              <a:t>určen </a:t>
            </a:r>
            <a:r>
              <a:rPr lang="cs-CZ" dirty="0" smtClean="0"/>
              <a:t>k opakování celého řádu ŠELMY</a:t>
            </a:r>
            <a:r>
              <a:rPr lang="cs-CZ" dirty="0" smtClean="0"/>
              <a:t>. 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a </a:t>
            </a:r>
            <a:r>
              <a:rPr lang="cs-CZ" dirty="0" smtClean="0"/>
              <a:t>podporuje získané vědomosti žáků. </a:t>
            </a:r>
            <a:r>
              <a:rPr lang="cs-CZ" dirty="0" smtClean="0"/>
              <a:t>Aktivní formou se snaží žáky zapojit do výuky.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přírodopis </a:t>
            </a:r>
            <a:r>
              <a:rPr lang="cs-CZ" dirty="0"/>
              <a:t>a ročník </a:t>
            </a:r>
            <a:r>
              <a:rPr lang="cs-CZ" dirty="0" smtClean="0"/>
              <a:t>8.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cs-CZ" i="1" dirty="0"/>
              <a:t>Přírodopis 2 pro 7. ročník základní školy a nižší ročníky víceletých gymnázií</a:t>
            </a:r>
            <a:r>
              <a:rPr lang="cs-CZ" dirty="0"/>
              <a:t>. Bělehradská 47, 120 00 Praha 2: SPN, 1999. ISBN 80-7235-069-2.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Na kterém světadílu žije lev?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Afrika</a:t>
            </a:r>
          </a:p>
          <a:p>
            <a:pPr algn="ctr"/>
            <a:r>
              <a:rPr lang="cs-CZ" sz="4400" dirty="0" smtClean="0">
                <a:latin typeface="Georgia" pitchFamily="18" charset="0"/>
              </a:rPr>
              <a:t>(malá populace i Asie)</a:t>
            </a:r>
            <a:endParaRPr lang="cs-CZ" sz="4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23083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Které nebezpečné onemocnění mohou liška přenášet?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>
                <a:latin typeface="Georgia" pitchFamily="18" charset="0"/>
              </a:rPr>
              <a:t>v</a:t>
            </a:r>
            <a:r>
              <a:rPr lang="cs-CZ" sz="9600" dirty="0" smtClean="0">
                <a:latin typeface="Georgia" pitchFamily="18" charset="0"/>
              </a:rPr>
              <a:t>zteklinu 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Do které čeledi patří šakal obecný?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psovití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Jaký výrazný znak nám pomáhá odlišit kunu skalní od kuny lesní?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285749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latin typeface="Georgia" pitchFamily="18" charset="0"/>
              </a:rPr>
              <a:t>Kuna skalní – bílá náprsenka</a:t>
            </a:r>
          </a:p>
          <a:p>
            <a:pPr algn="ctr"/>
            <a:r>
              <a:rPr lang="cs-CZ" sz="5400" dirty="0" smtClean="0">
                <a:latin typeface="Georgia" pitchFamily="18" charset="0"/>
              </a:rPr>
              <a:t>Kuna lesní – žlutá náprsenka</a:t>
            </a:r>
            <a:endParaRPr lang="cs-CZ" sz="5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Co tvoří potravu medvěda hnědého?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500306"/>
            <a:ext cx="72866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dirty="0" smtClean="0">
                <a:latin typeface="Georgia" pitchFamily="18" charset="0"/>
              </a:rPr>
              <a:t>všežravec</a:t>
            </a:r>
          </a:p>
          <a:p>
            <a:pPr algn="ctr"/>
            <a:r>
              <a:rPr lang="cs-CZ" sz="4800" dirty="0" smtClean="0">
                <a:latin typeface="Georgia" pitchFamily="18" charset="0"/>
              </a:rPr>
              <a:t>(hmyz, lesní plody, ovoce)</a:t>
            </a:r>
            <a:r>
              <a:rPr lang="cs-CZ" sz="8000" dirty="0" smtClean="0">
                <a:latin typeface="Georgia" pitchFamily="18" charset="0"/>
              </a:rPr>
              <a:t> </a:t>
            </a:r>
          </a:p>
          <a:p>
            <a:pPr algn="ctr"/>
            <a:endParaRPr lang="cs-CZ" sz="8000" dirty="0">
              <a:latin typeface="Georgia" pitchFamily="18" charset="0"/>
            </a:endParaRPr>
          </a:p>
        </p:txBody>
      </p:sp>
      <p:sp>
        <p:nvSpPr>
          <p:cNvPr id="6" name="Tlačítko akce: Domů 5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F1DD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eorgia" pitchFamily="18" charset="0"/>
              </a:rPr>
              <a:t>Zdroje</a:t>
            </a:r>
            <a:endParaRPr lang="cs-CZ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err="1">
                <a:latin typeface="Georgia" pitchFamily="18" charset="0"/>
              </a:rPr>
              <a:t>Noaa</a:t>
            </a:r>
            <a:r>
              <a:rPr lang="cs-CZ" sz="1400" dirty="0">
                <a:latin typeface="Georgia" pitchFamily="18" charset="0"/>
              </a:rPr>
              <a:t>-walrus31.jpg. In: </a:t>
            </a:r>
            <a:r>
              <a:rPr lang="cs-CZ" sz="1400" i="1" dirty="0" err="1">
                <a:latin typeface="Georgia" pitchFamily="18" charset="0"/>
              </a:rPr>
              <a:t>Wikipedia</a:t>
            </a:r>
            <a:r>
              <a:rPr lang="cs-CZ" sz="1400" i="1" dirty="0">
                <a:latin typeface="Georgia" pitchFamily="18" charset="0"/>
              </a:rPr>
              <a:t>: </a:t>
            </a:r>
            <a:r>
              <a:rPr lang="cs-CZ" sz="1400" i="1" dirty="0" err="1">
                <a:latin typeface="Georgia" pitchFamily="18" charset="0"/>
              </a:rPr>
              <a:t>the</a:t>
            </a:r>
            <a:r>
              <a:rPr lang="cs-CZ" sz="1400" i="1" dirty="0">
                <a:latin typeface="Georgia" pitchFamily="18" charset="0"/>
              </a:rPr>
              <a:t> free </a:t>
            </a:r>
            <a:r>
              <a:rPr lang="cs-CZ" sz="1400" i="1" dirty="0" err="1">
                <a:latin typeface="Georgia" pitchFamily="18" charset="0"/>
              </a:rPr>
              <a:t>encyclopedia</a:t>
            </a:r>
            <a:r>
              <a:rPr lang="cs-CZ" sz="1400" dirty="0">
                <a:latin typeface="Georgia" pitchFamily="18" charset="0"/>
              </a:rPr>
              <a:t> [online]. San </a:t>
            </a:r>
            <a:r>
              <a:rPr lang="cs-CZ" sz="1400" dirty="0" err="1">
                <a:latin typeface="Georgia" pitchFamily="18" charset="0"/>
              </a:rPr>
              <a:t>Francisco</a:t>
            </a:r>
            <a:r>
              <a:rPr lang="cs-CZ" sz="1400" dirty="0">
                <a:latin typeface="Georgia" pitchFamily="18" charset="0"/>
              </a:rPr>
              <a:t> (CA): </a:t>
            </a:r>
            <a:r>
              <a:rPr lang="cs-CZ" sz="1400" dirty="0" err="1">
                <a:latin typeface="Georgia" pitchFamily="18" charset="0"/>
              </a:rPr>
              <a:t>Wikimedia</a:t>
            </a:r>
            <a:r>
              <a:rPr lang="cs-CZ" sz="1400" dirty="0">
                <a:latin typeface="Georgia" pitchFamily="18" charset="0"/>
              </a:rPr>
              <a:t> </a:t>
            </a:r>
            <a:r>
              <a:rPr lang="cs-CZ" sz="1400" dirty="0" err="1">
                <a:latin typeface="Georgia" pitchFamily="18" charset="0"/>
              </a:rPr>
              <a:t>Foundation</a:t>
            </a:r>
            <a:r>
              <a:rPr lang="cs-CZ" sz="1400" dirty="0">
                <a:latin typeface="Georgia" pitchFamily="18" charset="0"/>
              </a:rPr>
              <a:t>, 2001-, 20. 1. 2005, 23:42 [cit. 2013-02-26]. Dostupné z: </a:t>
            </a:r>
            <a:r>
              <a:rPr lang="cs-CZ" sz="1400" dirty="0">
                <a:latin typeface="Georgia" pitchFamily="18" charset="0"/>
                <a:hlinkClick r:id="rId2"/>
              </a:rPr>
              <a:t>http://</a:t>
            </a:r>
            <a:r>
              <a:rPr lang="cs-CZ" sz="1400" dirty="0" smtClean="0">
                <a:latin typeface="Georgia" pitchFamily="18" charset="0"/>
                <a:hlinkClick r:id="rId2"/>
              </a:rPr>
              <a:t>upload.wikimedia.org/wikipedia/commons/5/54/Noaa-walrus31.jpg</a:t>
            </a:r>
            <a:endParaRPr lang="cs-CZ" sz="1400" dirty="0" smtClean="0">
              <a:latin typeface="Georgia" pitchFamily="18" charset="0"/>
            </a:endParaRPr>
          </a:p>
          <a:p>
            <a:r>
              <a:rPr lang="cs-CZ" sz="1400" i="1" dirty="0" smtClean="0">
                <a:latin typeface="Georgia" pitchFamily="18" charset="0"/>
              </a:rPr>
              <a:t>Přírodopis 2 pro 7. ročník základní školy a nižší ročníky víceletých gymnázií</a:t>
            </a:r>
            <a:r>
              <a:rPr lang="cs-CZ" sz="1400" dirty="0" smtClean="0">
                <a:latin typeface="Georgia" pitchFamily="18" charset="0"/>
              </a:rPr>
              <a:t>. Bělehradská 47, 120 00 Praha 2: SPN, 1999. ISBN 80-7235-069-2.</a:t>
            </a:r>
          </a:p>
          <a:p>
            <a:endParaRPr lang="cs-CZ" sz="1400" dirty="0">
              <a:latin typeface="Georgia" pitchFamily="18" charset="0"/>
            </a:endParaRPr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F1DD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Georgia" pitchFamily="18" charset="0"/>
              </a:rPr>
              <a:t>Informace</a:t>
            </a:r>
            <a:endParaRPr lang="cs-CZ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 herními políčky je ukryto zvíře, které mají žáci uhádnout</a:t>
            </a:r>
          </a:p>
          <a:p>
            <a:r>
              <a:rPr lang="cs-CZ" dirty="0"/>
              <a:t>p</a:t>
            </a:r>
            <a:r>
              <a:rPr lang="cs-CZ" dirty="0" smtClean="0"/>
              <a:t>ostupným odkrýváním se dostanou k „cíli“</a:t>
            </a:r>
          </a:p>
          <a:p>
            <a:r>
              <a:rPr lang="cs-CZ" dirty="0"/>
              <a:t>j</a:t>
            </a:r>
            <a:r>
              <a:rPr lang="cs-CZ" dirty="0" smtClean="0"/>
              <a:t>e na učiteli, jakou formu „hry“ zvolí při daném opakování  </a:t>
            </a:r>
            <a:endParaRPr lang="cs-CZ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Noaa-walrus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5969727"/>
          </a:xfrm>
          <a:prstGeom prst="rect">
            <a:avLst/>
          </a:prstGeom>
          <a:noFill/>
        </p:spPr>
      </p:pic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0" y="0"/>
            <a:ext cx="2285984" cy="12144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6" name="Obdélník 15">
            <a:hlinkClick r:id="rId4" action="ppaction://hlinksldjump"/>
          </p:cNvPr>
          <p:cNvSpPr/>
          <p:nvPr/>
        </p:nvSpPr>
        <p:spPr>
          <a:xfrm>
            <a:off x="4572000" y="0"/>
            <a:ext cx="2285984" cy="12144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tx1"/>
                </a:solidFill>
              </a:rPr>
              <a:t>3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7" name="Obdélník 16">
            <a:hlinkClick r:id="rId5" action="ppaction://hlinksldjump"/>
          </p:cNvPr>
          <p:cNvSpPr/>
          <p:nvPr/>
        </p:nvSpPr>
        <p:spPr>
          <a:xfrm>
            <a:off x="2285984" y="0"/>
            <a:ext cx="2285984" cy="12144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2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8" name="Obdélník 17">
            <a:hlinkClick r:id="rId6" action="ppaction://hlinksldjump"/>
          </p:cNvPr>
          <p:cNvSpPr/>
          <p:nvPr/>
        </p:nvSpPr>
        <p:spPr>
          <a:xfrm>
            <a:off x="6858016" y="0"/>
            <a:ext cx="2285984" cy="121442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4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9" name="Obdélník 18">
            <a:hlinkClick r:id="rId7" action="ppaction://hlinksldjump"/>
          </p:cNvPr>
          <p:cNvSpPr/>
          <p:nvPr/>
        </p:nvSpPr>
        <p:spPr>
          <a:xfrm>
            <a:off x="0" y="1214422"/>
            <a:ext cx="2285984" cy="12144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5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20" name="Obdélník 19">
            <a:hlinkClick r:id="rId8" action="ppaction://hlinksldjump"/>
          </p:cNvPr>
          <p:cNvSpPr/>
          <p:nvPr/>
        </p:nvSpPr>
        <p:spPr>
          <a:xfrm>
            <a:off x="0" y="2428868"/>
            <a:ext cx="2285984" cy="1214422"/>
          </a:xfrm>
          <a:prstGeom prst="rect">
            <a:avLst/>
          </a:prstGeom>
          <a:solidFill>
            <a:srgbClr val="EF1D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9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21" name="Obdélník 20">
            <a:hlinkClick r:id="rId9" action="ppaction://hlinksldjump"/>
          </p:cNvPr>
          <p:cNvSpPr/>
          <p:nvPr/>
        </p:nvSpPr>
        <p:spPr>
          <a:xfrm>
            <a:off x="0" y="3643314"/>
            <a:ext cx="2285984" cy="114298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13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22" name="Obdélník 21">
            <a:hlinkClick r:id="rId10" action="ppaction://hlinksldjump"/>
          </p:cNvPr>
          <p:cNvSpPr/>
          <p:nvPr/>
        </p:nvSpPr>
        <p:spPr>
          <a:xfrm>
            <a:off x="0" y="4786322"/>
            <a:ext cx="2285984" cy="1214422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17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23" name="Obdélník 22">
            <a:hlinkClick r:id="rId11" action="ppaction://hlinksldjump"/>
          </p:cNvPr>
          <p:cNvSpPr/>
          <p:nvPr/>
        </p:nvSpPr>
        <p:spPr>
          <a:xfrm>
            <a:off x="2285984" y="3571876"/>
            <a:ext cx="2285984" cy="1214422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14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24" name="Obdélník 23">
            <a:hlinkClick r:id="rId12" action="ppaction://hlinksldjump"/>
          </p:cNvPr>
          <p:cNvSpPr/>
          <p:nvPr/>
        </p:nvSpPr>
        <p:spPr>
          <a:xfrm>
            <a:off x="2285984" y="2428868"/>
            <a:ext cx="2285984" cy="1214446"/>
          </a:xfrm>
          <a:prstGeom prst="rect">
            <a:avLst/>
          </a:prstGeom>
          <a:solidFill>
            <a:srgbClr val="8B9A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10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25" name="Obdélník 24">
            <a:hlinkClick r:id="rId13" action="ppaction://hlinksldjump"/>
          </p:cNvPr>
          <p:cNvSpPr/>
          <p:nvPr/>
        </p:nvSpPr>
        <p:spPr>
          <a:xfrm>
            <a:off x="2285984" y="1214422"/>
            <a:ext cx="2285984" cy="1214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6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26" name="Obdélník 25">
            <a:hlinkClick r:id="rId14" action="ppaction://hlinksldjump"/>
          </p:cNvPr>
          <p:cNvSpPr/>
          <p:nvPr/>
        </p:nvSpPr>
        <p:spPr>
          <a:xfrm>
            <a:off x="2285984" y="4786322"/>
            <a:ext cx="2285984" cy="121442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18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28" name="Obdélník 27">
            <a:hlinkClick r:id="rId15" action="ppaction://hlinksldjump"/>
          </p:cNvPr>
          <p:cNvSpPr/>
          <p:nvPr/>
        </p:nvSpPr>
        <p:spPr>
          <a:xfrm>
            <a:off x="6858016" y="1214422"/>
            <a:ext cx="2285984" cy="121442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8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29" name="Obdélník 28">
            <a:hlinkClick r:id="rId16" action="ppaction://hlinksldjump"/>
          </p:cNvPr>
          <p:cNvSpPr/>
          <p:nvPr/>
        </p:nvSpPr>
        <p:spPr>
          <a:xfrm>
            <a:off x="4572000" y="1214422"/>
            <a:ext cx="2285984" cy="12144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7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0" name="Obdélník 29">
            <a:hlinkClick r:id="rId17" action="ppaction://hlinksldjump"/>
          </p:cNvPr>
          <p:cNvSpPr/>
          <p:nvPr/>
        </p:nvSpPr>
        <p:spPr>
          <a:xfrm>
            <a:off x="6858016" y="2428868"/>
            <a:ext cx="2285984" cy="121442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12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1" name="Obdélník 30">
            <a:hlinkClick r:id="rId18" action="ppaction://hlinksldjump"/>
          </p:cNvPr>
          <p:cNvSpPr/>
          <p:nvPr/>
        </p:nvSpPr>
        <p:spPr>
          <a:xfrm>
            <a:off x="4572000" y="2428868"/>
            <a:ext cx="2285984" cy="12144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11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2" name="Obdélník 31">
            <a:hlinkClick r:id="rId19" action="ppaction://hlinksldjump"/>
          </p:cNvPr>
          <p:cNvSpPr/>
          <p:nvPr/>
        </p:nvSpPr>
        <p:spPr>
          <a:xfrm>
            <a:off x="6858016" y="3643314"/>
            <a:ext cx="2285984" cy="121442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16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3" name="Obdélník 32">
            <a:hlinkClick r:id="rId20" action="ppaction://hlinksldjump"/>
          </p:cNvPr>
          <p:cNvSpPr/>
          <p:nvPr/>
        </p:nvSpPr>
        <p:spPr>
          <a:xfrm>
            <a:off x="4572000" y="3643314"/>
            <a:ext cx="2285984" cy="11429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15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4" name="Obdélník 33">
            <a:hlinkClick r:id="rId21" action="ppaction://hlinksldjump"/>
          </p:cNvPr>
          <p:cNvSpPr/>
          <p:nvPr/>
        </p:nvSpPr>
        <p:spPr>
          <a:xfrm>
            <a:off x="6858016" y="4786322"/>
            <a:ext cx="2285984" cy="12144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20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5" name="Obdélník 34">
            <a:hlinkClick r:id="rId22" action="ppaction://hlinksldjump"/>
          </p:cNvPr>
          <p:cNvSpPr/>
          <p:nvPr/>
        </p:nvSpPr>
        <p:spPr>
          <a:xfrm>
            <a:off x="4572000" y="4786322"/>
            <a:ext cx="2285984" cy="121442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19</a:t>
            </a:r>
            <a:endParaRPr lang="cs-CZ" sz="4800" dirty="0">
              <a:solidFill>
                <a:schemeClr val="tx1"/>
              </a:solidFill>
            </a:endParaRPr>
          </a:p>
        </p:txBody>
      </p:sp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2857488" y="6061075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5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7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3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5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1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Která z kočkovitých šelem je největší na světě?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43174" y="2643182"/>
            <a:ext cx="3929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TYGR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Která šelma je symbolem ochrany zvířat?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Panda velká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Je pravda, že vydra říční je chráněna zákonem?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ANO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Jak loví svou kořist psovití?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ŠTVANÍM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857892"/>
            <a:ext cx="3657600" cy="796925"/>
          </a:xfrm>
          <a:prstGeom prst="rect">
            <a:avLst/>
          </a:prstGeom>
          <a:noFill/>
        </p:spPr>
      </p:pic>
      <p:sp>
        <p:nvSpPr>
          <p:cNvPr id="3" name="Tlačítko akce: Domů 2">
            <a:hlinkClick r:id="" action="ppaction://hlinkshowjump?jump=lastslideviewed" highlightClick="1"/>
          </p:cNvPr>
          <p:cNvSpPr/>
          <p:nvPr/>
        </p:nvSpPr>
        <p:spPr>
          <a:xfrm>
            <a:off x="428596" y="5357826"/>
            <a:ext cx="2071702" cy="1214446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215238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Georgia" pitchFamily="18" charset="0"/>
              </a:rPr>
              <a:t>Kolik prstů má pes na přední končetině?</a:t>
            </a:r>
            <a:endParaRPr lang="cs-CZ" sz="4800" dirty="0">
              <a:latin typeface="Georg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1538" y="285749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 smtClean="0">
                <a:latin typeface="Georgia" pitchFamily="18" charset="0"/>
              </a:rPr>
              <a:t>4</a:t>
            </a:r>
            <a:endParaRPr lang="cs-CZ" sz="9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394</Words>
  <Application>Microsoft Office PowerPoint</Application>
  <PresentationFormat>Předvádění na obrazovce (4:3)</PresentationFormat>
  <Paragraphs>84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Řád šelmy - opakování  </vt:lpstr>
      <vt:lpstr>Anotace:</vt:lpstr>
      <vt:lpstr>Informace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Eliška</dc:creator>
  <cp:lastModifiedBy>Eliška</cp:lastModifiedBy>
  <cp:revision>37</cp:revision>
  <dcterms:created xsi:type="dcterms:W3CDTF">2013-02-26T10:59:24Z</dcterms:created>
  <dcterms:modified xsi:type="dcterms:W3CDTF">2013-02-26T12:54:26Z</dcterms:modified>
</cp:coreProperties>
</file>