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59" r:id="rId5"/>
    <p:sldId id="265" r:id="rId6"/>
    <p:sldId id="262" r:id="rId7"/>
    <p:sldId id="267" r:id="rId8"/>
    <p:sldId id="268" r:id="rId9"/>
    <p:sldId id="270" r:id="rId10"/>
    <p:sldId id="264" r:id="rId11"/>
    <p:sldId id="271" r:id="rId12"/>
    <p:sldId id="272" r:id="rId13"/>
    <p:sldId id="266" r:id="rId14"/>
    <p:sldId id="273" r:id="rId15"/>
    <p:sldId id="274" r:id="rId16"/>
    <p:sldId id="261" r:id="rId17"/>
    <p:sldId id="263" r:id="rId18"/>
    <p:sldId id="26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79C2-F9AA-4CFB-8AE7-2ACB1AE97ECF}" type="datetimeFigureOut">
              <a:rPr lang="cs-CZ" smtClean="0"/>
              <a:t>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B811-E5EB-4AF6-B7D4-ADF1E40265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B811-E5EB-4AF6-B7D4-ADF1E4026515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2547B6-7600-4B8E-ADC9-2012AE6F168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6A6C27-167F-4A6A-8BE2-E61B0345C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thumb/7/73/Harbour_seal.jpg/800px-Harbour_seal.jpg" TargetMode="External"/><Relationship Id="rId7" Type="http://schemas.openxmlformats.org/officeDocument/2006/relationships/hyperlink" Target="http://upload.wikimedia.org/wikipedia/commons/0/09/Otaria_flavescens_distribution.png" TargetMode="External"/><Relationship Id="rId2" Type="http://schemas.openxmlformats.org/officeDocument/2006/relationships/hyperlink" Target="http://upload.wikimedia.org/wikipedia/commons/thumb/d/d3/Zalophus_californianus_wollebaeki.JPG/800px-Zalophus_californianus_wollebaeki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0/09/Sealionharem.jpg/800px-Sealionharem.jpg" TargetMode="External"/><Relationship Id="rId5" Type="http://schemas.openxmlformats.org/officeDocument/2006/relationships/hyperlink" Target="http://www.clker.com/cliparts/5/c/b/2/11971199142069641406valessiobrito_Sea_Lion_1.svg.med.png" TargetMode="External"/><Relationship Id="rId4" Type="http://schemas.openxmlformats.org/officeDocument/2006/relationships/hyperlink" Target="http://upload.wikimedia.org/wikipedia/commons/thumb/c/ce/Noaa-walrus22.jpg/800px-Noaa-walrus22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thumb/e/ee/Eumetopias_jubatus_distribution.png/800px-Eumetopias_jubatus_distribution.png" TargetMode="External"/><Relationship Id="rId7" Type="http://schemas.openxmlformats.org/officeDocument/2006/relationships/hyperlink" Target="http://upload.wikimedia.org/wikipedia/commons/thumb/1/1e/Bearded_Seal_Erignathus_barbatus.jpg/394px-Bearded_Seal_Erignathus_barbatus.jpg" TargetMode="External"/><Relationship Id="rId2" Type="http://schemas.openxmlformats.org/officeDocument/2006/relationships/hyperlink" Target="http://upload.wikimedia.org/wikipedia/commons/thumb/0/02/Steller_sea_lion_bull.jpg/800px-Steller_sea_lion_bu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c/ca/Hydrurga_leptonyx.JPG/800px-Hydrurga_leptonyx.JPG" TargetMode="External"/><Relationship Id="rId5" Type="http://schemas.openxmlformats.org/officeDocument/2006/relationships/hyperlink" Target="http://upload.wikimedia.org/wikipedia/commons/thumb/6/61/Sea_lion_on_the_beach.jpg/800px-Sea_lion_on_the_beach.jpg" TargetMode="External"/><Relationship Id="rId4" Type="http://schemas.openxmlformats.org/officeDocument/2006/relationships/hyperlink" Target="http://upload.wikimedia.org/wikipedia/commons/thumb/b/b9/New_Zealand_Sea_Lion.jpg/800px-New_Zealand_Sea_Lio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d/Mirounga_leonina_male.JPG/800px-Mirounga_leonina_male.JPG" TargetMode="External"/><Relationship Id="rId2" Type="http://schemas.openxmlformats.org/officeDocument/2006/relationships/hyperlink" Target="http://upload.wikimedia.org/wikipedia/commons/thumb/6/6c/Mating_scene_with_elevated_Alpha_Male._Elephant_Seals_of_Piedras_Blancas.jpg/749px-Mating_scene_with_elevated_Alpha_Male._Elephant_Seals_of_Piedras_Blancas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www.clker.com/cliparts/6/d/c/1/13310678282079055486Wrinkled%20Walrus.svg.med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ploutvonožci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_088_Savci_řád ploutvonožci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TULEŇOVITÍ</a:t>
            </a:r>
            <a:endParaRPr lang="cs-CZ" sz="3600" b="1" u="sng" dirty="0"/>
          </a:p>
        </p:txBody>
      </p:sp>
      <p:sp>
        <p:nvSpPr>
          <p:cNvPr id="4" name="Zaoblený obdélník 3"/>
          <p:cNvSpPr/>
          <p:nvPr/>
        </p:nvSpPr>
        <p:spPr>
          <a:xfrm>
            <a:off x="357158" y="928670"/>
            <a:ext cx="421484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Tuleň leopardí</a:t>
            </a:r>
            <a:endParaRPr lang="cs-CZ" sz="3200" dirty="0"/>
          </a:p>
        </p:txBody>
      </p:sp>
      <p:pic>
        <p:nvPicPr>
          <p:cNvPr id="40962" name="Picture 2" descr="Soubor:Hydrurga lepton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789944" cy="3329011"/>
          </a:xfrm>
          <a:prstGeom prst="rect">
            <a:avLst/>
          </a:prstGeom>
          <a:noFill/>
        </p:spPr>
      </p:pic>
      <p:pic>
        <p:nvPicPr>
          <p:cNvPr id="40964" name="Picture 4" descr="Soubor:Bearded Seal Erignathus barba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1152524"/>
            <a:ext cx="3752850" cy="5705476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5000628" y="928670"/>
            <a:ext cx="414337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Tuleň vousatý</a:t>
            </a:r>
            <a:endParaRPr lang="cs-CZ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TULEŇOVITÍ</a:t>
            </a:r>
            <a:endParaRPr lang="cs-CZ" sz="3600" b="1" u="sng" dirty="0"/>
          </a:p>
        </p:txBody>
      </p:sp>
      <p:sp>
        <p:nvSpPr>
          <p:cNvPr id="39938" name="AutoShape 2" descr="Soubor:Bearded Seal Erignathus barbat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14282" y="928670"/>
            <a:ext cx="371477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Rypouš severní 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4857752" y="1214422"/>
            <a:ext cx="3929090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Rypouš sloní</a:t>
            </a:r>
            <a:endParaRPr lang="cs-CZ" sz="3200" dirty="0"/>
          </a:p>
        </p:txBody>
      </p:sp>
      <p:pic>
        <p:nvPicPr>
          <p:cNvPr id="39942" name="Picture 6" descr="Soubor:Mating scene with elevated Alpha Male. Elephant Seals of Piedras Bl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643438" cy="3713511"/>
          </a:xfrm>
          <a:prstGeom prst="rect">
            <a:avLst/>
          </a:prstGeom>
          <a:noFill/>
        </p:spPr>
      </p:pic>
      <p:pic>
        <p:nvPicPr>
          <p:cNvPr id="39944" name="Picture 8" descr="Soubor:Mirounga leonina 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4258212" cy="289558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MROŽOVITÍ</a:t>
            </a:r>
            <a:endParaRPr lang="cs-CZ" sz="36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 v horní čelisti má dva zuby protažené v kly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 kly používají při soubojích, především o samice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 potrava: ryby, měkkýši, korýši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3575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 čeleď tvoří jediný zástupce </a:t>
            </a:r>
            <a:r>
              <a:rPr lang="cs-CZ" sz="2800" i="1" dirty="0" smtClean="0"/>
              <a:t>mrož lední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33794" name="Picture 2" descr="Wrinkled Walrus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71942"/>
            <a:ext cx="2847975" cy="24860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MROŽOVITÍ</a:t>
            </a:r>
            <a:endParaRPr lang="cs-CZ" sz="3600" b="1" u="sng" dirty="0"/>
          </a:p>
        </p:txBody>
      </p:sp>
      <p:pic>
        <p:nvPicPr>
          <p:cNvPr id="4" name="Picture 2" descr="Wrinkled Walrus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71942"/>
            <a:ext cx="2847975" cy="2486026"/>
          </a:xfrm>
          <a:prstGeom prst="rect">
            <a:avLst/>
          </a:prstGeom>
          <a:noFill/>
        </p:spPr>
      </p:pic>
      <p:pic>
        <p:nvPicPr>
          <p:cNvPr id="5" name="Picture 2" descr="Soubor:Noaa-walrus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5500726" cy="4000567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928662" y="785794"/>
            <a:ext cx="371477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Mrož lední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Opakování</a:t>
            </a:r>
            <a:endParaRPr lang="cs-CZ" sz="36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Vyber si jednoho zástupce z obrázku a popiš ho.</a:t>
            </a:r>
            <a:endParaRPr lang="cs-CZ" sz="2800" dirty="0"/>
          </a:p>
        </p:txBody>
      </p:sp>
      <p:pic>
        <p:nvPicPr>
          <p:cNvPr id="5" name="Picture 2" descr="Soubor:Sealionhar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766117" cy="19913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2" descr="Soubor:Noaa-walrus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3536147" cy="2571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" name="Picture 2" descr="Soubor:New Zealand Sea 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3143240" cy="210597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" name="Picture 4" descr="Soubor:Bearded Seal Erignathus barba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2114501" cy="32146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Zalophus</a:t>
            </a:r>
            <a:r>
              <a:rPr lang="cs-CZ" sz="1400" dirty="0" smtClean="0"/>
              <a:t> </a:t>
            </a:r>
            <a:r>
              <a:rPr lang="cs-CZ" sz="1400" dirty="0" err="1" smtClean="0"/>
              <a:t>californianus</a:t>
            </a:r>
            <a:r>
              <a:rPr lang="cs-CZ" sz="1400" dirty="0" smtClean="0"/>
              <a:t> </a:t>
            </a:r>
            <a:r>
              <a:rPr lang="cs-CZ" sz="1400" dirty="0" err="1" smtClean="0"/>
              <a:t>wollebaeki.JPG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4. 2006, 18:55 [cit. 2013-02-27]. Dostupné z: </a:t>
            </a:r>
            <a:r>
              <a:rPr lang="cs-CZ" sz="1400" dirty="0" smtClean="0">
                <a:hlinkClick r:id="rId2"/>
              </a:rPr>
              <a:t>http://upload.wikimedia.org/wikipedia/commons/thumb/d/d3/Zalophus_californianus_wollebaeki.JPG/800px-Zalophus_californianus_wollebaeki.JPG</a:t>
            </a:r>
            <a:endParaRPr lang="cs-CZ" sz="1400" dirty="0" smtClean="0"/>
          </a:p>
          <a:p>
            <a:r>
              <a:rPr lang="cs-CZ" sz="1400" dirty="0" err="1" smtClean="0"/>
              <a:t>Harbour</a:t>
            </a:r>
            <a:r>
              <a:rPr lang="cs-CZ" sz="1400" dirty="0" smtClean="0"/>
              <a:t> </a:t>
            </a:r>
            <a:r>
              <a:rPr lang="cs-CZ" sz="1400" dirty="0" err="1" smtClean="0"/>
              <a:t>seal.jpg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1. 2005, 17:56 [cit. 2013-02-27]. Dostupné z: </a:t>
            </a:r>
            <a:r>
              <a:rPr lang="cs-CZ" sz="1400" dirty="0" smtClean="0">
                <a:hlinkClick r:id="rId3"/>
              </a:rPr>
              <a:t>http://upload.wikimedia.org/wikipedia/commons/thumb/7/73/Harbour_seal.jpg/800px-Harbour_seal.jpg</a:t>
            </a:r>
            <a:endParaRPr lang="cs-CZ" sz="1400" dirty="0" smtClean="0"/>
          </a:p>
          <a:p>
            <a:r>
              <a:rPr lang="cs-CZ" sz="1400" dirty="0" err="1" smtClean="0"/>
              <a:t>Noaa</a:t>
            </a:r>
            <a:r>
              <a:rPr lang="cs-CZ" sz="1400" dirty="0" smtClean="0"/>
              <a:t>-walrus22.jpg.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2012, 00:04 [cit. 2013-02-27]. Dostupné z: </a:t>
            </a:r>
            <a:r>
              <a:rPr lang="cs-CZ" sz="1400" dirty="0" smtClean="0">
                <a:hlinkClick r:id="rId4"/>
              </a:rPr>
              <a:t>http://upload.wikimedia.org/wikipedia/commons/thumb/c/ce/Noaa-walrus22.jpg/800px-Noaa-walrus22.jpg</a:t>
            </a:r>
            <a:endParaRPr lang="cs-CZ" sz="1400" dirty="0" smtClean="0"/>
          </a:p>
          <a:p>
            <a:r>
              <a:rPr lang="cs-CZ" sz="1400" dirty="0" err="1" smtClean="0"/>
              <a:t>Sea</a:t>
            </a:r>
            <a:r>
              <a:rPr lang="cs-CZ" sz="1400" dirty="0" smtClean="0"/>
              <a:t> Lion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Saturday</a:t>
            </a:r>
            <a:r>
              <a:rPr lang="cs-CZ" sz="1400" dirty="0" smtClean="0"/>
              <a:t>, 08-</a:t>
            </a:r>
            <a:r>
              <a:rPr lang="cs-CZ" sz="1400" dirty="0" err="1" smtClean="0"/>
              <a:t>Dec</a:t>
            </a:r>
            <a:r>
              <a:rPr lang="cs-CZ" sz="1400" dirty="0" smtClean="0"/>
              <a:t>-07 05:18:37 PST [cit. 2013-02-27]. Dostupné z: </a:t>
            </a:r>
            <a:r>
              <a:rPr lang="cs-CZ" sz="1400" dirty="0" smtClean="0">
                <a:hlinkClick r:id="rId5"/>
              </a:rPr>
              <a:t>http://www.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/5/c/b/2/11971199142069641406valessiobrito_</a:t>
            </a:r>
            <a:r>
              <a:rPr lang="cs-CZ" sz="1400" dirty="0" err="1" smtClean="0">
                <a:hlinkClick r:id="rId5"/>
              </a:rPr>
              <a:t>Sea</a:t>
            </a:r>
            <a:r>
              <a:rPr lang="cs-CZ" sz="1400" dirty="0" smtClean="0">
                <a:hlinkClick r:id="rId5"/>
              </a:rPr>
              <a:t>_Lion_1.svg.med.png</a:t>
            </a:r>
            <a:endParaRPr lang="cs-CZ" sz="1400" dirty="0" smtClean="0"/>
          </a:p>
          <a:p>
            <a:r>
              <a:rPr lang="cs-CZ" sz="1400" dirty="0" err="1" smtClean="0"/>
              <a:t>Sealionharem.jpg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4. 2009, 02:40 [cit. 2013-02-27]. Dostupné z: </a:t>
            </a:r>
            <a:r>
              <a:rPr lang="cs-CZ" sz="1400" dirty="0" smtClean="0">
                <a:hlinkClick r:id="rId6"/>
              </a:rPr>
              <a:t>http://upload.wikimedia.org/wikipedia/commons/thumb/0/09/Sealionharem.jpg/800px-Sealionharem.jpg</a:t>
            </a:r>
            <a:endParaRPr lang="cs-CZ" sz="1400" dirty="0" smtClean="0"/>
          </a:p>
          <a:p>
            <a:r>
              <a:rPr lang="cs-CZ" sz="1400" dirty="0" err="1" smtClean="0"/>
              <a:t>Otaria</a:t>
            </a:r>
            <a:r>
              <a:rPr lang="cs-CZ" sz="1400" dirty="0" smtClean="0"/>
              <a:t> </a:t>
            </a:r>
            <a:r>
              <a:rPr lang="cs-CZ" sz="1400" dirty="0" err="1" smtClean="0"/>
              <a:t>flavescens</a:t>
            </a:r>
            <a:r>
              <a:rPr lang="cs-CZ" sz="1400" dirty="0" smtClean="0"/>
              <a:t> </a:t>
            </a:r>
            <a:r>
              <a:rPr lang="cs-CZ" sz="1400" dirty="0" err="1" smtClean="0"/>
              <a:t>distribution.png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8. 2005, 19:10 [cit. 2013-02-27]. Dostupné z: </a:t>
            </a:r>
            <a:r>
              <a:rPr lang="cs-CZ" sz="1400" dirty="0" smtClean="0">
                <a:hlinkClick r:id="rId7"/>
              </a:rPr>
              <a:t>http://upload.wikimedia.org/wikipedia/commons/0/09/Otaria_flavescens_distribution.png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0"/>
            <a:ext cx="3000396" cy="785794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Steller</a:t>
            </a:r>
            <a:r>
              <a:rPr lang="cs-CZ" sz="1400" dirty="0" smtClean="0"/>
              <a:t> </a:t>
            </a:r>
            <a:r>
              <a:rPr lang="cs-CZ" sz="1400" dirty="0" err="1" smtClean="0"/>
              <a:t>sea</a:t>
            </a:r>
            <a:r>
              <a:rPr lang="cs-CZ" sz="1400" dirty="0" smtClean="0"/>
              <a:t> lion bull.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2. 2006, 20:59 [cit. 2013-02-27]. Dostupné z: </a:t>
            </a:r>
            <a:r>
              <a:rPr lang="cs-CZ" sz="1400" dirty="0" smtClean="0">
                <a:hlinkClick r:id="rId2"/>
              </a:rPr>
              <a:t>http://upload.wikimedia.org/wikipedia/commons/thumb/0/02/Steller_sea_lion_bull.jpg/800px-Steller_sea_lion_bull.jpg</a:t>
            </a:r>
            <a:endParaRPr lang="cs-CZ" sz="1400" dirty="0" smtClean="0"/>
          </a:p>
          <a:p>
            <a:r>
              <a:rPr lang="cs-CZ" sz="1400" dirty="0" err="1" smtClean="0"/>
              <a:t>Eumetopias</a:t>
            </a:r>
            <a:r>
              <a:rPr lang="cs-CZ" sz="1400" dirty="0" smtClean="0"/>
              <a:t> </a:t>
            </a:r>
            <a:r>
              <a:rPr lang="cs-CZ" sz="1400" dirty="0" err="1" smtClean="0"/>
              <a:t>jubatus</a:t>
            </a:r>
            <a:r>
              <a:rPr lang="cs-CZ" sz="1400" dirty="0" smtClean="0"/>
              <a:t> </a:t>
            </a:r>
            <a:r>
              <a:rPr lang="cs-CZ" sz="1400" dirty="0" err="1" smtClean="0"/>
              <a:t>distribution.png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8. 2005, 19:02 [cit. 2013-02-27]. Dostupné z: </a:t>
            </a:r>
            <a:r>
              <a:rPr lang="cs-CZ" sz="1400" dirty="0" smtClean="0">
                <a:hlinkClick r:id="rId3"/>
              </a:rPr>
              <a:t>http://upload.wikimedia.org/wikipedia/commons/thumb/e/ee/Eumetopias_jubatus_distribution.png/800px-Eumetopias_jubatus_distribution.png</a:t>
            </a:r>
            <a:endParaRPr lang="cs-CZ" sz="1400" dirty="0" smtClean="0"/>
          </a:p>
          <a:p>
            <a:r>
              <a:rPr lang="cs-CZ" sz="1400" dirty="0" smtClean="0"/>
              <a:t>New </a:t>
            </a:r>
            <a:r>
              <a:rPr lang="cs-CZ" sz="1400" dirty="0" err="1" smtClean="0"/>
              <a:t>Zealand</a:t>
            </a:r>
            <a:r>
              <a:rPr lang="cs-CZ" sz="1400" dirty="0" smtClean="0"/>
              <a:t> </a:t>
            </a:r>
            <a:r>
              <a:rPr lang="cs-CZ" sz="1400" dirty="0" err="1" smtClean="0"/>
              <a:t>Sea</a:t>
            </a:r>
            <a:r>
              <a:rPr lang="cs-CZ" sz="1400" dirty="0" smtClean="0"/>
              <a:t> Lion.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4. 2009, 02:41 [cit. 2013-02-27]. Dostupné z: </a:t>
            </a:r>
            <a:r>
              <a:rPr lang="cs-CZ" sz="1400" dirty="0" smtClean="0">
                <a:hlinkClick r:id="rId4"/>
              </a:rPr>
              <a:t>http://upload.wikimedia.org/wikipedia/commons/thumb/b/b9/New_Zealand_Sea_Lion.jpg/800px-New_Zealand_Sea_Lion.jpg</a:t>
            </a:r>
            <a:endParaRPr lang="cs-CZ" sz="1400" dirty="0" smtClean="0"/>
          </a:p>
          <a:p>
            <a:r>
              <a:rPr lang="en-US" sz="1400" dirty="0" smtClean="0"/>
              <a:t>Sea lion on the beach.jpg.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22. 1. 2010, 08:47 [cit. 2013-02-27].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5"/>
              </a:rPr>
              <a:t>http://upload.wikimedia.org/wikipedia/commons/thumb/6/61/Sea_lion_on_the_beach.jpg/800px-Sea_lion_on_the_beach.jpg</a:t>
            </a:r>
            <a:endParaRPr lang="cs-CZ" sz="1400" dirty="0" smtClean="0"/>
          </a:p>
          <a:p>
            <a:r>
              <a:rPr lang="cs-CZ" sz="1400" dirty="0" err="1" smtClean="0"/>
              <a:t>Hydrurga</a:t>
            </a:r>
            <a:r>
              <a:rPr lang="cs-CZ" sz="1400" dirty="0" smtClean="0"/>
              <a:t> </a:t>
            </a:r>
            <a:r>
              <a:rPr lang="cs-CZ" sz="1400" dirty="0" err="1" smtClean="0"/>
              <a:t>leptonyx.JPG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8. 2005, 09:04 [cit. 2013-02-27]. Dostupné z: </a:t>
            </a:r>
            <a:r>
              <a:rPr lang="cs-CZ" sz="1400" dirty="0" smtClean="0">
                <a:hlinkClick r:id="rId6"/>
              </a:rPr>
              <a:t>http://upload.wikimedia.org/wikipedia/commons/thumb/c/ca/Hydrurga_leptonyx.JPG/800px-Hydrurga_leptonyx.JPG</a:t>
            </a:r>
            <a:endParaRPr lang="cs-CZ" sz="1400" dirty="0" smtClean="0"/>
          </a:p>
          <a:p>
            <a:r>
              <a:rPr lang="cs-CZ" sz="1400" dirty="0" err="1" smtClean="0"/>
              <a:t>Bearded</a:t>
            </a:r>
            <a:r>
              <a:rPr lang="cs-CZ" sz="1400" dirty="0" smtClean="0"/>
              <a:t> </a:t>
            </a:r>
            <a:r>
              <a:rPr lang="cs-CZ" sz="1400" dirty="0" err="1" smtClean="0"/>
              <a:t>Seal</a:t>
            </a:r>
            <a:r>
              <a:rPr lang="cs-CZ" sz="1400" dirty="0" smtClean="0"/>
              <a:t> </a:t>
            </a:r>
            <a:r>
              <a:rPr lang="cs-CZ" sz="1400" dirty="0" err="1" smtClean="0"/>
              <a:t>Erignathus</a:t>
            </a:r>
            <a:r>
              <a:rPr lang="cs-CZ" sz="1400" dirty="0" smtClean="0"/>
              <a:t> </a:t>
            </a:r>
            <a:r>
              <a:rPr lang="cs-CZ" sz="1400" dirty="0" err="1" smtClean="0"/>
              <a:t>barbatus.jpg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3. 2006, 21:16 [cit. 2013-02-27]. Dostupné z: </a:t>
            </a:r>
            <a:r>
              <a:rPr lang="cs-CZ" sz="1400" dirty="0" smtClean="0">
                <a:hlinkClick r:id="rId7"/>
              </a:rPr>
              <a:t>http://upload.wikimedia.org/wikipedia/commons/thumb/1/1e/Bearded_Seal_Erignathus_barbatus.jpg/394px-Bearded_Seal_Erignathus_barbatus.jpg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0"/>
            <a:ext cx="3000396" cy="785794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Mating</a:t>
            </a:r>
            <a:r>
              <a:rPr lang="cs-CZ" sz="1400" dirty="0" smtClean="0"/>
              <a:t> </a:t>
            </a:r>
            <a:r>
              <a:rPr lang="cs-CZ" sz="1400" dirty="0" err="1" smtClean="0"/>
              <a:t>scene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elevated</a:t>
            </a:r>
            <a:r>
              <a:rPr lang="cs-CZ" sz="1400" dirty="0" smtClean="0"/>
              <a:t> </a:t>
            </a:r>
            <a:r>
              <a:rPr lang="cs-CZ" sz="1400" dirty="0" err="1" smtClean="0"/>
              <a:t>Alpha</a:t>
            </a:r>
            <a:r>
              <a:rPr lang="cs-CZ" sz="1400" dirty="0" smtClean="0"/>
              <a:t> Male. </a:t>
            </a:r>
            <a:r>
              <a:rPr lang="cs-CZ" sz="1400" dirty="0" err="1" smtClean="0"/>
              <a:t>Elephant</a:t>
            </a:r>
            <a:r>
              <a:rPr lang="cs-CZ" sz="1400" dirty="0" smtClean="0"/>
              <a:t> </a:t>
            </a:r>
            <a:r>
              <a:rPr lang="cs-CZ" sz="1400" dirty="0" err="1" smtClean="0"/>
              <a:t>Seals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Piedras</a:t>
            </a:r>
            <a:r>
              <a:rPr lang="cs-CZ" sz="1400" dirty="0" smtClean="0"/>
              <a:t> </a:t>
            </a:r>
            <a:r>
              <a:rPr lang="cs-CZ" sz="1400" dirty="0" err="1" smtClean="0"/>
              <a:t>Blancas.jpg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2. 2010, 06:05 [cit. 2013-02-27]. Dostupné z: </a:t>
            </a:r>
            <a:r>
              <a:rPr lang="cs-CZ" sz="1400" dirty="0" smtClean="0">
                <a:hlinkClick r:id="rId2"/>
              </a:rPr>
              <a:t>http://upload.wikimedia.org/wikipedia/commons/thumb/6/6c/Mating_scene_with_elevated_Alpha_Male._Elephant_Seals_of_Piedras_Blancas.jpg/749px-Mating_scene_with_elevated_Alpha_Male._Elephant_Seals_of_Piedras_Blancas.jpg</a:t>
            </a:r>
            <a:endParaRPr lang="cs-CZ" sz="1400" dirty="0" smtClean="0"/>
          </a:p>
          <a:p>
            <a:r>
              <a:rPr lang="cs-CZ" sz="1400" dirty="0" err="1" smtClean="0"/>
              <a:t>Mirounga</a:t>
            </a:r>
            <a:r>
              <a:rPr lang="cs-CZ" sz="1400" dirty="0" smtClean="0"/>
              <a:t> </a:t>
            </a:r>
            <a:r>
              <a:rPr lang="cs-CZ" sz="1400" dirty="0" err="1" smtClean="0"/>
              <a:t>leonina</a:t>
            </a:r>
            <a:r>
              <a:rPr lang="cs-CZ" sz="1400" dirty="0" smtClean="0"/>
              <a:t> male.JPG.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8. 2005, 08:30 [cit. 2013-02-27]. Dostupné z: </a:t>
            </a:r>
            <a:r>
              <a:rPr lang="cs-CZ" sz="1400" dirty="0" smtClean="0">
                <a:hlinkClick r:id="rId3"/>
              </a:rPr>
              <a:t>http://upload.wikimedia.org/wikipedia/commons/thumb/e/ed/Mirounga_leonina_male.JPG/800px-Mirounga_leonina_male.JPG</a:t>
            </a:r>
            <a:endParaRPr lang="cs-CZ" sz="1400" dirty="0" smtClean="0"/>
          </a:p>
          <a:p>
            <a:r>
              <a:rPr lang="cs-CZ" sz="1400" dirty="0" err="1" smtClean="0"/>
              <a:t>Wrinkled</a:t>
            </a:r>
            <a:r>
              <a:rPr lang="cs-CZ" sz="1400" dirty="0" smtClean="0"/>
              <a:t> </a:t>
            </a:r>
            <a:r>
              <a:rPr lang="cs-CZ" sz="1400" dirty="0" err="1" smtClean="0"/>
              <a:t>Walrus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06-</a:t>
            </a:r>
            <a:r>
              <a:rPr lang="cs-CZ" sz="1400" dirty="0" err="1" smtClean="0"/>
              <a:t>Mar</a:t>
            </a:r>
            <a:r>
              <a:rPr lang="cs-CZ" sz="1400" dirty="0" smtClean="0"/>
              <a:t>-12 13:03:48 PST [cit. 2013-02-27]. Dostupné z: 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/6/d/c/1/13310678282079055486Wrinkled%20Walrus.svg.med.png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0"/>
            <a:ext cx="3000396" cy="785794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dalším řádem savců – řád </a:t>
            </a:r>
            <a:r>
              <a:rPr lang="cs-CZ" dirty="0" err="1" smtClean="0"/>
              <a:t>ploutvonořci</a:t>
            </a:r>
            <a:r>
              <a:rPr lang="cs-CZ" dirty="0" smtClean="0"/>
              <a:t>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u="sng" dirty="0" smtClean="0"/>
              <a:t>Ploutvonožci</a:t>
            </a:r>
            <a:endParaRPr lang="cs-CZ" sz="44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mezi ploutvonožce se řadí 3 čeledi:</a:t>
            </a:r>
            <a:endParaRPr lang="cs-CZ" sz="3200" dirty="0"/>
          </a:p>
        </p:txBody>
      </p:sp>
      <p:sp>
        <p:nvSpPr>
          <p:cNvPr id="5" name="Elipsa 4"/>
          <p:cNvSpPr/>
          <p:nvPr/>
        </p:nvSpPr>
        <p:spPr>
          <a:xfrm>
            <a:off x="0" y="1928802"/>
            <a:ext cx="407196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LACHTANOVITÍ</a:t>
            </a:r>
            <a:endParaRPr lang="cs-CZ" sz="2800" dirty="0"/>
          </a:p>
        </p:txBody>
      </p:sp>
      <p:sp>
        <p:nvSpPr>
          <p:cNvPr id="6" name="Elipsa 5"/>
          <p:cNvSpPr/>
          <p:nvPr/>
        </p:nvSpPr>
        <p:spPr>
          <a:xfrm>
            <a:off x="0" y="3143248"/>
            <a:ext cx="407196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MROŽOVITÍ</a:t>
            </a:r>
            <a:endParaRPr lang="cs-CZ" sz="2800" dirty="0"/>
          </a:p>
        </p:txBody>
      </p:sp>
      <p:sp>
        <p:nvSpPr>
          <p:cNvPr id="7" name="Elipsa 6"/>
          <p:cNvSpPr/>
          <p:nvPr/>
        </p:nvSpPr>
        <p:spPr>
          <a:xfrm>
            <a:off x="0" y="4357694"/>
            <a:ext cx="407196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TULEŇOVITÍ</a:t>
            </a:r>
            <a:endParaRPr lang="cs-CZ" sz="2800" dirty="0"/>
          </a:p>
        </p:txBody>
      </p:sp>
      <p:pic>
        <p:nvPicPr>
          <p:cNvPr id="16386" name="Picture 2" descr="Soubor:Zalophus californianus wollebae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071678"/>
            <a:ext cx="4483100" cy="3267060"/>
          </a:xfrm>
          <a:prstGeom prst="rect">
            <a:avLst/>
          </a:prstGeom>
          <a:noFill/>
        </p:spPr>
      </p:pic>
      <p:sp>
        <p:nvSpPr>
          <p:cNvPr id="9" name="Oválný popisek 8"/>
          <p:cNvSpPr/>
          <p:nvPr/>
        </p:nvSpPr>
        <p:spPr>
          <a:xfrm>
            <a:off x="2357422" y="0"/>
            <a:ext cx="5500726" cy="1714512"/>
          </a:xfrm>
          <a:prstGeom prst="wedgeEllipseCallout">
            <a:avLst>
              <a:gd name="adj1" fmla="val -78893"/>
              <a:gd name="adj2" fmla="val 473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Urči, o kterou čeleď se jedná.</a:t>
            </a:r>
            <a:endParaRPr lang="cs-CZ" sz="2800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3643306" y="2500306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388" name="Picture 4" descr="Soubor:Harbour s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0470" y="2071678"/>
            <a:ext cx="4753530" cy="3286148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/>
          <p:nvPr/>
        </p:nvCxnSpPr>
        <p:spPr>
          <a:xfrm flipV="1">
            <a:off x="3714744" y="4714884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390" name="Picture 6" descr="Soubor:Noaa-walrus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7" y="2071678"/>
            <a:ext cx="4786314" cy="3482578"/>
          </a:xfrm>
          <a:prstGeom prst="rect">
            <a:avLst/>
          </a:prstGeom>
          <a:noFill/>
        </p:spPr>
      </p:pic>
      <p:cxnSp>
        <p:nvCxnSpPr>
          <p:cNvPr id="17" name="Přímá spojovací šipka 16"/>
          <p:cNvCxnSpPr/>
          <p:nvPr/>
        </p:nvCxnSpPr>
        <p:spPr>
          <a:xfrm>
            <a:off x="3500430" y="371475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Pokus se určit společné znaky daných čeledí.</a:t>
            </a:r>
            <a:endParaRPr lang="cs-CZ" sz="3200" b="1" u="sng" dirty="0"/>
          </a:p>
        </p:txBody>
      </p:sp>
      <p:pic>
        <p:nvPicPr>
          <p:cNvPr id="31746" name="Picture 2" descr="Soubor:Noaa-walrus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5"/>
            <a:ext cx="3143240" cy="2286015"/>
          </a:xfrm>
          <a:prstGeom prst="rect">
            <a:avLst/>
          </a:prstGeom>
          <a:noFill/>
        </p:spPr>
      </p:pic>
      <p:pic>
        <p:nvPicPr>
          <p:cNvPr id="31748" name="Picture 4" descr="Soubor:Harbour s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785794"/>
            <a:ext cx="3286148" cy="2267443"/>
          </a:xfrm>
          <a:prstGeom prst="rect">
            <a:avLst/>
          </a:prstGeom>
          <a:noFill/>
        </p:spPr>
      </p:pic>
      <p:pic>
        <p:nvPicPr>
          <p:cNvPr id="31750" name="Picture 6" descr="Soubor:Zalophus californianus wollebae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785793"/>
            <a:ext cx="3000363" cy="228601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30718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přizpůsobili se životu ve vodě (ploutve)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torpédovitý tvar těla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masožravci: živí se převážně rybami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5720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dobří plavci, na souši jsou neobratní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50720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zdržují se ve velkých koloniích</a:t>
            </a:r>
            <a:endParaRPr lang="cs-CZ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LACHTANOVITÍ</a:t>
            </a:r>
            <a:endParaRPr lang="cs-CZ" sz="3600" b="1" u="sng" dirty="0"/>
          </a:p>
        </p:txBody>
      </p:sp>
      <p:pic>
        <p:nvPicPr>
          <p:cNvPr id="2050" name="Picture 2" descr="Sea Lio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857500" cy="23336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928670"/>
            <a:ext cx="6500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jsou přizpůsobeni životu ve vodě,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mohou se však dobře pohybovat</a:t>
            </a:r>
          </a:p>
          <a:p>
            <a:r>
              <a:rPr lang="cs-CZ" sz="2800" dirty="0" smtClean="0"/>
              <a:t>   i po souši (mohou podsunout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zadní nohy pod tělo)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78605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samice rodí jedno mládě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mohou se pohybovat rychlostí až 40 km/h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1433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zástupci: lachtan </a:t>
            </a:r>
            <a:r>
              <a:rPr lang="cs-CZ" sz="2800" dirty="0" err="1" smtClean="0"/>
              <a:t>hřívnatý</a:t>
            </a:r>
            <a:r>
              <a:rPr lang="cs-CZ" sz="2800" dirty="0" smtClean="0"/>
              <a:t>, lachtan ušatý,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  lachtan novozélandský</a:t>
            </a:r>
            <a:endParaRPr lang="cs-CZ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oubor:Otaria flavescens dis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052" y="285728"/>
            <a:ext cx="2525948" cy="207167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LACHTANOVITÍ</a:t>
            </a:r>
            <a:endParaRPr lang="cs-CZ" sz="3600" b="1" u="sng" dirty="0"/>
          </a:p>
        </p:txBody>
      </p:sp>
      <p:pic>
        <p:nvPicPr>
          <p:cNvPr id="4" name="Picture 2" descr="Sea Lio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524374"/>
            <a:ext cx="2857500" cy="2333626"/>
          </a:xfrm>
          <a:prstGeom prst="rect">
            <a:avLst/>
          </a:prstGeom>
          <a:noFill/>
        </p:spPr>
      </p:pic>
      <p:pic>
        <p:nvPicPr>
          <p:cNvPr id="34818" name="Picture 2" descr="Soubor:Sealionhar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643050"/>
            <a:ext cx="7143800" cy="3777284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928662" y="857232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Lachtan </a:t>
            </a:r>
            <a:r>
              <a:rPr lang="cs-CZ" sz="3200" dirty="0" err="1" smtClean="0"/>
              <a:t>hřívnatý</a:t>
            </a:r>
            <a:endParaRPr lang="cs-CZ" sz="3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LACHTANOVITÍ</a:t>
            </a:r>
            <a:endParaRPr lang="cs-CZ" sz="3600" b="1" u="sng" dirty="0"/>
          </a:p>
        </p:txBody>
      </p:sp>
      <p:pic>
        <p:nvPicPr>
          <p:cNvPr id="4" name="Picture 2" descr="Sea Lio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24374"/>
            <a:ext cx="2857500" cy="233362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14282" y="928670"/>
            <a:ext cx="450059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Lachtan ušatý</a:t>
            </a:r>
            <a:endParaRPr lang="cs-CZ" sz="3200" dirty="0"/>
          </a:p>
        </p:txBody>
      </p:sp>
      <p:pic>
        <p:nvPicPr>
          <p:cNvPr id="36866" name="Picture 2" descr="Soubor:Steller sea lion b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5857916" cy="3873548"/>
          </a:xfrm>
          <a:prstGeom prst="rect">
            <a:avLst/>
          </a:prstGeom>
          <a:noFill/>
        </p:spPr>
      </p:pic>
      <p:pic>
        <p:nvPicPr>
          <p:cNvPr id="36868" name="Picture 4" descr="Soubor:Eumetopias jubatus distribu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1881" y="785794"/>
            <a:ext cx="4082119" cy="21431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LACHTANOVITÍ</a:t>
            </a:r>
            <a:endParaRPr lang="cs-CZ" sz="3600" b="1" u="sng" dirty="0"/>
          </a:p>
        </p:txBody>
      </p:sp>
      <p:pic>
        <p:nvPicPr>
          <p:cNvPr id="4" name="Picture 2" descr="Sea Lio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1643086" cy="1341854"/>
          </a:xfrm>
          <a:prstGeom prst="rect">
            <a:avLst/>
          </a:prstGeom>
          <a:noFill/>
        </p:spPr>
      </p:pic>
      <p:pic>
        <p:nvPicPr>
          <p:cNvPr id="37890" name="Picture 2" descr="Soubor:New Zealand Sea 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643050"/>
            <a:ext cx="6072198" cy="4068373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714348" y="857232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Lachtan novozélandský</a:t>
            </a:r>
            <a:endParaRPr lang="cs-CZ" sz="3200" dirty="0"/>
          </a:p>
        </p:txBody>
      </p:sp>
      <p:pic>
        <p:nvPicPr>
          <p:cNvPr id="37892" name="Picture 4" descr="Soubor:Sea lion on the be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1785926"/>
            <a:ext cx="3431167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TULEŇOVITÍ</a:t>
            </a:r>
            <a:endParaRPr lang="cs-CZ" sz="36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nejlépe přizpůsobeni životu ve vodě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zadní nohy slouží pouze k plavání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pod vodou mohou zůstat i 45 minut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potrava: ryby, hlavonožci, tučňáci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286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zástupci: tuleň leopardí, tuleň vousatý, rypouš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  severní, rypouš sloní</a:t>
            </a:r>
            <a:endParaRPr lang="cs-CZ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380</Words>
  <Application>Microsoft Office PowerPoint</Application>
  <PresentationFormat>Předvádění na obrazovce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Shluk</vt:lpstr>
      <vt:lpstr>Savci – řád: ploutvonožci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Lubomír Klátil</cp:lastModifiedBy>
  <cp:revision>33</cp:revision>
  <dcterms:created xsi:type="dcterms:W3CDTF">2013-02-27T05:52:14Z</dcterms:created>
  <dcterms:modified xsi:type="dcterms:W3CDTF">2013-03-01T07:39:37Z</dcterms:modified>
</cp:coreProperties>
</file>