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6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2EF66-9DE1-4AD1-9C9E-8121D9D6C119}" type="datetimeFigureOut">
              <a:rPr lang="cs-CZ" smtClean="0"/>
              <a:pPr/>
              <a:t>20.5.2013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2B528-8779-4B55-AB1E-133770800C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thumb/7/72/Orca_Orlando_Seaworld.jpg/800px-Orca_Orlando_Seaworld.jpg" TargetMode="External"/><Relationship Id="rId3" Type="http://schemas.openxmlformats.org/officeDocument/2006/relationships/hyperlink" Target="http://www.clker.com/cliparts/5/4/0/d/1194985474293452798dolphin_enrique_meza_c_02.svg.med.png" TargetMode="External"/><Relationship Id="rId7" Type="http://schemas.openxmlformats.org/officeDocument/2006/relationships/hyperlink" Target="http://upload.wikimedia.org/wikipedia/commons/9/94/Common_dolphin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feature=player_detailpage&amp;v=_-k9PhyH8G0" TargetMode="External"/><Relationship Id="rId5" Type="http://schemas.openxmlformats.org/officeDocument/2006/relationships/hyperlink" Target="http://upload.wikimedia.org/wikipedia/commons/thumb/5/5a/Baby_wolphin_by_pinhole.jpeg/749px-Baby_wolphin_by_pinhole.jpeg" TargetMode="External"/><Relationship Id="rId10" Type="http://schemas.openxmlformats.org/officeDocument/2006/relationships/hyperlink" Target="http://upload.wikimedia.org/wikipedia/commons/thumb/5/5c/Narwhals_breach.jpg/800px-Narwhals_breach.jpg" TargetMode="External"/><Relationship Id="rId4" Type="http://schemas.openxmlformats.org/officeDocument/2006/relationships/hyperlink" Target="http://www.clker.com/cliparts/a/2/9/A/h/2/teal-dolphin-md.png" TargetMode="External"/><Relationship Id="rId9" Type="http://schemas.openxmlformats.org/officeDocument/2006/relationships/hyperlink" Target="http://upload.wikimedia.org/wikipedia/commons/thumb/b/b1/Mother_and_baby_sperm_whale.jpg/800px-Mother_and_baby_sperm_whale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1/1c/Anim1754_-_Flickr_-_NOAA_Photo_Library.jpg/800px-Anim1754_-_Flickr_-_NOAA_Photo_Library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pload.wikimedia.org/wikipedia/commons/c/c9/Bowheads42.jpg" TargetMode="External"/><Relationship Id="rId4" Type="http://schemas.openxmlformats.org/officeDocument/2006/relationships/hyperlink" Target="http://upload.wikimedia.org/wikipedia/commons/thumb/3/3d/Blue_whale_size.svg/560px-Blue_whale_size.svg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youtube.com/watch?feature=player_detailpage&amp;v=_-k9PhyH8G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Savci – řád: kytovci  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57422" y="4000504"/>
            <a:ext cx="542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Př</a:t>
            </a:r>
            <a:r>
              <a:rPr lang="cs-CZ" sz="3200" dirty="0" smtClean="0"/>
              <a:t>_091_Savci_řád kytovci</a:t>
            </a:r>
            <a:endParaRPr lang="cs-CZ" sz="32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0" y="42860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podle stavby chrupu je dělíme na: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85786" y="1285860"/>
            <a:ext cx="3143272" cy="857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OZUBENÍ</a:t>
            </a:r>
            <a:endParaRPr lang="cs-CZ" sz="3200" dirty="0">
              <a:latin typeface="Arial Black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929190" y="1214422"/>
            <a:ext cx="3214710" cy="85725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KOSTICOVCI</a:t>
            </a:r>
            <a:endParaRPr lang="cs-CZ" sz="3200" dirty="0">
              <a:latin typeface="Arial Black" pitchFamily="34" charset="0"/>
            </a:endParaRPr>
          </a:p>
        </p:txBody>
      </p:sp>
      <p:sp>
        <p:nvSpPr>
          <p:cNvPr id="7" name="Elipsa 6"/>
          <p:cNvSpPr/>
          <p:nvPr/>
        </p:nvSpPr>
        <p:spPr>
          <a:xfrm>
            <a:off x="285720" y="2571744"/>
            <a:ext cx="3143272" cy="10001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delfín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Elipsa 7"/>
          <p:cNvSpPr/>
          <p:nvPr/>
        </p:nvSpPr>
        <p:spPr>
          <a:xfrm>
            <a:off x="2928926" y="3286124"/>
            <a:ext cx="3143272" cy="100013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plejtvák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lipsa 8"/>
          <p:cNvSpPr/>
          <p:nvPr/>
        </p:nvSpPr>
        <p:spPr>
          <a:xfrm>
            <a:off x="5715008" y="2500306"/>
            <a:ext cx="3143272" cy="10001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kosatka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5643570" y="3929066"/>
            <a:ext cx="3143272" cy="100013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vorvaň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214282" y="3929066"/>
            <a:ext cx="3143272" cy="100013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velryba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2857488" y="4643446"/>
            <a:ext cx="3143272" cy="10001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narval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CC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CC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715016"/>
            <a:ext cx="3657600" cy="796925"/>
          </a:xfrm>
          <a:prstGeom prst="rect">
            <a:avLst/>
          </a:prstGeom>
          <a:noFill/>
        </p:spPr>
      </p:pic>
      <p:pic>
        <p:nvPicPr>
          <p:cNvPr id="27650" name="Picture 2" descr="Soubor:Common dolph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142984"/>
            <a:ext cx="6141052" cy="4071966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571472" y="285728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Black" pitchFamily="34" charset="0"/>
              </a:rPr>
              <a:t>Delfín obecný</a:t>
            </a:r>
            <a:endParaRPr lang="cs-CZ" sz="4000" dirty="0">
              <a:latin typeface="Arial Blac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72066" y="1428736"/>
            <a:ext cx="3714776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v evropských mořích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nejhojnější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živí se dravě (ryby)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plavou v hejnech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oubor: Orca Orlando Seawor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2984"/>
            <a:ext cx="7620000" cy="5038726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71472" y="285728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Black" pitchFamily="34" charset="0"/>
              </a:rPr>
              <a:t>Kosatka dravá</a:t>
            </a:r>
            <a:endParaRPr lang="cs-CZ" sz="4000" dirty="0">
              <a:latin typeface="Arial Blac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3000372"/>
            <a:ext cx="428628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chladná moře celého světa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žije ve stádech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loví ryby, tučňáky, …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71472" y="285728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Black" pitchFamily="34" charset="0"/>
              </a:rPr>
              <a:t>Vorvaň tuponosý</a:t>
            </a:r>
            <a:endParaRPr lang="cs-CZ" sz="4000" dirty="0">
              <a:latin typeface="Arial Black" pitchFamily="34" charset="0"/>
            </a:endParaRPr>
          </a:p>
        </p:txBody>
      </p:sp>
      <p:pic>
        <p:nvPicPr>
          <p:cNvPr id="25602" name="Picture 2" descr="Soubor:Mother and baby sperm wha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000108"/>
            <a:ext cx="7620000" cy="428625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14282" y="4643446"/>
            <a:ext cx="4786346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obývá teplejší vody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největší ozubený kytovec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živí se převážně hlavonožci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potápí se o do hloubek 1000m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Soubor:Narwhals brea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6"/>
            <a:ext cx="7620000" cy="4848225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71472" y="285728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Black" pitchFamily="34" charset="0"/>
              </a:rPr>
              <a:t>Narval jednorohý</a:t>
            </a:r>
            <a:endParaRPr lang="cs-CZ" sz="4000" dirty="0">
              <a:latin typeface="Arial Blac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71934" y="4857760"/>
            <a:ext cx="4714908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nemá zuby, vzniká u nich jen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levý řezák v horní čelisti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(u samců až 3 m)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oubor: Anim1754 - Flickr - NOAA Photo Libra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142984"/>
            <a:ext cx="7620000" cy="5076826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71472" y="285728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Black" pitchFamily="34" charset="0"/>
              </a:rPr>
              <a:t>Plejtvák obrovský</a:t>
            </a:r>
            <a:endParaRPr lang="cs-CZ" sz="4000" dirty="0">
              <a:latin typeface="Arial Blac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71934" y="4857760"/>
            <a:ext cx="4929222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největší kytovec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místo zubů má rohovité kostice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dorůstá délky až 30 m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patří k ohroženým druhům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0" name="Picture 4" descr="Soubor:Blue whale size.sv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1643050"/>
            <a:ext cx="9144001" cy="1714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Soubor:Bowheads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928802"/>
            <a:ext cx="6667500" cy="4352926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71472" y="285728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atin typeface="Arial Black" pitchFamily="34" charset="0"/>
              </a:rPr>
              <a:t>Velryba grónská</a:t>
            </a:r>
            <a:endParaRPr lang="cs-CZ" sz="4000" dirty="0">
              <a:latin typeface="Arial Blac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4282" y="1071546"/>
            <a:ext cx="3714776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zavalití tělo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nemá hřbetní ploutev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 dutině ústní cedí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drobný plankton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latin typeface="Agency FB" pitchFamily="34" charset="0"/>
              </a:rPr>
              <a:t>Zdroje</a:t>
            </a:r>
            <a:endParaRPr lang="cs-CZ" b="1" i="1" dirty="0">
              <a:latin typeface="Agency FB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215082"/>
          </a:xfrm>
        </p:spPr>
        <p:txBody>
          <a:bodyPr>
            <a:normAutofit/>
          </a:bodyPr>
          <a:lstStyle/>
          <a:p>
            <a:r>
              <a:rPr lang="cs-CZ" sz="1400" dirty="0" err="1" smtClean="0"/>
              <a:t>Dolphin</a:t>
            </a:r>
            <a:r>
              <a:rPr lang="cs-CZ" sz="1400" dirty="0" smtClean="0"/>
              <a:t> 3 </a:t>
            </a:r>
            <a:r>
              <a:rPr lang="cs-CZ" sz="1400" dirty="0" err="1" smtClean="0"/>
              <a:t>clip</a:t>
            </a:r>
            <a:r>
              <a:rPr lang="cs-CZ" sz="1400" dirty="0" smtClean="0"/>
              <a:t> </a:t>
            </a:r>
            <a:r>
              <a:rPr lang="cs-CZ" sz="1400" dirty="0" err="1" smtClean="0"/>
              <a:t>art</a:t>
            </a:r>
            <a:r>
              <a:rPr lang="cs-CZ" sz="1400" dirty="0" smtClean="0"/>
              <a:t>. </a:t>
            </a:r>
            <a:r>
              <a:rPr lang="cs-CZ" sz="1400" i="1" dirty="0" smtClean="0"/>
              <a:t>Www.</a:t>
            </a:r>
            <a:r>
              <a:rPr lang="cs-CZ" sz="1400" i="1" dirty="0" err="1" smtClean="0"/>
              <a:t>clker.com</a:t>
            </a:r>
            <a:r>
              <a:rPr lang="cs-CZ" sz="1400" dirty="0" smtClean="0"/>
              <a:t> [online]. </a:t>
            </a:r>
            <a:r>
              <a:rPr lang="cs-CZ" sz="1400" dirty="0" err="1" smtClean="0"/>
              <a:t>Tuesday</a:t>
            </a:r>
            <a:r>
              <a:rPr lang="cs-CZ" sz="1400" dirty="0" smtClean="0"/>
              <a:t>, 13-Nov-07 12:24:34 PST [cit. 2013-05-20]. Dostupné z: </a:t>
            </a:r>
            <a:r>
              <a:rPr lang="cs-CZ" sz="1400" dirty="0" smtClean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www.</a:t>
            </a:r>
            <a:r>
              <a:rPr lang="cs-CZ" sz="1400" dirty="0" err="1" smtClean="0">
                <a:hlinkClick r:id="rId3"/>
              </a:rPr>
              <a:t>clker.com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cliparts</a:t>
            </a:r>
            <a:r>
              <a:rPr lang="cs-CZ" sz="1400" dirty="0" smtClean="0">
                <a:hlinkClick r:id="rId3"/>
              </a:rPr>
              <a:t>/5/4/0/d/1194985474293452798dolphin_</a:t>
            </a:r>
            <a:r>
              <a:rPr lang="cs-CZ" sz="1400" dirty="0" err="1" smtClean="0">
                <a:hlinkClick r:id="rId3"/>
              </a:rPr>
              <a:t>enrique</a:t>
            </a:r>
            <a:r>
              <a:rPr lang="cs-CZ" sz="1400" dirty="0" smtClean="0">
                <a:hlinkClick r:id="rId3"/>
              </a:rPr>
              <a:t>_</a:t>
            </a:r>
            <a:r>
              <a:rPr lang="cs-CZ" sz="1400" dirty="0" err="1" smtClean="0">
                <a:hlinkClick r:id="rId3"/>
              </a:rPr>
              <a:t>meza</a:t>
            </a:r>
            <a:r>
              <a:rPr lang="cs-CZ" sz="1400" dirty="0" smtClean="0">
                <a:hlinkClick r:id="rId3"/>
              </a:rPr>
              <a:t>_c_02.svg.med.png</a:t>
            </a:r>
            <a:endParaRPr lang="cs-CZ" sz="1400" dirty="0" smtClean="0"/>
          </a:p>
          <a:p>
            <a:r>
              <a:rPr lang="cs-CZ" sz="1400" dirty="0" err="1" smtClean="0"/>
              <a:t>Teal</a:t>
            </a:r>
            <a:r>
              <a:rPr lang="cs-CZ" sz="1400" dirty="0" smtClean="0"/>
              <a:t> </a:t>
            </a:r>
            <a:r>
              <a:rPr lang="cs-CZ" sz="1400" dirty="0" err="1" smtClean="0"/>
              <a:t>Dolphin</a:t>
            </a:r>
            <a:r>
              <a:rPr lang="cs-CZ" sz="1400" dirty="0" smtClean="0"/>
              <a:t> </a:t>
            </a:r>
            <a:r>
              <a:rPr lang="cs-CZ" sz="1400" dirty="0" err="1" smtClean="0"/>
              <a:t>clip</a:t>
            </a:r>
            <a:r>
              <a:rPr lang="cs-CZ" sz="1400" dirty="0" smtClean="0"/>
              <a:t> </a:t>
            </a:r>
            <a:r>
              <a:rPr lang="cs-CZ" sz="1400" dirty="0" err="1" smtClean="0"/>
              <a:t>art</a:t>
            </a:r>
            <a:r>
              <a:rPr lang="cs-CZ" sz="1400" dirty="0" smtClean="0"/>
              <a:t>. </a:t>
            </a:r>
            <a:r>
              <a:rPr lang="cs-CZ" sz="1400" i="1" dirty="0" smtClean="0"/>
              <a:t>Www.</a:t>
            </a:r>
            <a:r>
              <a:rPr lang="cs-CZ" sz="1400" i="1" dirty="0" err="1" smtClean="0"/>
              <a:t>clker.com</a:t>
            </a:r>
            <a:r>
              <a:rPr lang="cs-CZ" sz="1400" dirty="0" smtClean="0"/>
              <a:t> [online]. </a:t>
            </a:r>
            <a:r>
              <a:rPr lang="cs-CZ" sz="1400" dirty="0" err="1" smtClean="0"/>
              <a:t>Friday</a:t>
            </a:r>
            <a:r>
              <a:rPr lang="cs-CZ" sz="1400" dirty="0" smtClean="0"/>
              <a:t>, 03-</a:t>
            </a:r>
            <a:r>
              <a:rPr lang="cs-CZ" sz="1400" dirty="0" err="1" smtClean="0"/>
              <a:t>Aug</a:t>
            </a:r>
            <a:r>
              <a:rPr lang="cs-CZ" sz="1400" dirty="0" smtClean="0"/>
              <a:t>-12 06:22:45 PDT [cit. 2013-05-20]. Dostupné z: </a:t>
            </a:r>
            <a:r>
              <a:rPr lang="cs-CZ" sz="1400" dirty="0" smtClean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www.</a:t>
            </a:r>
            <a:r>
              <a:rPr lang="cs-CZ" sz="1400" dirty="0" err="1" smtClean="0">
                <a:hlinkClick r:id="rId4"/>
              </a:rPr>
              <a:t>clker.com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cliparts</a:t>
            </a:r>
            <a:r>
              <a:rPr lang="cs-CZ" sz="1400" dirty="0" smtClean="0">
                <a:hlinkClick r:id="rId4"/>
              </a:rPr>
              <a:t>/a/2/9/A/h/2/</a:t>
            </a:r>
            <a:r>
              <a:rPr lang="cs-CZ" sz="1400" dirty="0" err="1" smtClean="0">
                <a:hlinkClick r:id="rId4"/>
              </a:rPr>
              <a:t>teal</a:t>
            </a:r>
            <a:r>
              <a:rPr lang="cs-CZ" sz="1400" dirty="0" smtClean="0">
                <a:hlinkClick r:id="rId4"/>
              </a:rPr>
              <a:t>-</a:t>
            </a:r>
            <a:r>
              <a:rPr lang="cs-CZ" sz="1400" dirty="0" err="1" smtClean="0">
                <a:hlinkClick r:id="rId4"/>
              </a:rPr>
              <a:t>dolphin</a:t>
            </a:r>
            <a:r>
              <a:rPr lang="cs-CZ" sz="1400" dirty="0" smtClean="0">
                <a:hlinkClick r:id="rId4"/>
              </a:rPr>
              <a:t>-</a:t>
            </a:r>
            <a:r>
              <a:rPr lang="cs-CZ" sz="1400" dirty="0" err="1" smtClean="0">
                <a:hlinkClick r:id="rId4"/>
              </a:rPr>
              <a:t>md.png</a:t>
            </a:r>
            <a:endParaRPr lang="cs-CZ" sz="1400" dirty="0" smtClean="0"/>
          </a:p>
          <a:p>
            <a:r>
              <a:rPr lang="cs-CZ" sz="1400" dirty="0" smtClean="0"/>
              <a:t>Baby </a:t>
            </a:r>
            <a:r>
              <a:rPr lang="cs-CZ" sz="1400" dirty="0" err="1" smtClean="0"/>
              <a:t>wolphin</a:t>
            </a:r>
            <a:r>
              <a:rPr lang="cs-CZ" sz="1400" dirty="0" smtClean="0"/>
              <a:t> by </a:t>
            </a:r>
            <a:r>
              <a:rPr lang="cs-CZ" sz="1400" dirty="0" err="1" smtClean="0"/>
              <a:t>pinhole.jpeg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23:26, 25 </a:t>
            </a:r>
            <a:r>
              <a:rPr lang="cs-CZ" sz="1400" dirty="0" err="1" smtClean="0"/>
              <a:t>January</a:t>
            </a:r>
            <a:r>
              <a:rPr lang="cs-CZ" sz="1400" dirty="0" smtClean="0"/>
              <a:t> 2008 [cit. 2013-05-20]. Dostupné z: </a:t>
            </a:r>
            <a:r>
              <a:rPr lang="cs-CZ" sz="1400" dirty="0" smtClean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upload.wikimedia.org/wikipedia/commons/thumb/5/5a/Baby_wolphin_by_pinhole.jpeg/749px-Baby_wolphin_by_pinhole.jpeg</a:t>
            </a:r>
            <a:endParaRPr lang="cs-CZ" sz="1400" dirty="0" smtClean="0"/>
          </a:p>
          <a:p>
            <a:r>
              <a:rPr lang="cs-CZ" sz="1400" dirty="0" smtClean="0"/>
              <a:t>ZPĚV VELRYBY. </a:t>
            </a:r>
            <a:r>
              <a:rPr lang="cs-CZ" sz="1400" i="1" dirty="0" err="1" smtClean="0"/>
              <a:t>Youtube.com</a:t>
            </a:r>
            <a:r>
              <a:rPr lang="cs-CZ" sz="1400" dirty="0" smtClean="0"/>
              <a:t> [online]. 2010 [cit. 2013-05-20]. Dostupné z: </a:t>
            </a:r>
            <a:r>
              <a:rPr lang="cs-CZ" sz="1400" dirty="0" smtClean="0">
                <a:hlinkClick r:id="rId6"/>
              </a:rPr>
              <a:t>http://www.</a:t>
            </a:r>
            <a:r>
              <a:rPr lang="cs-CZ" sz="1400" dirty="0" err="1" smtClean="0">
                <a:hlinkClick r:id="rId6"/>
              </a:rPr>
              <a:t>youtube.com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watch</a:t>
            </a:r>
            <a:r>
              <a:rPr lang="cs-CZ" sz="1400" dirty="0" smtClean="0">
                <a:hlinkClick r:id="rId6"/>
              </a:rPr>
              <a:t>?feature=</a:t>
            </a:r>
            <a:r>
              <a:rPr lang="cs-CZ" sz="1400" dirty="0" err="1" smtClean="0">
                <a:hlinkClick r:id="rId6"/>
              </a:rPr>
              <a:t>player</a:t>
            </a:r>
            <a:r>
              <a:rPr lang="cs-CZ" sz="1400" dirty="0" smtClean="0">
                <a:hlinkClick r:id="rId6"/>
              </a:rPr>
              <a:t>_</a:t>
            </a:r>
            <a:r>
              <a:rPr lang="cs-CZ" sz="1400" dirty="0" err="1" smtClean="0">
                <a:hlinkClick r:id="rId6"/>
              </a:rPr>
              <a:t>detailpage</a:t>
            </a:r>
            <a:r>
              <a:rPr lang="cs-CZ" sz="1400" dirty="0" smtClean="0">
                <a:hlinkClick r:id="rId6"/>
              </a:rPr>
              <a:t>&amp;v=_-</a:t>
            </a:r>
            <a:r>
              <a:rPr lang="cs-CZ" sz="1400" dirty="0" smtClean="0">
                <a:hlinkClick r:id="rId6"/>
              </a:rPr>
              <a:t>k9PhyH8G0</a:t>
            </a:r>
            <a:endParaRPr lang="cs-CZ" sz="1400" dirty="0" smtClean="0"/>
          </a:p>
          <a:p>
            <a:r>
              <a:rPr lang="cs-CZ" sz="1400" dirty="0" err="1" smtClean="0"/>
              <a:t>Common</a:t>
            </a:r>
            <a:r>
              <a:rPr lang="cs-CZ" sz="1400" dirty="0" smtClean="0"/>
              <a:t> </a:t>
            </a:r>
            <a:r>
              <a:rPr lang="cs-CZ" sz="1400" dirty="0" err="1" smtClean="0"/>
              <a:t>dolphin.jpg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6. 10. 2011, 10:56 [cit. 2013-05-20]. Dostupné z: </a:t>
            </a:r>
            <a:r>
              <a:rPr lang="cs-CZ" sz="1400" dirty="0" smtClean="0">
                <a:hlinkClick r:id="rId7"/>
              </a:rPr>
              <a:t>http://</a:t>
            </a:r>
            <a:r>
              <a:rPr lang="cs-CZ" sz="1400" dirty="0" smtClean="0">
                <a:hlinkClick r:id="rId7"/>
              </a:rPr>
              <a:t>upload.wikimedia.org/wikipedia/commons/9/94/Common_dolphin.jpg</a:t>
            </a:r>
            <a:endParaRPr lang="cs-CZ" sz="1400" dirty="0" smtClean="0"/>
          </a:p>
          <a:p>
            <a:r>
              <a:rPr lang="cs-CZ" sz="1400" dirty="0" err="1" smtClean="0"/>
              <a:t>Orca</a:t>
            </a:r>
            <a:r>
              <a:rPr lang="cs-CZ" sz="1400" dirty="0" smtClean="0"/>
              <a:t> </a:t>
            </a:r>
            <a:r>
              <a:rPr lang="cs-CZ" sz="1400" dirty="0" err="1" smtClean="0"/>
              <a:t>Orlando</a:t>
            </a:r>
            <a:r>
              <a:rPr lang="cs-CZ" sz="1400" dirty="0" smtClean="0"/>
              <a:t> </a:t>
            </a:r>
            <a:r>
              <a:rPr lang="cs-CZ" sz="1400" dirty="0" err="1" smtClean="0"/>
              <a:t>Seaworld.jpg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22:23, 19 leden 2007 [cit. 2013-05-20]. Dostupné z: </a:t>
            </a:r>
            <a:r>
              <a:rPr lang="cs-CZ" sz="1400" dirty="0" smtClean="0">
                <a:hlinkClick r:id="rId8"/>
              </a:rPr>
              <a:t>http://</a:t>
            </a:r>
            <a:r>
              <a:rPr lang="cs-CZ" sz="1400" dirty="0" smtClean="0">
                <a:hlinkClick r:id="rId8"/>
              </a:rPr>
              <a:t>upload.wikimedia.org/wikipedia/commons/thumb/7/72/Orca_Orlando_Seaworld.jpg/800px-Orca_Orlando_Seaworld.jpg</a:t>
            </a:r>
            <a:endParaRPr lang="cs-CZ" sz="1400" dirty="0" smtClean="0"/>
          </a:p>
          <a:p>
            <a:r>
              <a:rPr lang="en-US" sz="1400" dirty="0" smtClean="0"/>
              <a:t>Mother and baby sperm whale.jpg. In: </a:t>
            </a:r>
            <a:r>
              <a:rPr lang="en-US" sz="1400" i="1" dirty="0" smtClean="0"/>
              <a:t>Wikipedia: the free encyclopedia</a:t>
            </a:r>
            <a:r>
              <a:rPr lang="en-US" sz="1400" dirty="0" smtClean="0"/>
              <a:t> [online]. San Francisco (CA): Wikimedia Foundation, 2001-, 22. 2. 2013, 17:44 [cit. 2013-05-20].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z: </a:t>
            </a:r>
            <a:r>
              <a:rPr lang="en-US" sz="1400" dirty="0" smtClean="0">
                <a:hlinkClick r:id="rId9"/>
              </a:rPr>
              <a:t>http://</a:t>
            </a:r>
            <a:r>
              <a:rPr lang="en-US" sz="1400" dirty="0" smtClean="0">
                <a:hlinkClick r:id="rId9"/>
              </a:rPr>
              <a:t>upload.wikimedia.org/wikipedia/commons/thumb/b/b1/Mother_and_baby_sperm_whale.jpg/800px-Mother_and_baby_sperm_whale.jpg</a:t>
            </a:r>
            <a:endParaRPr lang="cs-CZ" sz="1400" dirty="0" smtClean="0"/>
          </a:p>
          <a:p>
            <a:r>
              <a:rPr lang="cs-CZ" sz="1400" dirty="0" err="1" smtClean="0"/>
              <a:t>Narwhals</a:t>
            </a:r>
            <a:r>
              <a:rPr lang="cs-CZ" sz="1400" dirty="0" smtClean="0"/>
              <a:t> </a:t>
            </a:r>
            <a:r>
              <a:rPr lang="cs-CZ" sz="1400" dirty="0" err="1" smtClean="0"/>
              <a:t>breach.jpg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22. 4. 2006, 19:19 [cit. 2013-05-20]. Dostupné z: </a:t>
            </a:r>
            <a:r>
              <a:rPr lang="cs-CZ" sz="1400" dirty="0" smtClean="0">
                <a:hlinkClick r:id="rId10"/>
              </a:rPr>
              <a:t>http://</a:t>
            </a:r>
            <a:r>
              <a:rPr lang="cs-CZ" sz="1400" dirty="0" smtClean="0">
                <a:hlinkClick r:id="rId10"/>
              </a:rPr>
              <a:t>upload.wikimedia.org/wikipedia/commons/thumb/5/5c/Narwhals_breach.jpg/800px-Narwhals_breach.jpg</a:t>
            </a:r>
            <a:endParaRPr lang="cs-CZ" sz="1400" dirty="0" smtClean="0"/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Nadpis 2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gency FB" pitchFamily="34" charset="0"/>
                <a:ea typeface="+mj-ea"/>
                <a:cs typeface="+mj-cs"/>
              </a:rPr>
              <a:t>Zdroje</a:t>
            </a:r>
            <a:endParaRPr kumimoji="0" lang="cs-CZ" sz="4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gency FB" pitchFamily="34" charset="0"/>
              <a:ea typeface="+mj-ea"/>
              <a:cs typeface="+mj-cs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14366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Anim1754 - </a:t>
            </a:r>
            <a:r>
              <a:rPr lang="cs-CZ" sz="1400" dirty="0" err="1" smtClean="0"/>
              <a:t>Flickr</a:t>
            </a:r>
            <a:r>
              <a:rPr lang="cs-CZ" sz="1400" dirty="0" smtClean="0"/>
              <a:t> - NOAA </a:t>
            </a:r>
            <a:r>
              <a:rPr lang="cs-CZ" sz="1400" dirty="0" err="1" smtClean="0"/>
              <a:t>Photo</a:t>
            </a:r>
            <a:r>
              <a:rPr lang="cs-CZ" sz="1400" dirty="0" smtClean="0"/>
              <a:t> </a:t>
            </a:r>
            <a:r>
              <a:rPr lang="cs-CZ" sz="1400" dirty="0" err="1" smtClean="0"/>
              <a:t>Library.jpg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15:36, 06.01.2012 [cit. 2013-05-20]. Dostupné z: </a:t>
            </a:r>
            <a:r>
              <a:rPr lang="cs-CZ" sz="1400" dirty="0" smtClean="0">
                <a:hlinkClick r:id="rId3"/>
              </a:rPr>
              <a:t>http://upload.wikimedia.org/wikipedia/commons/thumb/1/1c/Anim1754_-_Flickr_-_NOAA_Photo_Library.jpg/800px-Anim1754_-_Flickr_-_</a:t>
            </a:r>
            <a:r>
              <a:rPr lang="cs-CZ" sz="1400" dirty="0" smtClean="0">
                <a:hlinkClick r:id="rId3"/>
              </a:rPr>
              <a:t>NOAA_Photo_Library.jpg</a:t>
            </a:r>
            <a:endParaRPr lang="cs-CZ" sz="1400" dirty="0" smtClean="0"/>
          </a:p>
          <a:p>
            <a:r>
              <a:rPr lang="en-US" sz="1400" dirty="0" smtClean="0"/>
              <a:t>Blue whale size.svg. In: </a:t>
            </a:r>
            <a:r>
              <a:rPr lang="en-US" sz="1400" i="1" dirty="0" smtClean="0"/>
              <a:t>Wikipedia: the free encyclopedia</a:t>
            </a:r>
            <a:r>
              <a:rPr lang="en-US" sz="1400" dirty="0" smtClean="0"/>
              <a:t> [online]. San Francisco (CA): Wikimedia Foundation, 2001-, 28. 1. 2013, 08:04 [cit. 2013-05-20].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z: </a:t>
            </a:r>
            <a:r>
              <a:rPr lang="en-US" sz="1400" dirty="0" smtClean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upload.wikimedia.org/wikipedia/commons/thumb/3/3d/Blue_whale_size.svg/560px-Blue_whale_size.svg.png</a:t>
            </a:r>
            <a:endParaRPr lang="cs-CZ" sz="1400" dirty="0" smtClean="0"/>
          </a:p>
          <a:p>
            <a:r>
              <a:rPr lang="cs-CZ" sz="1400" dirty="0" smtClean="0"/>
              <a:t>Bowheads42.jpg.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11. 2. 2005, 04:35 [cit. 2013-05-20]. Dostupné z: </a:t>
            </a:r>
            <a:r>
              <a:rPr lang="cs-CZ" sz="1400" dirty="0" smtClean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upload.wikimedia.org/wikipedia/commons/c/c9/Bowheads42.jpg</a:t>
            </a:r>
            <a:endParaRPr lang="cs-CZ" sz="1400" dirty="0" smtClean="0"/>
          </a:p>
          <a:p>
            <a:r>
              <a:rPr lang="cs-CZ" sz="1400" i="1" dirty="0" smtClean="0"/>
              <a:t>Biologie pro gymnázia</a:t>
            </a:r>
            <a:r>
              <a:rPr lang="cs-CZ" sz="1400" dirty="0" smtClean="0"/>
              <a:t>. Olomouc: </a:t>
            </a:r>
            <a:r>
              <a:rPr lang="cs-CZ" sz="1400" dirty="0" err="1" smtClean="0"/>
              <a:t>Olomouc</a:t>
            </a:r>
            <a:r>
              <a:rPr lang="cs-CZ" sz="1400" dirty="0" smtClean="0"/>
              <a:t>, 2000. ISBN 80-7182-107-1</a:t>
            </a:r>
            <a:r>
              <a:rPr lang="cs-CZ" sz="1400" dirty="0" smtClean="0"/>
              <a:t>.</a:t>
            </a: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</a:t>
            </a:r>
            <a:r>
              <a:rPr lang="cs-CZ" dirty="0" smtClean="0"/>
              <a:t>určen k </a:t>
            </a:r>
            <a:r>
              <a:rPr lang="cs-CZ" dirty="0" smtClean="0"/>
              <a:t>výkladu nového učiva. Žáci se dozvídají charakteristické znaky řádu </a:t>
            </a:r>
            <a:r>
              <a:rPr lang="cs-CZ" i="1" dirty="0" smtClean="0"/>
              <a:t>kytovci. </a:t>
            </a:r>
            <a:r>
              <a:rPr lang="cs-CZ" dirty="0" smtClean="0"/>
              <a:t>Prezentace je doplněna několika obrázky což vede i k poznávání jednotlivých zástupců. 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vědomosti a dovednosti žáků.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857892"/>
            <a:ext cx="3657600" cy="79692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0" y="28572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Arial Black" pitchFamily="34" charset="0"/>
              </a:rPr>
              <a:t>Pokus se sám(a) přijít na společné znaky kytovců.</a:t>
            </a:r>
            <a:endParaRPr lang="cs-CZ" sz="3200" dirty="0">
              <a:latin typeface="Arial Black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500174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jakém prostředí žije daný řád?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285992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jim umožňuje pohyb?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3857628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se orientují v prostoru?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4714884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Čím se živí?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olphin 3 Clip Art"/>
          <p:cNvPicPr>
            <a:picLocks noChangeAspect="1" noChangeArrowheads="1"/>
          </p:cNvPicPr>
          <p:nvPr/>
        </p:nvPicPr>
        <p:blipFill>
          <a:blip r:embed="rId3">
            <a:lum bright="-30000"/>
          </a:blip>
          <a:srcRect/>
          <a:stretch>
            <a:fillRect/>
          </a:stretch>
        </p:blipFill>
        <p:spPr bwMode="auto">
          <a:xfrm>
            <a:off x="5357818" y="4643446"/>
            <a:ext cx="2857500" cy="183832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0" y="307181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Čím je pokryto tělo?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lačítko akce: Informace 10">
            <a:hlinkClick r:id="" action="ppaction://hlinkshowjump?jump=nextslide" highlightClick="1"/>
          </p:cNvPr>
          <p:cNvSpPr/>
          <p:nvPr/>
        </p:nvSpPr>
        <p:spPr>
          <a:xfrm>
            <a:off x="0" y="1571612"/>
            <a:ext cx="1000132" cy="500066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Informace 11">
            <a:hlinkClick r:id="rId4" action="ppaction://hlinksldjump" highlightClick="1"/>
          </p:cNvPr>
          <p:cNvSpPr/>
          <p:nvPr/>
        </p:nvSpPr>
        <p:spPr>
          <a:xfrm>
            <a:off x="0" y="2357430"/>
            <a:ext cx="1000132" cy="500066"/>
          </a:xfrm>
          <a:prstGeom prst="actionButtonInformation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Informace 12">
            <a:hlinkClick r:id="rId5" action="ppaction://hlinksldjump" highlightClick="1"/>
          </p:cNvPr>
          <p:cNvSpPr/>
          <p:nvPr/>
        </p:nvSpPr>
        <p:spPr>
          <a:xfrm>
            <a:off x="0" y="3143248"/>
            <a:ext cx="1000132" cy="500066"/>
          </a:xfrm>
          <a:prstGeom prst="actionButtonInformation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Informace 13">
            <a:hlinkClick r:id="rId6" action="ppaction://hlinksldjump" highlightClick="1"/>
          </p:cNvPr>
          <p:cNvSpPr/>
          <p:nvPr/>
        </p:nvSpPr>
        <p:spPr>
          <a:xfrm>
            <a:off x="0" y="3929066"/>
            <a:ext cx="1000132" cy="500066"/>
          </a:xfrm>
          <a:prstGeom prst="actionButtonInform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Informace 14">
            <a:hlinkClick r:id="rId7" action="ppaction://hlinksldjump" highlightClick="1"/>
          </p:cNvPr>
          <p:cNvSpPr/>
          <p:nvPr/>
        </p:nvSpPr>
        <p:spPr>
          <a:xfrm>
            <a:off x="0" y="4786322"/>
            <a:ext cx="1000132" cy="500066"/>
          </a:xfrm>
          <a:prstGeom prst="actionButtonInformati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357166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jakém prostředí žije daný řád?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64305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jsou přizpůsobeni k trvalému životu ve vodě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250030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žijí většinou v mořích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olphin 3 Clip Art"/>
          <p:cNvPicPr>
            <a:picLocks noChangeAspect="1" noChangeArrowheads="1"/>
          </p:cNvPicPr>
          <p:nvPr/>
        </p:nvPicPr>
        <p:blipFill>
          <a:blip r:embed="rId3">
            <a:lum bright="-30000"/>
          </a:blip>
          <a:srcRect/>
          <a:stretch>
            <a:fillRect/>
          </a:stretch>
        </p:blipFill>
        <p:spPr bwMode="auto">
          <a:xfrm>
            <a:off x="4357686" y="2643182"/>
            <a:ext cx="2857500" cy="1838325"/>
          </a:xfrm>
          <a:prstGeom prst="rect">
            <a:avLst/>
          </a:prstGeom>
          <a:noFill/>
        </p:spPr>
      </p:pic>
      <p:sp>
        <p:nvSpPr>
          <p:cNvPr id="7" name="Tlačítko akce: Návrat 6">
            <a:hlinkClick r:id="" action="ppaction://hlinkshowjump?jump=lastslideviewed" highlightClick="1"/>
          </p:cNvPr>
          <p:cNvSpPr/>
          <p:nvPr/>
        </p:nvSpPr>
        <p:spPr>
          <a:xfrm>
            <a:off x="7215206" y="5715016"/>
            <a:ext cx="1571636" cy="8572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285728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 jim umožňuje pohyb?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Teal Dolphin Clip 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714752"/>
            <a:ext cx="2838450" cy="18288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0" y="164305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přední končetiny jsou přeměněny v ploutve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50030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zadní končetiny zakrnělé 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  ocasní ploutev je vodorovná a mohutná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Dolphin 3 Clip Art"/>
          <p:cNvPicPr>
            <a:picLocks noChangeAspect="1" noChangeArrowheads="1"/>
          </p:cNvPicPr>
          <p:nvPr/>
        </p:nvPicPr>
        <p:blipFill>
          <a:blip r:embed="rId4">
            <a:lum bright="-30000"/>
          </a:blip>
          <a:srcRect/>
          <a:stretch>
            <a:fillRect/>
          </a:stretch>
        </p:blipFill>
        <p:spPr bwMode="auto">
          <a:xfrm>
            <a:off x="4500562" y="3786190"/>
            <a:ext cx="2857500" cy="1838325"/>
          </a:xfrm>
          <a:prstGeom prst="rect">
            <a:avLst/>
          </a:prstGeom>
          <a:noFill/>
        </p:spPr>
      </p:pic>
      <p:cxnSp>
        <p:nvCxnSpPr>
          <p:cNvPr id="9" name="Přímá spojovací šipka 8"/>
          <p:cNvCxnSpPr/>
          <p:nvPr/>
        </p:nvCxnSpPr>
        <p:spPr>
          <a:xfrm>
            <a:off x="5429256" y="2857496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lačítko akce: Návrat 9">
            <a:hlinkClick r:id="" action="ppaction://hlinkshowjump?jump=lastslideviewed" highlightClick="1"/>
          </p:cNvPr>
          <p:cNvSpPr/>
          <p:nvPr/>
        </p:nvSpPr>
        <p:spPr>
          <a:xfrm>
            <a:off x="7215206" y="5715016"/>
            <a:ext cx="1571636" cy="8572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71488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428604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Čím je pokryto tělo?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50017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jejich vřetenovité tělo je pokryto kůží bez 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  srsti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File:Baby wolphin by pinhole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285992"/>
            <a:ext cx="5072066" cy="4056299"/>
          </a:xfrm>
          <a:prstGeom prst="rect">
            <a:avLst/>
          </a:prstGeom>
          <a:noFill/>
        </p:spPr>
      </p:pic>
      <p:pic>
        <p:nvPicPr>
          <p:cNvPr id="6" name="Picture 2" descr="Dolphin 3 Clip Art"/>
          <p:cNvPicPr>
            <a:picLocks noChangeAspect="1" noChangeArrowheads="1"/>
          </p:cNvPicPr>
          <p:nvPr/>
        </p:nvPicPr>
        <p:blipFill>
          <a:blip r:embed="rId4">
            <a:lum bright="-30000"/>
          </a:blip>
          <a:srcRect/>
          <a:stretch>
            <a:fillRect/>
          </a:stretch>
        </p:blipFill>
        <p:spPr bwMode="auto">
          <a:xfrm>
            <a:off x="571472" y="2714620"/>
            <a:ext cx="2857500" cy="1838325"/>
          </a:xfrm>
          <a:prstGeom prst="rect">
            <a:avLst/>
          </a:prstGeom>
          <a:noFill/>
        </p:spPr>
      </p:pic>
      <p:sp>
        <p:nvSpPr>
          <p:cNvPr id="7" name="Tlačítko akce: Návrat 6">
            <a:hlinkClick r:id="" action="ppaction://hlinkshowjump?jump=lastslideviewed" highlightClick="1"/>
          </p:cNvPr>
          <p:cNvSpPr/>
          <p:nvPr/>
        </p:nvSpPr>
        <p:spPr>
          <a:xfrm>
            <a:off x="1500166" y="5715016"/>
            <a:ext cx="1571636" cy="8572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357166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se orientují v prostoru?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35729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někteří se orientují dobře prostřednictvím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  odražených ultrazvukových vln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271462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dorozumívají se charakteristickými zvuky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lačítko akce: Zvuk 5">
            <a:hlinkClick r:id="rId4" highlightClick="1">
              <a:snd r:embed="rId3" name="applause.wav" builtIn="1"/>
            </a:hlinkClick>
          </p:cNvPr>
          <p:cNvSpPr/>
          <p:nvPr/>
        </p:nvSpPr>
        <p:spPr>
          <a:xfrm>
            <a:off x="3214678" y="3857628"/>
            <a:ext cx="2214578" cy="1214446"/>
          </a:xfrm>
          <a:prstGeom prst="actionButtonSound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2" descr="Dolphin 3 Clip Art"/>
          <p:cNvPicPr>
            <a:picLocks noChangeAspect="1" noChangeArrowheads="1"/>
          </p:cNvPicPr>
          <p:nvPr/>
        </p:nvPicPr>
        <p:blipFill>
          <a:blip r:embed="rId5">
            <a:lum bright="-30000"/>
          </a:blip>
          <a:srcRect/>
          <a:stretch>
            <a:fillRect/>
          </a:stretch>
        </p:blipFill>
        <p:spPr bwMode="auto">
          <a:xfrm>
            <a:off x="214282" y="3714752"/>
            <a:ext cx="2857500" cy="1838325"/>
          </a:xfrm>
          <a:prstGeom prst="rect">
            <a:avLst/>
          </a:prstGeom>
          <a:noFill/>
        </p:spPr>
      </p:pic>
      <p:pic>
        <p:nvPicPr>
          <p:cNvPr id="8" name="Picture 2" descr="Dolphin 3 Clip Art"/>
          <p:cNvPicPr>
            <a:picLocks noChangeAspect="1" noChangeArrowheads="1"/>
          </p:cNvPicPr>
          <p:nvPr/>
        </p:nvPicPr>
        <p:blipFill>
          <a:blip r:embed="rId5">
            <a:lum bright="-30000"/>
          </a:blip>
          <a:srcRect/>
          <a:stretch>
            <a:fillRect/>
          </a:stretch>
        </p:blipFill>
        <p:spPr bwMode="auto">
          <a:xfrm>
            <a:off x="5572132" y="3714752"/>
            <a:ext cx="2857500" cy="1838325"/>
          </a:xfrm>
          <a:prstGeom prst="rect">
            <a:avLst/>
          </a:prstGeom>
          <a:noFill/>
        </p:spPr>
      </p:pic>
      <p:sp>
        <p:nvSpPr>
          <p:cNvPr id="9" name="Tlačítko akce: Návrat 8">
            <a:hlinkClick r:id="" action="ppaction://hlinkshowjump?jump=lastslideviewed" highlightClick="1"/>
          </p:cNvPr>
          <p:cNvSpPr/>
          <p:nvPr/>
        </p:nvSpPr>
        <p:spPr>
          <a:xfrm>
            <a:off x="7215206" y="5715016"/>
            <a:ext cx="1571636" cy="857256"/>
          </a:xfrm>
          <a:prstGeom prst="actionButtonRetur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357166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36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Čím se živí?</a:t>
            </a:r>
            <a:endParaRPr lang="cs-CZ" sz="3600" b="1" i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57161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někteří se živí planktonem, jiní se živí dravě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olphin 3 Clip Art"/>
          <p:cNvPicPr>
            <a:picLocks noChangeAspect="1" noChangeArrowheads="1"/>
          </p:cNvPicPr>
          <p:nvPr/>
        </p:nvPicPr>
        <p:blipFill>
          <a:blip r:embed="rId3">
            <a:lum bright="-30000"/>
          </a:blip>
          <a:srcRect/>
          <a:stretch>
            <a:fillRect/>
          </a:stretch>
        </p:blipFill>
        <p:spPr bwMode="auto">
          <a:xfrm>
            <a:off x="1214414" y="2857496"/>
            <a:ext cx="2857500" cy="1838325"/>
          </a:xfrm>
          <a:prstGeom prst="rect">
            <a:avLst/>
          </a:prstGeom>
          <a:noFill/>
        </p:spPr>
      </p:pic>
      <p:pic>
        <p:nvPicPr>
          <p:cNvPr id="6" name="Picture 2" descr="Teal Dolphin Clip A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000372"/>
            <a:ext cx="2838450" cy="182880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715016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0"/>
            <a:ext cx="5572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A ještě něco navíc.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92867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u="sng" dirty="0" smtClean="0">
                <a:latin typeface="Times New Roman" pitchFamily="18" charset="0"/>
                <a:cs typeface="Times New Roman" pitchFamily="18" charset="0"/>
              </a:rPr>
              <a:t>dýchají plícemi 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   (jsou velké a zásoba vdechnutého vzduchu 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   vystačí až na 1,5 hodinu)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271462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frekvence dýchání: 4 vdechy za minutu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35004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vydechovaný vlhký vzduch kondenzuje 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  a vzniká tak známý „</a:t>
            </a:r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vodotrysk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478632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samice rodí </a:t>
            </a:r>
            <a:r>
              <a:rPr lang="cs-CZ" sz="3600" u="sng" dirty="0" smtClean="0">
                <a:latin typeface="Times New Roman" pitchFamily="18" charset="0"/>
                <a:cs typeface="Times New Roman" pitchFamily="18" charset="0"/>
              </a:rPr>
              <a:t>jedno mládě</a:t>
            </a:r>
            <a:endParaRPr lang="cs-CZ" sz="3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478</Words>
  <Application>Microsoft Office PowerPoint</Application>
  <PresentationFormat>Předvádění na obrazovce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Savci – řád: kytovci  </vt:lpstr>
      <vt:lpstr>Anotace: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Zdroje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61</cp:revision>
  <dcterms:created xsi:type="dcterms:W3CDTF">2013-04-06T06:23:18Z</dcterms:created>
  <dcterms:modified xsi:type="dcterms:W3CDTF">2013-05-20T15:37:55Z</dcterms:modified>
</cp:coreProperties>
</file>