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76" r:id="rId5"/>
    <p:sldId id="280" r:id="rId6"/>
    <p:sldId id="281" r:id="rId7"/>
    <p:sldId id="282" r:id="rId8"/>
    <p:sldId id="283" r:id="rId9"/>
    <p:sldId id="286" r:id="rId10"/>
    <p:sldId id="284" r:id="rId11"/>
    <p:sldId id="285" r:id="rId12"/>
    <p:sldId id="290" r:id="rId13"/>
    <p:sldId id="288" r:id="rId14"/>
    <p:sldId id="287" r:id="rId15"/>
    <p:sldId id="289" r:id="rId16"/>
    <p:sldId id="291" r:id="rId17"/>
    <p:sldId id="292" r:id="rId18"/>
    <p:sldId id="293" r:id="rId19"/>
    <p:sldId id="294" r:id="rId20"/>
    <p:sldId id="29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802F-5CE9-464B-B191-1044E0D649EE}" type="datetimeFigureOut">
              <a:rPr lang="cs-CZ" smtClean="0"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5186-DAA9-4FDB-968B-1DF51F017A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7.xml"/><Relationship Id="rId3" Type="http://schemas.openxmlformats.org/officeDocument/2006/relationships/slide" Target="slide12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2" Type="http://schemas.openxmlformats.org/officeDocument/2006/relationships/slide" Target="slide8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5.xml"/><Relationship Id="rId15" Type="http://schemas.openxmlformats.org/officeDocument/2006/relationships/slide" Target="slide19.xml"/><Relationship Id="rId10" Type="http://schemas.openxmlformats.org/officeDocument/2006/relationships/slide" Target="slide10.xml"/><Relationship Id="rId4" Type="http://schemas.openxmlformats.org/officeDocument/2006/relationships/slide" Target="slide16.xml"/><Relationship Id="rId9" Type="http://schemas.openxmlformats.org/officeDocument/2006/relationships/slide" Target="slide6.xml"/><Relationship Id="rId1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Savci – </a:t>
            </a: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Riskni to!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71736" y="400050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Př</a:t>
            </a:r>
            <a:r>
              <a:rPr lang="cs-CZ" sz="3200" dirty="0" smtClean="0"/>
              <a:t>_094_Savci_Riskni to!</a:t>
            </a:r>
            <a:endParaRPr lang="cs-CZ" sz="32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Čím se liší od všech lasicovitých šelem vydra říční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Jediná přizpůsobena životu ve vodě.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Kde žije pes dingo?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 v Austrálii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Pomocí čeho se letouni orientují v přírodě?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echolokace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U kterých letounů najdeme látku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drakulin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upíři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Vyjmenuj tři skupiny letounů.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285852" y="2214554"/>
            <a:ext cx="6643734" cy="2571768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Netopýři</a:t>
            </a:r>
          </a:p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Kaloni</a:t>
            </a:r>
          </a:p>
          <a:p>
            <a:pPr algn="ctr"/>
            <a:r>
              <a:rPr lang="cs-CZ" sz="5400" b="1" dirty="0" err="1" smtClean="0">
                <a:latin typeface="Times New Roman" pitchFamily="18" charset="0"/>
                <a:cs typeface="Times New Roman" pitchFamily="18" charset="0"/>
              </a:rPr>
              <a:t>Vrápencovití</a:t>
            </a: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U netopýrů se setkáváme i s utajenou březostí. </a:t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Vysvětli daný pojem.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214282" y="2285992"/>
            <a:ext cx="8643966" cy="250033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chopnost pozastavit vývoj plodu a odložit jeho porod i vývoj na příznivější podmínky.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Co je nejčastější potravou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plotvonožců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ryby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Jak se nazývá jediný druh čeledi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mrožovití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 (celé jméno)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Mrož lední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Jak se nazývá největší ploutvonožec?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Rypouš sloní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  <p:sp>
        <p:nvSpPr>
          <p:cNvPr id="8" name="Výbuch 1 7"/>
          <p:cNvSpPr/>
          <p:nvPr/>
        </p:nvSpPr>
        <p:spPr>
          <a:xfrm>
            <a:off x="1500166" y="357166"/>
            <a:ext cx="6572296" cy="4500594"/>
          </a:xfrm>
          <a:prstGeom prst="irregularSeal1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</a:t>
            </a:r>
            <a:r>
              <a:rPr lang="cs-CZ" dirty="0" smtClean="0"/>
              <a:t>k opakování učiva </a:t>
            </a:r>
            <a:r>
              <a:rPr lang="cs-CZ" dirty="0"/>
              <a:t>f</a:t>
            </a:r>
            <a:r>
              <a:rPr lang="cs-CZ" dirty="0" smtClean="0"/>
              <a:t>ormou didaktické hry: „Riskni to!“.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vědomosti a dovednosti </a:t>
            </a:r>
            <a:r>
              <a:rPr lang="cs-CZ" dirty="0" smtClean="0"/>
              <a:t>žáků.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latin typeface="Algerian" pitchFamily="82" charset="0"/>
              </a:rPr>
              <a:t>Zdroje</a:t>
            </a:r>
            <a:endParaRPr lang="cs-CZ" sz="6000" dirty="0">
              <a:latin typeface="Algerian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i="1" dirty="0"/>
              <a:t>Přírodopis 8 pro základní školy a víceletá gymnázia</a:t>
            </a:r>
            <a:r>
              <a:rPr lang="cs-CZ" sz="1800" dirty="0"/>
              <a:t>. Plzeň: </a:t>
            </a:r>
            <a:r>
              <a:rPr lang="cs-CZ" sz="1800" dirty="0" err="1"/>
              <a:t>Fraus</a:t>
            </a:r>
            <a:r>
              <a:rPr lang="cs-CZ" sz="1800" dirty="0"/>
              <a:t>, 2010. ISBN 80-7238-428-7</a:t>
            </a:r>
            <a:r>
              <a:rPr lang="cs-CZ" sz="1800" dirty="0" smtClean="0"/>
              <a:t>.</a:t>
            </a:r>
          </a:p>
          <a:p>
            <a:r>
              <a:rPr lang="cs-CZ" sz="1800" i="1" dirty="0" smtClean="0"/>
              <a:t>Přírodopis 2 pro 7. ročník základní školy a nižší ročníky víceletých gymnázií</a:t>
            </a:r>
            <a:r>
              <a:rPr lang="cs-CZ" sz="1800" dirty="0" smtClean="0"/>
              <a:t>. Bělehradská 47, 120 00 Praha 2: SPN, 1999. ISBN 80-7235-069-2.</a:t>
            </a: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Hlodavci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>
            <a:hlinkClick r:id="" action="ppaction://hlinkshowjump?jump=nextslide"/>
          </p:cNvPr>
          <p:cNvSpPr/>
          <p:nvPr/>
        </p:nvSpPr>
        <p:spPr>
          <a:xfrm>
            <a:off x="0" y="1357298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2285984" y="1357298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4572000" y="1357298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>
            <a:hlinkClick r:id="rId4" action="ppaction://hlinksldjump"/>
          </p:cNvPr>
          <p:cNvSpPr/>
          <p:nvPr/>
        </p:nvSpPr>
        <p:spPr>
          <a:xfrm>
            <a:off x="6858016" y="1357298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5" action="ppaction://hlinksldjump"/>
          </p:cNvPr>
          <p:cNvSpPr/>
          <p:nvPr/>
        </p:nvSpPr>
        <p:spPr>
          <a:xfrm>
            <a:off x="0" y="271462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85984" y="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Šelmy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72000" y="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letouni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ploutvonožci</a:t>
            </a:r>
            <a:endParaRPr lang="cs-CZ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bdélník 10">
            <a:hlinkClick r:id="rId6" action="ppaction://hlinksldjump"/>
          </p:cNvPr>
          <p:cNvSpPr/>
          <p:nvPr/>
        </p:nvSpPr>
        <p:spPr>
          <a:xfrm>
            <a:off x="2285984" y="271462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Obdélník 11">
            <a:hlinkClick r:id="rId7" action="ppaction://hlinksldjump"/>
          </p:cNvPr>
          <p:cNvSpPr/>
          <p:nvPr/>
        </p:nvSpPr>
        <p:spPr>
          <a:xfrm>
            <a:off x="4572000" y="271462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Obdélník 12">
            <a:hlinkClick r:id="rId8" action="ppaction://hlinksldjump"/>
          </p:cNvPr>
          <p:cNvSpPr/>
          <p:nvPr/>
        </p:nvSpPr>
        <p:spPr>
          <a:xfrm>
            <a:off x="6858016" y="2714620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Obdélník 13">
            <a:hlinkClick r:id="rId9" action="ppaction://hlinksldjump"/>
          </p:cNvPr>
          <p:cNvSpPr/>
          <p:nvPr/>
        </p:nvSpPr>
        <p:spPr>
          <a:xfrm>
            <a:off x="0" y="4071942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Obdélník 14">
            <a:hlinkClick r:id="rId10" action="ppaction://hlinksldjump"/>
          </p:cNvPr>
          <p:cNvSpPr/>
          <p:nvPr/>
        </p:nvSpPr>
        <p:spPr>
          <a:xfrm>
            <a:off x="2285984" y="4071942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Obdélník 15">
            <a:hlinkClick r:id="rId11" action="ppaction://hlinksldjump"/>
          </p:cNvPr>
          <p:cNvSpPr/>
          <p:nvPr/>
        </p:nvSpPr>
        <p:spPr>
          <a:xfrm>
            <a:off x="4572000" y="4071942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Obdélník 16">
            <a:hlinkClick r:id="rId12" action="ppaction://hlinksldjump"/>
          </p:cNvPr>
          <p:cNvSpPr/>
          <p:nvPr/>
        </p:nvSpPr>
        <p:spPr>
          <a:xfrm>
            <a:off x="6858016" y="4071942"/>
            <a:ext cx="2285984" cy="13572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Obdélník 17">
            <a:hlinkClick r:id="rId13" action="ppaction://hlinksldjump"/>
          </p:cNvPr>
          <p:cNvSpPr/>
          <p:nvPr/>
        </p:nvSpPr>
        <p:spPr>
          <a:xfrm>
            <a:off x="0" y="5429264"/>
            <a:ext cx="2285984" cy="1428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Obdélník 18">
            <a:hlinkClick r:id="rId14" action="ppaction://hlinksldjump"/>
          </p:cNvPr>
          <p:cNvSpPr/>
          <p:nvPr/>
        </p:nvSpPr>
        <p:spPr>
          <a:xfrm>
            <a:off x="4572000" y="5429264"/>
            <a:ext cx="2285984" cy="1428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Obdélník 19">
            <a:hlinkClick r:id="rId15" action="ppaction://hlinksldjump"/>
          </p:cNvPr>
          <p:cNvSpPr/>
          <p:nvPr/>
        </p:nvSpPr>
        <p:spPr>
          <a:xfrm>
            <a:off x="6858016" y="5429264"/>
            <a:ext cx="2285984" cy="1428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Obdélník 20">
            <a:hlinkClick r:id="rId16" action="ppaction://hlinksldjump"/>
          </p:cNvPr>
          <p:cNvSpPr/>
          <p:nvPr/>
        </p:nvSpPr>
        <p:spPr>
          <a:xfrm>
            <a:off x="2285984" y="5429264"/>
            <a:ext cx="2285984" cy="1428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524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Chráněný druh, který obratně šplhá po stromech. Živí se semeny lesních plodů.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714480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Algerian" pitchFamily="82" charset="0"/>
              </a:rPr>
              <a:t>Veverka obecná</a:t>
            </a:r>
            <a:endParaRPr lang="cs-CZ" sz="5400" dirty="0">
              <a:latin typeface="Algerian" pitchFamily="82" charset="0"/>
            </a:endParaRPr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Čím se vyznačuje kapybara </a:t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v celém řádu hlodavců?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Největší zástupce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Kde se na 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území ČR vyskytuje dikobraz obecný</a:t>
            </a:r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Algerian" pitchFamily="82" charset="0"/>
              </a:rPr>
              <a:t>v ZOO </a:t>
            </a:r>
            <a:r>
              <a:rPr lang="cs-CZ" sz="5400" dirty="0" smtClean="0">
                <a:latin typeface="Algerian" pitchFamily="82" charset="0"/>
                <a:sym typeface="Wingdings" pitchFamily="2" charset="2"/>
              </a:rPr>
              <a:t></a:t>
            </a:r>
            <a:endParaRPr lang="cs-CZ" sz="5400" dirty="0">
              <a:latin typeface="Algerian" pitchFamily="82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Vyjmenuj alespoň 3 charakteristické znaky hlodavců.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00166" y="2285992"/>
            <a:ext cx="7000924" cy="2428892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hlodavé zuby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chybí špičáky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často se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přemnožují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elká rozmnožovací schopnost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Jakým způsobem loví svoji kořist psovití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500306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tvou svoji kořist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78645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Které nebezpečné onemocnění mohou lišky přenášet?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Algerian" pitchFamily="82" charset="0"/>
              </a:rPr>
              <a:t>vzteklinu</a:t>
            </a:r>
            <a:endParaRPr lang="cs-CZ" sz="5400" dirty="0">
              <a:latin typeface="Algerian" pitchFamily="82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78645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406</Words>
  <Application>Microsoft Office PowerPoint</Application>
  <PresentationFormat>Předvádění na obrazovce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Savci – Riskni to!</vt:lpstr>
      <vt:lpstr>Anotace:</vt:lpstr>
      <vt:lpstr>Snímek 3</vt:lpstr>
      <vt:lpstr>Chráněný druh, který obratně šplhá po stromech. Živí se semeny lesních plodů.</vt:lpstr>
      <vt:lpstr>Čím se vyznačuje kapybara  v celém řádu hlodavců?</vt:lpstr>
      <vt:lpstr>Kde se na území ČR vyskytuje dikobraz obecný?</vt:lpstr>
      <vt:lpstr>Vyjmenuj alespoň 3 charakteristické znaky hlodavců.</vt:lpstr>
      <vt:lpstr>Jakým způsobem loví svoji kořist psovití?</vt:lpstr>
      <vt:lpstr>Které nebezpečné onemocnění mohou lišky přenášet?</vt:lpstr>
      <vt:lpstr>Čím se liší od všech lasicovitých šelem vydra říční?</vt:lpstr>
      <vt:lpstr>Kde žije pes dingo?</vt:lpstr>
      <vt:lpstr>Pomocí čeho se letouni orientují v přírodě?</vt:lpstr>
      <vt:lpstr>U kterých letounů najdeme látku drakulin?</vt:lpstr>
      <vt:lpstr>Vyjmenuj tři skupiny letounů.</vt:lpstr>
      <vt:lpstr>U netopýrů se setkáváme i s utajenou březostí.  Vysvětli daný pojem.</vt:lpstr>
      <vt:lpstr>Co je nejčastější potravou plotvonožců?</vt:lpstr>
      <vt:lpstr>Jak se nazývá jediný druh čeledi mrožovití? (celé jméno)</vt:lpstr>
      <vt:lpstr>Jak se nazývá největší ploutvonožec?</vt:lpstr>
      <vt:lpstr>Snímek 19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46</cp:revision>
  <dcterms:created xsi:type="dcterms:W3CDTF">2013-04-06T06:28:49Z</dcterms:created>
  <dcterms:modified xsi:type="dcterms:W3CDTF">2013-04-06T08:26:20Z</dcterms:modified>
</cp:coreProperties>
</file>