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2" r:id="rId8"/>
    <p:sldId id="266" r:id="rId9"/>
    <p:sldId id="267" r:id="rId10"/>
    <p:sldId id="268" r:id="rId11"/>
    <p:sldId id="269" r:id="rId12"/>
    <p:sldId id="270" r:id="rId13"/>
    <p:sldId id="263" r:id="rId14"/>
    <p:sldId id="271" r:id="rId15"/>
    <p:sldId id="264" r:id="rId16"/>
    <p:sldId id="265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016A-7E84-439A-A091-412EB257965E}" type="datetimeFigureOut">
              <a:rPr lang="cs-CZ" smtClean="0"/>
              <a:pPr/>
              <a:t>18.5.2013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BA4-026F-4B79-9756-DD87F85F0F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016A-7E84-439A-A091-412EB257965E}" type="datetimeFigureOut">
              <a:rPr lang="cs-CZ" smtClean="0"/>
              <a:pPr/>
              <a:t>18.5.2013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BA4-026F-4B79-9756-DD87F85F0F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016A-7E84-439A-A091-412EB257965E}" type="datetimeFigureOut">
              <a:rPr lang="cs-CZ" smtClean="0"/>
              <a:pPr/>
              <a:t>18.5.2013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BA4-026F-4B79-9756-DD87F85F0F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016A-7E84-439A-A091-412EB257965E}" type="datetimeFigureOut">
              <a:rPr lang="cs-CZ" smtClean="0"/>
              <a:pPr/>
              <a:t>18.5.2013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BA4-026F-4B79-9756-DD87F85F0F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016A-7E84-439A-A091-412EB257965E}" type="datetimeFigureOut">
              <a:rPr lang="cs-CZ" smtClean="0"/>
              <a:pPr/>
              <a:t>18.5.2013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BA4-026F-4B79-9756-DD87F85F0F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016A-7E84-439A-A091-412EB257965E}" type="datetimeFigureOut">
              <a:rPr lang="cs-CZ" smtClean="0"/>
              <a:pPr/>
              <a:t>18.5.2013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BA4-026F-4B79-9756-DD87F85F0F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016A-7E84-439A-A091-412EB257965E}" type="datetimeFigureOut">
              <a:rPr lang="cs-CZ" smtClean="0"/>
              <a:pPr/>
              <a:t>18.5.2013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BA4-026F-4B79-9756-DD87F85F0F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016A-7E84-439A-A091-412EB257965E}" type="datetimeFigureOut">
              <a:rPr lang="cs-CZ" smtClean="0"/>
              <a:pPr/>
              <a:t>18.5.2013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BA4-026F-4B79-9756-DD87F85F0F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016A-7E84-439A-A091-412EB257965E}" type="datetimeFigureOut">
              <a:rPr lang="cs-CZ" smtClean="0"/>
              <a:pPr/>
              <a:t>18.5.2013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BA4-026F-4B79-9756-DD87F85F0F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016A-7E84-439A-A091-412EB257965E}" type="datetimeFigureOut">
              <a:rPr lang="cs-CZ" smtClean="0"/>
              <a:pPr/>
              <a:t>18.5.2013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BA4-026F-4B79-9756-DD87F85F0F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016A-7E84-439A-A091-412EB257965E}" type="datetimeFigureOut">
              <a:rPr lang="cs-CZ" smtClean="0"/>
              <a:pPr/>
              <a:t>18.5.2013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6BA4-026F-4B79-9756-DD87F85F0F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0016A-7E84-439A-A091-412EB257965E}" type="datetimeFigureOut">
              <a:rPr lang="cs-CZ" smtClean="0"/>
              <a:pPr/>
              <a:t>18.5.2013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A6BA4-026F-4B79-9756-DD87F85F0FF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d/d0/Bristol.zoo.pygmy.hippo.arp.jpg/785px-Bristol.zoo.pygmy.hippo.arp.jpg" TargetMode="External"/><Relationship Id="rId3" Type="http://schemas.openxmlformats.org/officeDocument/2006/relationships/hyperlink" Target="http://upload.wikimedia.org/wikipedia/commons/thumb/5/59/Sow_with_piglet.jpg/800px-Sow_with_piglet.jpg" TargetMode="External"/><Relationship Id="rId7" Type="http://schemas.openxmlformats.org/officeDocument/2006/relationships/hyperlink" Target="http://upload.wikimedia.org/wikipedia/commons/thumb/3/33/Tayassu_tajacu.jpg/800px-Tayassu_tajacu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f/f0/Wild_Boar_Habbitat_3.jpg/800px-Wild_Boar_Habbitat_3.jpg" TargetMode="External"/><Relationship Id="rId5" Type="http://schemas.openxmlformats.org/officeDocument/2006/relationships/hyperlink" Target="http://upload.wikimedia.org/wikipedia/commons/thumb/5/56/Prase_divoke.jpg/546px-Prase_divoke.jpg" TargetMode="External"/><Relationship Id="rId4" Type="http://schemas.openxmlformats.org/officeDocument/2006/relationships/hyperlink" Target="http://upload.wikimedia.org/wikipedia/commons/thumb/f/f4/Dzik_w_Rezerwacie_Pokazowym_%C5%BBubr%C3%B3w_w_Bia%C5%82owie%C5%BCy_04.jpg/800px-Dzik_w_Rezerwacie_Pokazowym_%C5%BBubr%C3%B3w_w_Bia%C5%82owie%C5%BCy_04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a/af/Hroch_obojzivelny.jpg/800px-Hroch_obojzivelny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pload.wikimedia.org/wikipedia/commons/thumb/d/d3/Phacochoerus_africanus_qtl2.jpg/800px-Phacochoerus_africanus_qtl2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Savci – řád: </a:t>
            </a: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sudokopytníci</a:t>
            </a: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71472" y="4000504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Př</a:t>
            </a:r>
            <a:r>
              <a:rPr lang="cs-CZ" sz="3200" dirty="0" smtClean="0"/>
              <a:t>_095_Savci_řád sudokopytníci (</a:t>
            </a:r>
            <a:r>
              <a:rPr lang="cs-CZ" sz="3200" dirty="0" err="1" smtClean="0"/>
              <a:t>nepřežvýkavci</a:t>
            </a:r>
            <a:r>
              <a:rPr lang="cs-CZ" sz="3200" dirty="0" smtClean="0"/>
              <a:t>)</a:t>
            </a:r>
            <a:endParaRPr lang="cs-CZ" sz="32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3450" y="1357298"/>
            <a:ext cx="44005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ovéPole 2"/>
          <p:cNvSpPr txBox="1"/>
          <p:nvPr/>
        </p:nvSpPr>
        <p:spPr>
          <a:xfrm>
            <a:off x="2214546" y="0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u="sng" dirty="0" smtClean="0">
                <a:solidFill>
                  <a:schemeClr val="bg1"/>
                </a:solidFill>
                <a:latin typeface="Algerian" pitchFamily="82" charset="0"/>
              </a:rPr>
              <a:t>Prase </a:t>
            </a:r>
            <a:r>
              <a:rPr lang="cs-CZ" sz="4800" u="sng" dirty="0" err="1" smtClean="0">
                <a:solidFill>
                  <a:schemeClr val="bg1"/>
                </a:solidFill>
                <a:latin typeface="Algerian" pitchFamily="82" charset="0"/>
              </a:rPr>
              <a:t>dIVOKÉ</a:t>
            </a:r>
            <a:endParaRPr lang="cs-CZ" sz="4800" u="sng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24578" name="Picture 2" descr="Soubor:Prase divok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5200650" cy="5705476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oubor:Tayassu tajac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7620000" cy="54864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5072066" y="500042"/>
            <a:ext cx="392909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Batang" pitchFamily="18" charset="-127"/>
                <a:ea typeface="Batang" pitchFamily="18" charset="-127"/>
              </a:rPr>
              <a:t>Pekari páskovaný</a:t>
            </a:r>
          </a:p>
          <a:p>
            <a:pPr algn="ctr"/>
            <a:r>
              <a:rPr lang="cs-CZ" sz="2400" b="1" dirty="0" smtClean="0">
                <a:latin typeface="Batang" pitchFamily="18" charset="-127"/>
                <a:ea typeface="Batang" pitchFamily="18" charset="-127"/>
              </a:rPr>
              <a:t>(americký kontinent)</a:t>
            </a:r>
            <a:endParaRPr lang="cs-CZ" sz="24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3558" name="Picture 6" descr="File:Phacochoerus africanus qtl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728"/>
            <a:ext cx="7620000" cy="5529263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072066" y="487554"/>
            <a:ext cx="3929090" cy="9665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Batang" pitchFamily="18" charset="-127"/>
                <a:ea typeface="Batang" pitchFamily="18" charset="-127"/>
              </a:rPr>
              <a:t>Prase bradavičnaté</a:t>
            </a:r>
          </a:p>
          <a:p>
            <a:pPr algn="ctr"/>
            <a:r>
              <a:rPr lang="cs-CZ" sz="2400" b="1" dirty="0" smtClean="0">
                <a:latin typeface="Batang" pitchFamily="18" charset="-127"/>
                <a:ea typeface="Batang" pitchFamily="18" charset="-127"/>
              </a:rPr>
              <a:t>(africké savany)</a:t>
            </a:r>
            <a:endParaRPr lang="cs-CZ" sz="2400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u="sng" dirty="0" err="1" smtClean="0">
                <a:solidFill>
                  <a:schemeClr val="bg1"/>
                </a:solidFill>
                <a:latin typeface="Algerian" pitchFamily="82" charset="0"/>
                <a:ea typeface="Batang" pitchFamily="18" charset="-127"/>
              </a:rPr>
              <a:t>hrochovití</a:t>
            </a:r>
            <a:endParaRPr lang="cs-CZ" sz="4800" b="1" u="sng" dirty="0">
              <a:solidFill>
                <a:schemeClr val="bg1"/>
              </a:solidFill>
              <a:latin typeface="Algerian" pitchFamily="82" charset="0"/>
              <a:ea typeface="Batang" pitchFamily="18" charset="-127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07154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býložravci s lysou kůží</a:t>
            </a:r>
            <a:endParaRPr lang="cs-CZ" sz="32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171448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kulovité řezáky a špičáky stále dorůstají</a:t>
            </a:r>
            <a:endParaRPr lang="cs-CZ" sz="32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235743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žijí v Africe</a:t>
            </a:r>
            <a:endParaRPr lang="cs-CZ" sz="32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300037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dobří plavci a velmi dobře chodí pod vodou</a:t>
            </a:r>
            <a:endParaRPr lang="cs-CZ" sz="32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364331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zástupci: hroch obojživelný a </a:t>
            </a:r>
            <a:r>
              <a:rPr lang="cs-CZ" sz="3200" b="1" dirty="0" err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hrošík</a:t>
            </a: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</a:t>
            </a:r>
          </a:p>
          <a:p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 liberijský</a:t>
            </a:r>
            <a:endParaRPr lang="cs-CZ" sz="32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u="sng" dirty="0" err="1" smtClean="0">
                <a:solidFill>
                  <a:schemeClr val="bg1"/>
                </a:solidFill>
                <a:latin typeface="Algerian" pitchFamily="82" charset="0"/>
                <a:ea typeface="Batang" pitchFamily="18" charset="-127"/>
              </a:rPr>
              <a:t>hrochovití</a:t>
            </a:r>
            <a:endParaRPr lang="cs-CZ" sz="4800" b="1" u="sng" dirty="0">
              <a:solidFill>
                <a:schemeClr val="bg1"/>
              </a:solidFill>
              <a:latin typeface="Algerian" pitchFamily="82" charset="0"/>
              <a:ea typeface="Batang" pitchFamily="18" charset="-127"/>
            </a:endParaRPr>
          </a:p>
        </p:txBody>
      </p:sp>
      <p:sp>
        <p:nvSpPr>
          <p:cNvPr id="4" name="Obláček 3"/>
          <p:cNvSpPr/>
          <p:nvPr/>
        </p:nvSpPr>
        <p:spPr>
          <a:xfrm>
            <a:off x="1214414" y="857232"/>
            <a:ext cx="6929486" cy="1785950"/>
          </a:xfrm>
          <a:prstGeom prst="cloudCallout">
            <a:avLst>
              <a:gd name="adj1" fmla="val -58196"/>
              <a:gd name="adj2" fmla="val 7943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Co umožnilo hrochům přizpůsobení životu ve vodě?</a:t>
            </a:r>
            <a:endParaRPr lang="cs-CZ" sz="28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3429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uzavíratelné ušní boltce a nosní otvory</a:t>
            </a:r>
          </a:p>
          <a:p>
            <a:pPr algn="ctr">
              <a:buFont typeface="Wingdings" pitchFamily="2" charset="2"/>
              <a:buChar char="Ø"/>
            </a:pP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prsty jsou opatřeny plovacími blánami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oubor: Bristol.zoo.pygmy.hippo.ar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7477125" cy="5705476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4857752" y="357166"/>
            <a:ext cx="4143404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Hrošík</a:t>
            </a:r>
            <a:r>
              <a:rPr lang="cs-CZ" sz="3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liberijský</a:t>
            </a:r>
          </a:p>
          <a:p>
            <a:pPr algn="ctr"/>
            <a:r>
              <a:rPr lang="cs-CZ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- až 200 kg</a:t>
            </a:r>
            <a:endParaRPr lang="cs-CZ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7652" name="Picture 4" descr="Soubor: Hroch obojziveln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480"/>
            <a:ext cx="7620000" cy="5786438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4857752" y="357166"/>
            <a:ext cx="4143404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Hroch obojživelný</a:t>
            </a:r>
          </a:p>
          <a:p>
            <a:pPr algn="ctr"/>
            <a:r>
              <a:rPr lang="cs-CZ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- až 4 tuny</a:t>
            </a:r>
            <a:endParaRPr lang="cs-CZ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cs-CZ" smtClean="0">
                <a:latin typeface="Algerian" pitchFamily="82" charset="0"/>
              </a:rPr>
              <a:t>Zdroje</a:t>
            </a:r>
            <a:endParaRPr lang="cs-CZ">
              <a:latin typeface="Algerian" pitchFamily="82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/>
          </a:bodyPr>
          <a:lstStyle/>
          <a:p>
            <a:r>
              <a:rPr lang="cs-CZ" sz="1400" dirty="0" err="1" smtClean="0"/>
              <a:t>Sow</a:t>
            </a:r>
            <a:r>
              <a:rPr lang="cs-CZ" sz="1400" dirty="0" smtClean="0"/>
              <a:t> </a:t>
            </a:r>
            <a:r>
              <a:rPr lang="cs-CZ" sz="1400" dirty="0" err="1" smtClean="0"/>
              <a:t>with</a:t>
            </a:r>
            <a:r>
              <a:rPr lang="cs-CZ" sz="1400" dirty="0" smtClean="0"/>
              <a:t> </a:t>
            </a:r>
            <a:r>
              <a:rPr lang="cs-CZ" sz="1400" dirty="0" err="1" smtClean="0"/>
              <a:t>piglet.jpg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11. 3. 2007, 21:19 [cit. 2013-05-18]. Dostupné z: </a:t>
            </a:r>
            <a:r>
              <a:rPr lang="cs-CZ" sz="1400" dirty="0" smtClean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upload.wikimedia.org/wikipedia/commons/thumb/5/59/Sow_with_piglet.jpg/800px-Sow_with_piglet.jpg</a:t>
            </a:r>
            <a:endParaRPr lang="cs-CZ" sz="1400" dirty="0" smtClean="0"/>
          </a:p>
          <a:p>
            <a:r>
              <a:rPr lang="cs-CZ" sz="1400" dirty="0" err="1" smtClean="0"/>
              <a:t>Dzik</a:t>
            </a:r>
            <a:r>
              <a:rPr lang="cs-CZ" sz="1400" dirty="0" smtClean="0"/>
              <a:t> w </a:t>
            </a:r>
            <a:r>
              <a:rPr lang="cs-CZ" sz="1400" dirty="0" err="1" smtClean="0"/>
              <a:t>Rezerwacie</a:t>
            </a:r>
            <a:r>
              <a:rPr lang="cs-CZ" sz="1400" dirty="0" smtClean="0"/>
              <a:t> </a:t>
            </a:r>
            <a:r>
              <a:rPr lang="cs-CZ" sz="1400" dirty="0" err="1" smtClean="0"/>
              <a:t>Pokazowym</a:t>
            </a:r>
            <a:r>
              <a:rPr lang="cs-CZ" sz="1400" dirty="0" smtClean="0"/>
              <a:t> </a:t>
            </a:r>
            <a:r>
              <a:rPr lang="cs-CZ" sz="1400" dirty="0" err="1" smtClean="0"/>
              <a:t>Żubrów</a:t>
            </a:r>
            <a:r>
              <a:rPr lang="cs-CZ" sz="1400" dirty="0" smtClean="0"/>
              <a:t> w </a:t>
            </a:r>
            <a:r>
              <a:rPr lang="cs-CZ" sz="1400" dirty="0" err="1" smtClean="0"/>
              <a:t>Białowieży</a:t>
            </a:r>
            <a:r>
              <a:rPr lang="cs-CZ" sz="1400" dirty="0" smtClean="0"/>
              <a:t> 04.jpg.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8. 5. 2007, 22:01 [cit. 2013-05-18]. Dostupné z: </a:t>
            </a:r>
            <a:r>
              <a:rPr lang="cs-CZ" sz="1400" dirty="0" smtClean="0">
                <a:hlinkClick r:id="rId4"/>
              </a:rPr>
              <a:t>http://upload.wikimedia.org/wikipedia/commons/thumb/f/f4/Dzik_w_Rezerwacie_Pokazowym_%C5%BBubr%C3%B3w_w_Bia%C5%82owie%C5%BCy_04.jpg/800px-Dzik_w_Rezerwacie_Pokazowym_%</a:t>
            </a:r>
            <a:r>
              <a:rPr lang="cs-CZ" sz="1400" dirty="0" smtClean="0">
                <a:hlinkClick r:id="rId4"/>
              </a:rPr>
              <a:t>C5%BBubr%C3%B3w_w_Bia%C5%82owie%C5%BCy_04.jpg</a:t>
            </a:r>
            <a:endParaRPr lang="cs-CZ" sz="1400" dirty="0" smtClean="0"/>
          </a:p>
          <a:p>
            <a:r>
              <a:rPr lang="cs-CZ" sz="1400" dirty="0" smtClean="0"/>
              <a:t>Prase </a:t>
            </a:r>
            <a:r>
              <a:rPr lang="cs-CZ" sz="1400" dirty="0" err="1" smtClean="0"/>
              <a:t>divoke.jpg</a:t>
            </a:r>
            <a:r>
              <a:rPr lang="cs-CZ" sz="1400" dirty="0" smtClean="0"/>
              <a:t>. In: .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18. 2. 2011, 07:44 [cit. 2013-05-18]. Dostupné z: </a:t>
            </a:r>
            <a:r>
              <a:rPr lang="cs-CZ" sz="1400" dirty="0" smtClean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upload.wikimedia.org/wikipedia/commons/thumb/5/56/Prase_divoke.jpg/546px-Prase_divoke.jpg</a:t>
            </a:r>
            <a:endParaRPr lang="cs-CZ" sz="1400" dirty="0" smtClean="0"/>
          </a:p>
          <a:p>
            <a:r>
              <a:rPr lang="cs-CZ" sz="1400" dirty="0" err="1" smtClean="0"/>
              <a:t>Wild</a:t>
            </a:r>
            <a:r>
              <a:rPr lang="cs-CZ" sz="1400" dirty="0" smtClean="0"/>
              <a:t> </a:t>
            </a:r>
            <a:r>
              <a:rPr lang="cs-CZ" sz="1400" dirty="0" err="1" smtClean="0"/>
              <a:t>Boar</a:t>
            </a:r>
            <a:r>
              <a:rPr lang="cs-CZ" sz="1400" dirty="0" smtClean="0"/>
              <a:t> </a:t>
            </a:r>
            <a:r>
              <a:rPr lang="cs-CZ" sz="1400" dirty="0" err="1" smtClean="0"/>
              <a:t>Habbitat</a:t>
            </a:r>
            <a:r>
              <a:rPr lang="cs-CZ" sz="1400" dirty="0" smtClean="0"/>
              <a:t> 3.jpg.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2013-05-18]. Dostupné z: </a:t>
            </a:r>
            <a:r>
              <a:rPr lang="cs-CZ" sz="1400" dirty="0" smtClean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upload.wikimedia.org/wikipedia/commons/thumb/f/f0/Wild_Boar_Habbitat_3.jpg/800px-Wild_Boar_Habbitat_3.jpg</a:t>
            </a:r>
            <a:endParaRPr lang="cs-CZ" sz="1400" dirty="0" smtClean="0"/>
          </a:p>
          <a:p>
            <a:r>
              <a:rPr lang="cs-CZ" sz="1400" dirty="0" err="1" smtClean="0"/>
              <a:t>Tayassu</a:t>
            </a:r>
            <a:r>
              <a:rPr lang="cs-CZ" sz="1400" dirty="0" smtClean="0"/>
              <a:t> </a:t>
            </a:r>
            <a:r>
              <a:rPr lang="cs-CZ" sz="1400" dirty="0" err="1" smtClean="0"/>
              <a:t>tajacu.jpg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7. 7. 2007, 23:44 [cit. 2013-05-18]. Dostupné z: </a:t>
            </a:r>
            <a:r>
              <a:rPr lang="cs-CZ" sz="1400" dirty="0" smtClean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upload.wikimedia.org/wikipedia/commons/thumb/3/33/Tayassu_tajacu.jpg/800px-Tayassu_tajacu.jpg</a:t>
            </a:r>
            <a:endParaRPr lang="cs-CZ" sz="1400" dirty="0" smtClean="0"/>
          </a:p>
          <a:p>
            <a:r>
              <a:rPr lang="cs-CZ" sz="1400" dirty="0" smtClean="0"/>
              <a:t>Bristol.zoo.</a:t>
            </a:r>
            <a:r>
              <a:rPr lang="cs-CZ" sz="1400" dirty="0" err="1" smtClean="0"/>
              <a:t>pygmy.hippo.arp.jpg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22:12, 14. února 2006 [cit. 2013-05-18]. Dostupné z: </a:t>
            </a:r>
            <a:r>
              <a:rPr lang="cs-CZ" sz="1400" dirty="0" smtClean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upload.wikimedia.org/wikipedia/commons/thumb/d/d0/Bristol.zoo.pygmy.hippo.arp.jpg/785px-Bristol.zoo.pygmy.hippo.arp.jpg</a:t>
            </a:r>
            <a:endParaRPr lang="cs-CZ" sz="1400" dirty="0" smtClean="0"/>
          </a:p>
          <a:p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cs-CZ" smtClean="0">
                <a:latin typeface="Algerian" pitchFamily="82" charset="0"/>
              </a:rPr>
              <a:t>Zdroje</a:t>
            </a:r>
            <a:endParaRPr lang="cs-CZ">
              <a:latin typeface="Algerian" pitchFamily="82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/>
          </a:bodyPr>
          <a:lstStyle/>
          <a:p>
            <a:r>
              <a:rPr lang="cs-CZ" sz="1400" dirty="0" smtClean="0"/>
              <a:t>Hroch </a:t>
            </a:r>
            <a:r>
              <a:rPr lang="cs-CZ" sz="1400" dirty="0" err="1" smtClean="0"/>
              <a:t>obojzivelny.jpg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22:49, 22 říjen 2006 [cit. 2013-05-18]. Dostupné z: </a:t>
            </a:r>
            <a:r>
              <a:rPr lang="cs-CZ" sz="1400" dirty="0" smtClean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upload.wikimedia.org/wikipedia/commons/thumb/a/af/Hroch_obojzivelny.jpg/800px-Hroch_obojzivelny.jpg</a:t>
            </a:r>
            <a:endParaRPr lang="cs-CZ" sz="1400" dirty="0" smtClean="0"/>
          </a:p>
          <a:p>
            <a:r>
              <a:rPr lang="cs-CZ" sz="1400" dirty="0" err="1" smtClean="0"/>
              <a:t>Phacochoerus</a:t>
            </a:r>
            <a:r>
              <a:rPr lang="cs-CZ" sz="1400" dirty="0" smtClean="0"/>
              <a:t> </a:t>
            </a:r>
            <a:r>
              <a:rPr lang="cs-CZ" sz="1400" dirty="0" err="1" smtClean="0"/>
              <a:t>africanus</a:t>
            </a:r>
            <a:r>
              <a:rPr lang="cs-CZ" sz="1400" dirty="0" smtClean="0"/>
              <a:t> qtl2.jpg.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19:41, 30 August 2011 [cit. 2013-05-18]. Dostupné z: </a:t>
            </a:r>
            <a:r>
              <a:rPr lang="cs-CZ" sz="1400" dirty="0" smtClean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upload.wikimedia.org/wikipedia/commons/thumb/d/d3/Phacochoerus_africanus_qtl2.jpg/800px-Phacochoerus_africanus_qtl2.jpg</a:t>
            </a:r>
            <a:endParaRPr lang="cs-CZ" sz="1400" dirty="0" smtClean="0"/>
          </a:p>
          <a:p>
            <a:r>
              <a:rPr lang="cs-CZ" sz="1400" i="1" dirty="0" smtClean="0"/>
              <a:t>Přírodopis 2 pro 7. ročník základní školy a nižší ročníky víceletých gymnázií</a:t>
            </a:r>
            <a:r>
              <a:rPr lang="cs-CZ" sz="1400" dirty="0" smtClean="0"/>
              <a:t>. Bělehradská 47, 120 00 Praha 2: SPN, 1999. ISBN 80-7235-069-2</a:t>
            </a:r>
            <a:r>
              <a:rPr lang="cs-CZ" sz="1400" dirty="0" smtClean="0"/>
              <a:t>.</a:t>
            </a: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</a:t>
            </a:r>
            <a:r>
              <a:rPr lang="cs-CZ" dirty="0" smtClean="0"/>
              <a:t>určen k </a:t>
            </a:r>
            <a:r>
              <a:rPr lang="cs-CZ" dirty="0" smtClean="0"/>
              <a:t>výkladu nového učiva. Žáci se seznamují </a:t>
            </a:r>
          </a:p>
          <a:p>
            <a:r>
              <a:rPr lang="cs-CZ" dirty="0" smtClean="0"/>
              <a:t>s charakteristikou nepřežvýkavých sudokopytníků. Pomocí obrázků si zároveň procvičují i poznávání jednotlivých zástupců.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vědomosti a dovednosti žáků.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786454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i="1" u="sng" dirty="0" smtClean="0">
                <a:solidFill>
                  <a:schemeClr val="bg1"/>
                </a:solidFill>
                <a:latin typeface="Algerian" pitchFamily="82" charset="0"/>
              </a:rPr>
              <a:t>Obecná charakteristika</a:t>
            </a:r>
            <a:endParaRPr lang="cs-CZ" sz="4400" i="1" u="sng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928670"/>
            <a:ext cx="914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jednoduchý žaludek</a:t>
            </a:r>
            <a:endParaRPr lang="cs-CZ" sz="36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1857364"/>
            <a:ext cx="9144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nikdy potravu nepřežvykují</a:t>
            </a:r>
            <a:endParaRPr lang="cs-CZ" sz="36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2714620"/>
            <a:ext cx="914400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600" b="1" dirty="0" smtClean="0">
                <a:latin typeface="Batang" pitchFamily="18" charset="-127"/>
                <a:ea typeface="Batang" pitchFamily="18" charset="-127"/>
              </a:rPr>
              <a:t> úplný chrup s mohutnými prohnutými        špičáky, vypadají jako kly</a:t>
            </a:r>
            <a:endParaRPr lang="cs-CZ" sz="36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785794"/>
            <a:ext cx="5214974" cy="491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0" y="785794"/>
            <a:ext cx="371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Lebka </a:t>
            </a:r>
          </a:p>
          <a:p>
            <a:pPr algn="ctr"/>
            <a:r>
              <a:rPr lang="cs-CZ" sz="28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prasete domácího</a:t>
            </a:r>
            <a:endParaRPr lang="cs-CZ" sz="28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oubor:Sow with pigl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500306"/>
            <a:ext cx="7620000" cy="4214818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6061075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214546" y="0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u="sng" dirty="0" smtClean="0">
                <a:solidFill>
                  <a:schemeClr val="bg1"/>
                </a:solidFill>
                <a:latin typeface="Algerian" pitchFamily="82" charset="0"/>
              </a:rPr>
              <a:t>Prase domácí</a:t>
            </a:r>
            <a:endParaRPr lang="cs-CZ" sz="4800" u="sng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4" name="Obláček 3"/>
          <p:cNvSpPr/>
          <p:nvPr/>
        </p:nvSpPr>
        <p:spPr>
          <a:xfrm>
            <a:off x="1285852" y="785794"/>
            <a:ext cx="7215238" cy="2071702"/>
          </a:xfrm>
          <a:prstGeom prst="cloudCallout">
            <a:avLst>
              <a:gd name="adj1" fmla="val -60364"/>
              <a:gd name="adj2" fmla="val 4778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Batang" pitchFamily="18" charset="-127"/>
                <a:ea typeface="Batang" pitchFamily="18" charset="-127"/>
              </a:rPr>
              <a:t>Co všechno víš o uvedeném zvířeti? O jeho vzhledu, potravě, atd.</a:t>
            </a:r>
            <a:endParaRPr lang="cs-CZ" sz="2800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857628"/>
            <a:ext cx="1314511" cy="281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214546" y="0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u="sng" dirty="0" smtClean="0">
                <a:solidFill>
                  <a:schemeClr val="bg1"/>
                </a:solidFill>
                <a:latin typeface="Algerian" pitchFamily="82" charset="0"/>
              </a:rPr>
              <a:t>Prase domácí</a:t>
            </a:r>
            <a:endParaRPr lang="cs-CZ" sz="4800" u="sng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07154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je vyšlechtěno z </a:t>
            </a:r>
            <a:r>
              <a:rPr lang="cs-CZ" sz="3200" b="1" dirty="0" smtClean="0">
                <a:solidFill>
                  <a:schemeClr val="bg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..........................................</a:t>
            </a:r>
            <a:endParaRPr lang="cs-CZ" sz="3200" b="1" dirty="0" smtClean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178592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zavalité tělo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0" y="250030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nohy jsou opatřeny </a:t>
            </a:r>
            <a:r>
              <a:rPr lang="cs-CZ" sz="3200" b="1" dirty="0" smtClean="0">
                <a:solidFill>
                  <a:schemeClr val="bg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................... </a:t>
            </a: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prsty</a:t>
            </a:r>
            <a:endParaRPr lang="cs-CZ" sz="3200" b="1" dirty="0" smtClean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321468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našlapuje však jen na dva prostřední prsty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0" y="400050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všežravec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0" y="471488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užitek: </a:t>
            </a:r>
            <a:r>
              <a:rPr lang="cs-CZ" sz="3200" b="1" dirty="0" smtClean="0">
                <a:solidFill>
                  <a:schemeClr val="bg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....................................</a:t>
            </a:r>
            <a:endParaRPr lang="cs-CZ" sz="3200" b="1" dirty="0" smtClean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929058" y="85723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p</a:t>
            </a:r>
            <a:r>
              <a:rPr lang="cs-CZ" sz="3600" b="1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rasete divokého</a:t>
            </a:r>
            <a:endParaRPr lang="cs-CZ" sz="3600" b="1" dirty="0">
              <a:solidFill>
                <a:srgbClr val="00B0F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572000" y="228599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čtyřmi</a:t>
            </a:r>
            <a:endParaRPr lang="cs-CZ" sz="3600" b="1" dirty="0">
              <a:solidFill>
                <a:srgbClr val="00B0F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857356" y="4500570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p</a:t>
            </a:r>
            <a:r>
              <a:rPr lang="cs-CZ" sz="3600" b="1" dirty="0" smtClean="0">
                <a:solidFill>
                  <a:srgbClr val="00B0F0"/>
                </a:solidFill>
                <a:latin typeface="Batang" pitchFamily="18" charset="-127"/>
                <a:ea typeface="Batang" pitchFamily="18" charset="-127"/>
              </a:rPr>
              <a:t>ředevším maso</a:t>
            </a:r>
            <a:endParaRPr lang="cs-CZ" sz="3600" b="1" dirty="0">
              <a:solidFill>
                <a:srgbClr val="00B0F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214546" y="0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u="sng" dirty="0" smtClean="0">
                <a:solidFill>
                  <a:schemeClr val="bg1"/>
                </a:solidFill>
                <a:latin typeface="Algerian" pitchFamily="82" charset="0"/>
              </a:rPr>
              <a:t>Prase domácí</a:t>
            </a:r>
            <a:endParaRPr lang="cs-CZ" sz="4800" u="sng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21442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samec od prasete </a:t>
            </a:r>
            <a:r>
              <a:rPr lang="cs-CZ" sz="3200" b="1" dirty="0" smtClean="0">
                <a:solidFill>
                  <a:schemeClr val="bg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……………</a:t>
            </a:r>
            <a:endParaRPr lang="cs-CZ" sz="32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207167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samice od prasete </a:t>
            </a:r>
            <a:r>
              <a:rPr lang="cs-CZ" sz="3200" b="1" dirty="0" smtClean="0">
                <a:solidFill>
                  <a:schemeClr val="bg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………………</a:t>
            </a:r>
            <a:endParaRPr lang="cs-CZ" sz="32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300037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mládě od prasete </a:t>
            </a:r>
            <a:r>
              <a:rPr lang="cs-CZ" sz="3200" b="1" dirty="0" smtClean="0">
                <a:solidFill>
                  <a:schemeClr val="bg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…………</a:t>
            </a:r>
            <a:endParaRPr lang="cs-CZ" sz="32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86248" y="1000108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VEPŘ</a:t>
            </a:r>
            <a:endParaRPr lang="cs-CZ" sz="3600" b="1" dirty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000496" y="2786058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SELE</a:t>
            </a:r>
            <a:endParaRPr lang="cs-CZ" sz="3600" b="1" dirty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214810" y="1857364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PRASNICE</a:t>
            </a:r>
            <a:endParaRPr lang="cs-CZ" sz="3600" b="1" dirty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857628"/>
            <a:ext cx="317990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7" y="3786190"/>
            <a:ext cx="230483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214546" y="0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u="sng" dirty="0" smtClean="0">
                <a:solidFill>
                  <a:schemeClr val="bg1"/>
                </a:solidFill>
                <a:latin typeface="Algerian" pitchFamily="82" charset="0"/>
              </a:rPr>
              <a:t>Prase domácí</a:t>
            </a:r>
            <a:endParaRPr lang="cs-CZ" sz="4800" u="sng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000108"/>
            <a:ext cx="91440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Z prasete lze zužitkovat téměř všechno.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Dokážete říct co všechno a k čemu? </a:t>
            </a:r>
            <a:endParaRPr lang="cs-CZ" sz="32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24288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8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KŮŽE – </a:t>
            </a:r>
            <a:r>
              <a:rPr lang="cs-CZ" sz="2800" dirty="0" err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brašnařské</a:t>
            </a:r>
            <a:r>
              <a:rPr lang="cs-CZ" sz="28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výrobky (tašky, řemeny, ...)</a:t>
            </a:r>
            <a:endParaRPr lang="cs-CZ" sz="28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31432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8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ŠTĚTINY – </a:t>
            </a:r>
            <a:r>
              <a:rPr lang="cs-CZ" sz="28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štětce, kartáče, ... </a:t>
            </a:r>
            <a:endParaRPr lang="cs-CZ" sz="28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378619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8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VNITŘNOSTI – </a:t>
            </a:r>
            <a:r>
              <a:rPr lang="cs-CZ" sz="28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jitrnice, tlačenky, ...</a:t>
            </a:r>
            <a:endParaRPr lang="cs-CZ" sz="28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44291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8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TUK, MASO – </a:t>
            </a:r>
            <a:r>
              <a:rPr lang="cs-CZ" sz="28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v různé úpravě jako potravina</a:t>
            </a:r>
            <a:endParaRPr lang="cs-CZ" sz="28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214546" y="0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u="sng" dirty="0" smtClean="0">
                <a:solidFill>
                  <a:schemeClr val="bg1"/>
                </a:solidFill>
                <a:latin typeface="Algerian" pitchFamily="82" charset="0"/>
              </a:rPr>
              <a:t>Prase domácí</a:t>
            </a:r>
            <a:endParaRPr lang="cs-CZ" sz="4800" u="sng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92867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Některé kultury mají konzumaci vepřového 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masa náboženskými předpisy ZAKÁZÁNO. Víš o jaké kultury se jedná? </a:t>
            </a:r>
            <a:endParaRPr lang="cs-CZ" sz="32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428728" y="2786058"/>
            <a:ext cx="6500858" cy="10715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MUSLIMOVÉ A ŽIDÉ</a:t>
            </a:r>
            <a:endParaRPr lang="cs-CZ" sz="36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214546" y="0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u="sng" dirty="0" smtClean="0">
                <a:solidFill>
                  <a:schemeClr val="bg1"/>
                </a:solidFill>
                <a:latin typeface="Algerian" pitchFamily="82" charset="0"/>
              </a:rPr>
              <a:t>Prase </a:t>
            </a:r>
            <a:r>
              <a:rPr lang="cs-CZ" sz="4800" u="sng" dirty="0" err="1" smtClean="0">
                <a:solidFill>
                  <a:schemeClr val="bg1"/>
                </a:solidFill>
                <a:latin typeface="Algerian" pitchFamily="82" charset="0"/>
              </a:rPr>
              <a:t>dIVOKÉ</a:t>
            </a:r>
            <a:endParaRPr lang="cs-CZ" sz="4800" u="sng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00010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mohutnější špičáky než prase domácí</a:t>
            </a:r>
            <a:endParaRPr lang="cs-CZ" sz="32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164305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špičáky a protáhlý rypák využívají </a:t>
            </a:r>
          </a:p>
          <a:p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  k rozrývání půdy</a:t>
            </a:r>
            <a:endParaRPr lang="cs-CZ" sz="32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271462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tělo je pokryto hustou štětinatou kůží</a:t>
            </a:r>
            <a:endParaRPr lang="cs-CZ" sz="32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3429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v myslivosti velmi oblíbená lovná zvěř,</a:t>
            </a:r>
          </a:p>
          <a:p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 označována jako </a:t>
            </a:r>
            <a:r>
              <a:rPr lang="cs-CZ" sz="3200" b="1" i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„černá  zvěř“</a:t>
            </a:r>
            <a:endParaRPr lang="cs-CZ" sz="32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457200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samice (bachyně) mívají 5 až 6 selat</a:t>
            </a:r>
            <a:endParaRPr lang="cs-CZ" sz="32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461</Words>
  <Application>Microsoft Office PowerPoint</Application>
  <PresentationFormat>Předvádění na obrazovce (4:3)</PresentationFormat>
  <Paragraphs>89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Savci – řád: sudokopytníci  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Zdroje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Eliška</dc:creator>
  <cp:lastModifiedBy>Eliška</cp:lastModifiedBy>
  <cp:revision>60</cp:revision>
  <dcterms:created xsi:type="dcterms:W3CDTF">2013-05-18T12:28:55Z</dcterms:created>
  <dcterms:modified xsi:type="dcterms:W3CDTF">2013-05-18T16:22:29Z</dcterms:modified>
</cp:coreProperties>
</file>