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9" r:id="rId11"/>
    <p:sldId id="270" r:id="rId12"/>
    <p:sldId id="268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63" r:id="rId21"/>
    <p:sldId id="265" r:id="rId22"/>
    <p:sldId id="27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B88-4327-4317-8154-CE50862C4583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92CA-EEFD-41D2-9009-C014AC920A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B88-4327-4317-8154-CE50862C4583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92CA-EEFD-41D2-9009-C014AC920A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B88-4327-4317-8154-CE50862C4583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92CA-EEFD-41D2-9009-C014AC920A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B88-4327-4317-8154-CE50862C4583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92CA-EEFD-41D2-9009-C014AC920A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B88-4327-4317-8154-CE50862C4583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92CA-EEFD-41D2-9009-C014AC920A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B88-4327-4317-8154-CE50862C4583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92CA-EEFD-41D2-9009-C014AC920A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B88-4327-4317-8154-CE50862C4583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92CA-EEFD-41D2-9009-C014AC920A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B88-4327-4317-8154-CE50862C4583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92CA-EEFD-41D2-9009-C014AC920A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B88-4327-4317-8154-CE50862C4583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92CA-EEFD-41D2-9009-C014AC920A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B88-4327-4317-8154-CE50862C4583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92CA-EEFD-41D2-9009-C014AC920A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B88-4327-4317-8154-CE50862C4583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92CA-EEFD-41D2-9009-C014AC920A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62B88-4327-4317-8154-CE50862C4583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292CA-EEFD-41D2-9009-C014AC920AE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4/40/Capuchin_Costa_Rica.jpg/613px-Capuchin_Costa_Rica.jpg" TargetMode="External"/><Relationship Id="rId3" Type="http://schemas.openxmlformats.org/officeDocument/2006/relationships/hyperlink" Target="http://upload.wikimedia.org/wikipedia/commons/5/57/Chimpanse.jpg" TargetMode="External"/><Relationship Id="rId7" Type="http://schemas.openxmlformats.org/officeDocument/2006/relationships/hyperlink" Target="http://upload.wikimedia.org/wikipedia/commons/thumb/d/d9/Galago_senegalensis.jpg/449px-Galago_senegalensi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1/1f/Ring_tailed_lemurs.jpg/470px-Ring_tailed_lemurs.jpg" TargetMode="External"/><Relationship Id="rId5" Type="http://schemas.openxmlformats.org/officeDocument/2006/relationships/hyperlink" Target="http://www.clker.com/cliparts/d/7/0/6/1237098529983464009StudioFibonacci_Cartoon_monkey.svg.med.png" TargetMode="External"/><Relationship Id="rId10" Type="http://schemas.openxmlformats.org/officeDocument/2006/relationships/hyperlink" Target="http://upload.wikimedia.org/wikipedia/commons/thumb/7/7c/Lemur_catta_004.jpg/381px-Lemur_catta_004.jpg" TargetMode="External"/><Relationship Id="rId4" Type="http://schemas.openxmlformats.org/officeDocument/2006/relationships/hyperlink" Target="http://www.clker.com/cliparts/0/1/d/7/11971185651793535779antontw_Monkey.svg.med.png" TargetMode="External"/><Relationship Id="rId9" Type="http://schemas.openxmlformats.org/officeDocument/2006/relationships/hyperlink" Target="http://upload.wikimedia.org/wikipedia/commons/thumb/f/f5/Lemur_catta_001.jpg/800px-Lemur_catta_001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3/33/Lemur_catta_-_tail_length_01.jpg/800px-Lemur_catta_-_tail_length_01.jpg" TargetMode="External"/><Relationship Id="rId7" Type="http://schemas.openxmlformats.org/officeDocument/2006/relationships/hyperlink" Target="http://upload.wikimedia.org/wikipedia/commons/thumb/4/49/Galago_senegalensis_braccatus_Museum_de_Gen%C3%A8ve.JPG/460px-Galago_senegalensis_braccatus_Museum_de_Gen%C3%A8v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3/3c/Galago_senegalensis-Mus%C3%A9e_zoologique_de_Strasbourg.jpg/455px-Galago_senegalensis-Mus%C3%A9e_zoologique_de_Strasbourg.jpg" TargetMode="External"/><Relationship Id="rId5" Type="http://schemas.openxmlformats.org/officeDocument/2006/relationships/hyperlink" Target="http://upload.wikimedia.org/wikipedia/commons/thumb/7/7c/Distribution_G._senegalensis.svg/590px-Distribution_G._senegalensis.svg.png" TargetMode="External"/><Relationship Id="rId4" Type="http://schemas.openxmlformats.org/officeDocument/2006/relationships/hyperlink" Target="http://upload.wikimedia.org/wikipedia/commons/thumb/6/62/Nycticebus_pygmaeus_003.jpg/800px-Nycticebus_pygmaeus_003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1/6/4/e/11970968301753069796bessan_World_Map.svg.med.png" TargetMode="External"/><Relationship Id="rId3" Type="http://schemas.openxmlformats.org/officeDocument/2006/relationships/hyperlink" Target="http://upload.wikimedia.org/wikipedia/commons/thumb/9/9f/Nycticebus_pygmaeus_005.jpg/771px-Nycticebus_pygmaeus_005.jpg" TargetMode="External"/><Relationship Id="rId7" Type="http://schemas.openxmlformats.org/officeDocument/2006/relationships/hyperlink" Target="http://www.clker.com/cliparts/6/f/6/d/11949892012097129050tree_-_rpg_map_elements_13.svg.med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s/3/7/8/e/11949992881852195072view_tree.svg.med.png" TargetMode="External"/><Relationship Id="rId5" Type="http://schemas.openxmlformats.org/officeDocument/2006/relationships/hyperlink" Target="http://www.clker.com/cliparts/e/W/C/y/n/m/monkey-md.png" TargetMode="External"/><Relationship Id="rId4" Type="http://schemas.openxmlformats.org/officeDocument/2006/relationships/hyperlink" Target="http://upload.wikimedia.org/wikipedia/commons/e/ef/Aye-aye_(Daubentonia_madagascariensis)_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řád: primáti 1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28794" y="400050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Př</a:t>
            </a:r>
            <a:r>
              <a:rPr lang="cs-CZ" sz="3200" dirty="0" smtClean="0"/>
              <a:t>_098_Savci_řád primáti 1</a:t>
            </a:r>
            <a:endParaRPr lang="cs-CZ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Bookman Old Style" pitchFamily="18" charset="0"/>
              </a:rPr>
              <a:t>Primáti: </a:t>
            </a:r>
            <a:r>
              <a:rPr lang="cs-CZ" sz="5400" i="1" u="sng" dirty="0" smtClean="0">
                <a:latin typeface="Bookman Old Style" pitchFamily="18" charset="0"/>
              </a:rPr>
              <a:t>Poloopice</a:t>
            </a:r>
            <a:endParaRPr lang="cs-CZ" sz="5400" u="sng" dirty="0">
              <a:latin typeface="Bookman Old Style" pitchFamily="18" charset="0"/>
            </a:endParaRPr>
          </a:p>
        </p:txBody>
      </p:sp>
      <p:pic>
        <p:nvPicPr>
          <p:cNvPr id="4" name="Picture 2" descr="Cartoon Monkey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357321" cy="1110535"/>
          </a:xfrm>
          <a:prstGeom prst="rect">
            <a:avLst/>
          </a:prstGeom>
          <a:noFill/>
        </p:spPr>
      </p:pic>
      <p:pic>
        <p:nvPicPr>
          <p:cNvPr id="5" name="Picture 2" descr="Cartoon Monkey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357321" cy="1110535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2071670" y="928670"/>
            <a:ext cx="5500726" cy="1000132"/>
          </a:xfrm>
          <a:prstGeom prst="ellipse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Komba ušatá</a:t>
            </a:r>
            <a:endParaRPr lang="cs-CZ" sz="36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0" y="2071678"/>
            <a:ext cx="9144000" cy="785818"/>
          </a:xfrm>
          <a:prstGeom prst="roundRect">
            <a:avLst/>
          </a:prstGeom>
          <a:solidFill>
            <a:srgbClr val="CC99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Bookman Old Style" pitchFamily="18" charset="0"/>
              </a:rPr>
              <a:t>Víš, na kterém z daných obrázků je komba ušatá?</a:t>
            </a:r>
            <a:endParaRPr lang="cs-CZ" sz="2800" dirty="0">
              <a:latin typeface="Bookman Old Style" pitchFamily="18" charset="0"/>
            </a:endParaRPr>
          </a:p>
        </p:txBody>
      </p:sp>
      <p:pic>
        <p:nvPicPr>
          <p:cNvPr id="8" name="Picture 4" descr="Soubor:Galago senegalens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274" y="3071810"/>
            <a:ext cx="2143140" cy="2863884"/>
          </a:xfrm>
          <a:prstGeom prst="rect">
            <a:avLst/>
          </a:prstGeom>
          <a:noFill/>
        </p:spPr>
      </p:pic>
      <p:pic>
        <p:nvPicPr>
          <p:cNvPr id="9" name="Picture 6" descr="Soubor:Capuchin Costa R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28" y="3078214"/>
            <a:ext cx="2919392" cy="2857480"/>
          </a:xfrm>
          <a:prstGeom prst="rect">
            <a:avLst/>
          </a:prstGeom>
          <a:noFill/>
        </p:spPr>
      </p:pic>
      <p:pic>
        <p:nvPicPr>
          <p:cNvPr id="26626" name="Picture 2" descr="Soubor:Nycticebus pygmaeus 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071810"/>
            <a:ext cx="321467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Bookman Old Style" pitchFamily="18" charset="0"/>
              </a:rPr>
              <a:t>Primáti: </a:t>
            </a:r>
            <a:r>
              <a:rPr lang="cs-CZ" sz="5400" i="1" u="sng" dirty="0" smtClean="0">
                <a:latin typeface="Bookman Old Style" pitchFamily="18" charset="0"/>
              </a:rPr>
              <a:t>Poloopice</a:t>
            </a:r>
            <a:endParaRPr lang="cs-CZ" sz="5400" u="sng" dirty="0">
              <a:latin typeface="Bookman Old Style" pitchFamily="18" charset="0"/>
            </a:endParaRPr>
          </a:p>
        </p:txBody>
      </p:sp>
      <p:pic>
        <p:nvPicPr>
          <p:cNvPr id="4" name="Picture 2" descr="Cartoon Monkey K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1357321" cy="1110535"/>
          </a:xfrm>
          <a:prstGeom prst="rect">
            <a:avLst/>
          </a:prstGeom>
          <a:noFill/>
        </p:spPr>
      </p:pic>
      <p:pic>
        <p:nvPicPr>
          <p:cNvPr id="5" name="Picture 2" descr="Cartoon Monkey K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0"/>
            <a:ext cx="1357321" cy="1110535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2071670" y="928670"/>
            <a:ext cx="5500726" cy="1000132"/>
          </a:xfrm>
          <a:prstGeom prst="ellipse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Komba ušatá</a:t>
            </a:r>
            <a:endParaRPr lang="cs-CZ" sz="36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20716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Bookman Old Style" pitchFamily="18" charset="0"/>
              </a:rPr>
              <a:t> malý, noční primát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26431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Bookman Old Style" pitchFamily="18" charset="0"/>
              </a:rPr>
              <a:t> aktivní hlavně v noci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32146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Bookman Old Style" pitchFamily="18" charset="0"/>
              </a:rPr>
              <a:t> všežravec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37861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Bookman Old Style" pitchFamily="18" charset="0"/>
              </a:rPr>
              <a:t> výskyt: Afrika</a:t>
            </a:r>
            <a:endParaRPr lang="cs-CZ" sz="3200" dirty="0">
              <a:latin typeface="Bookman Old Style" pitchFamily="18" charset="0"/>
            </a:endParaRPr>
          </a:p>
        </p:txBody>
      </p:sp>
      <p:pic>
        <p:nvPicPr>
          <p:cNvPr id="25602" name="Picture 2" descr="Soubor:Distribution G. senegalensis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214686"/>
            <a:ext cx="2603491" cy="264320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857892"/>
            <a:ext cx="3657600" cy="796925"/>
          </a:xfrm>
          <a:prstGeom prst="rect">
            <a:avLst/>
          </a:prstGeom>
          <a:noFill/>
        </p:spPr>
      </p:pic>
      <p:pic>
        <p:nvPicPr>
          <p:cNvPr id="12" name="Picture 4" descr="Soubor:Galago senegalens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000240"/>
            <a:ext cx="314327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File:Galago senegalensis braccatus Museum de Genè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152524"/>
            <a:ext cx="4381500" cy="5705476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1643042" y="0"/>
            <a:ext cx="5500726" cy="1000132"/>
          </a:xfrm>
          <a:prstGeom prst="ellipse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Komba ušatá</a:t>
            </a:r>
            <a:endParaRPr lang="cs-CZ" sz="36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2530" name="Picture 2" descr="Soubor: Galago senegalensis-Musée de zoologique Strasbou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2524"/>
            <a:ext cx="4333875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286388"/>
            <a:ext cx="3657600" cy="796925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0" y="0"/>
            <a:ext cx="4286248" cy="1000132"/>
          </a:xfrm>
          <a:prstGeom prst="ellipse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Outloň malý</a:t>
            </a:r>
            <a:endParaRPr lang="cs-CZ" sz="36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4786314" y="0"/>
            <a:ext cx="4357686" cy="1000132"/>
          </a:xfrm>
          <a:prstGeom prst="ellipse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Ksukol ocasatý</a:t>
            </a:r>
            <a:endParaRPr lang="cs-CZ" sz="30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9698" name="Picture 2" descr="Soubor: Nycticebus pygmaeus 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505602" cy="3500462"/>
          </a:xfrm>
          <a:prstGeom prst="rect">
            <a:avLst/>
          </a:prstGeom>
          <a:noFill/>
        </p:spPr>
      </p:pic>
      <p:pic>
        <p:nvPicPr>
          <p:cNvPr id="29700" name="Picture 4" descr="Soubor:Aye-aye (Daubentonia madagascariensis)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143000"/>
            <a:ext cx="35718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786050" y="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Bookman Old Style" pitchFamily="18" charset="0"/>
              </a:rPr>
              <a:t>Opakování</a:t>
            </a:r>
            <a:endParaRPr lang="cs-CZ" sz="4000" b="1" u="sng" dirty="0">
              <a:latin typeface="Bookman Old Style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0" y="785794"/>
            <a:ext cx="9144000" cy="857256"/>
          </a:xfrm>
          <a:prstGeom prst="roundRect">
            <a:avLst/>
          </a:prstGeom>
          <a:solidFill>
            <a:srgbClr val="CC99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i="1" dirty="0" smtClean="0">
                <a:ln w="19050"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Z daných písmen poskládej názvy poloopic.</a:t>
            </a:r>
            <a:endParaRPr lang="cs-CZ" sz="3200" i="1" dirty="0">
              <a:ln w="19050">
                <a:solidFill>
                  <a:schemeClr val="tx1"/>
                </a:solidFill>
                <a:prstDash val="sysDash"/>
              </a:ln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857364"/>
            <a:ext cx="9144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Bookman Old Style" pitchFamily="18" charset="0"/>
              </a:rPr>
              <a:t>A </a:t>
            </a:r>
            <a:r>
              <a:rPr lang="cs-CZ" sz="4000" dirty="0" err="1" smtClean="0">
                <a:latin typeface="Bookman Old Style" pitchFamily="18" charset="0"/>
              </a:rPr>
              <a:t>A</a:t>
            </a:r>
            <a:r>
              <a:rPr lang="cs-CZ" sz="4000" dirty="0" smtClean="0">
                <a:latin typeface="Bookman Old Style" pitchFamily="18" charset="0"/>
              </a:rPr>
              <a:t> E U R L T K M </a:t>
            </a:r>
            <a:endParaRPr lang="cs-CZ" sz="4000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928934"/>
            <a:ext cx="9144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Bookman Old Style" pitchFamily="18" charset="0"/>
              </a:rPr>
              <a:t>Ý O A </a:t>
            </a:r>
            <a:r>
              <a:rPr lang="cs-CZ" sz="4000" dirty="0" err="1" smtClean="0">
                <a:latin typeface="Bookman Old Style" pitchFamily="18" charset="0"/>
              </a:rPr>
              <a:t>A</a:t>
            </a:r>
            <a:r>
              <a:rPr lang="cs-CZ" sz="4000" dirty="0" smtClean="0">
                <a:latin typeface="Bookman Old Style" pitchFamily="18" charset="0"/>
              </a:rPr>
              <a:t> O U K T C K S </a:t>
            </a:r>
            <a:r>
              <a:rPr lang="cs-CZ" sz="4000" dirty="0" err="1" smtClean="0">
                <a:latin typeface="Bookman Old Style" pitchFamily="18" charset="0"/>
              </a:rPr>
              <a:t>S</a:t>
            </a:r>
            <a:r>
              <a:rPr lang="cs-CZ" sz="4000" dirty="0" smtClean="0">
                <a:latin typeface="Bookman Old Style" pitchFamily="18" charset="0"/>
              </a:rPr>
              <a:t> L </a:t>
            </a:r>
            <a:endParaRPr lang="cs-CZ" sz="4000" dirty="0"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4000504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Bookman Old Style" pitchFamily="18" charset="0"/>
              </a:rPr>
              <a:t>Á Ý A O </a:t>
            </a:r>
            <a:r>
              <a:rPr lang="cs-CZ" sz="4000" dirty="0" err="1" smtClean="0">
                <a:latin typeface="Bookman Old Style" pitchFamily="18" charset="0"/>
              </a:rPr>
              <a:t>O</a:t>
            </a:r>
            <a:r>
              <a:rPr lang="cs-CZ" sz="4000" dirty="0" smtClean="0">
                <a:latin typeface="Bookman Old Style" pitchFamily="18" charset="0"/>
              </a:rPr>
              <a:t> L H V </a:t>
            </a:r>
            <a:r>
              <a:rPr lang="cs-CZ" sz="4000" dirty="0" err="1" smtClean="0">
                <a:latin typeface="Bookman Old Style" pitchFamily="18" charset="0"/>
              </a:rPr>
              <a:t>V</a:t>
            </a:r>
            <a:r>
              <a:rPr lang="cs-CZ" sz="4000" dirty="0" smtClean="0">
                <a:latin typeface="Bookman Old Style" pitchFamily="18" charset="0"/>
              </a:rPr>
              <a:t> T U Ň</a:t>
            </a:r>
            <a:endParaRPr lang="cs-CZ" sz="4000" dirty="0"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0" y="1857364"/>
            <a:ext cx="9144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Bookman Old Style" pitchFamily="18" charset="0"/>
              </a:rPr>
              <a:t>L E M U R	  K A T A</a:t>
            </a:r>
            <a:endParaRPr lang="cs-CZ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0" y="2928934"/>
            <a:ext cx="9144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Bookman Old Style" pitchFamily="18" charset="0"/>
              </a:rPr>
              <a:t>K S U K O L   O C A S A T Ý</a:t>
            </a:r>
            <a:endParaRPr lang="cs-CZ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4000504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Bookman Old Style" pitchFamily="18" charset="0"/>
              </a:rPr>
              <a:t>O U T L O Ň   V Á H A V Ý</a:t>
            </a:r>
            <a:endParaRPr lang="cs-CZ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8674" name="Picture 2" descr="Monkey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0938" y="4714884"/>
            <a:ext cx="1693062" cy="2143116"/>
          </a:xfrm>
          <a:prstGeom prst="rect">
            <a:avLst/>
          </a:prstGeom>
          <a:noFill/>
        </p:spPr>
      </p:pic>
      <p:pic>
        <p:nvPicPr>
          <p:cNvPr id="23" name="Picture 2" descr="Monkey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1693062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786050" y="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Bookman Old Style" pitchFamily="18" charset="0"/>
              </a:rPr>
              <a:t>Opakování</a:t>
            </a:r>
            <a:endParaRPr lang="cs-CZ" sz="4000" b="1" u="sng" dirty="0">
              <a:latin typeface="Bookman Old Style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0" y="785794"/>
            <a:ext cx="9144000" cy="857256"/>
          </a:xfrm>
          <a:prstGeom prst="roundRect">
            <a:avLst/>
          </a:prstGeom>
          <a:solidFill>
            <a:srgbClr val="CC99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i="1" dirty="0" smtClean="0">
                <a:ln w="19050"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Odpověz na dané otázky</a:t>
            </a:r>
            <a:r>
              <a:rPr lang="cs-CZ" sz="3200" i="1" dirty="0" smtClean="0">
                <a:ln w="19050"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.</a:t>
            </a:r>
            <a:endParaRPr lang="cs-CZ" sz="3200" i="1" dirty="0">
              <a:ln w="19050">
                <a:solidFill>
                  <a:schemeClr val="tx1"/>
                </a:solidFill>
                <a:prstDash val="sysDash"/>
              </a:ln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857364"/>
            <a:ext cx="9144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1) Kde tráví většinu svého života primáti? 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571744"/>
            <a:ext cx="9144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2) K čemu používá lemur kata svůj ocas? 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357562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3) Kde na Zemi najdeme poloopice? 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071942"/>
            <a:ext cx="9144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4) Která z poloopic loví hmyz a má ráda </a:t>
            </a:r>
          </a:p>
          <a:p>
            <a:r>
              <a:rPr lang="cs-CZ" sz="3200" dirty="0" smtClean="0">
                <a:latin typeface="Bookman Old Style" pitchFamily="18" charset="0"/>
              </a:rPr>
              <a:t> </a:t>
            </a:r>
            <a:r>
              <a:rPr lang="cs-CZ" sz="3200" dirty="0" smtClean="0">
                <a:latin typeface="Bookman Old Style" pitchFamily="18" charset="0"/>
              </a:rPr>
              <a:t>   sladkou šťávu akácií? 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9" name="Tlačítko akce: Informace 8">
            <a:hlinkClick r:id="" action="ppaction://hlinkshowjump?jump=nextslide" highlightClick="1"/>
          </p:cNvPr>
          <p:cNvSpPr/>
          <p:nvPr/>
        </p:nvSpPr>
        <p:spPr>
          <a:xfrm>
            <a:off x="8429652" y="1857364"/>
            <a:ext cx="714348" cy="5715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Informace 9">
            <a:hlinkClick r:id="rId3" action="ppaction://hlinksldjump" highlightClick="1"/>
          </p:cNvPr>
          <p:cNvSpPr/>
          <p:nvPr/>
        </p:nvSpPr>
        <p:spPr>
          <a:xfrm>
            <a:off x="8429652" y="2571744"/>
            <a:ext cx="714348" cy="5715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lačítko akce: Informace 10">
            <a:hlinkClick r:id="rId4" action="ppaction://hlinksldjump" highlightClick="1"/>
          </p:cNvPr>
          <p:cNvSpPr/>
          <p:nvPr/>
        </p:nvSpPr>
        <p:spPr>
          <a:xfrm>
            <a:off x="8429652" y="3357562"/>
            <a:ext cx="714348" cy="5715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lačítko akce: Informace 11">
            <a:hlinkClick r:id="rId5" action="ppaction://hlinksldjump" highlightClick="1"/>
          </p:cNvPr>
          <p:cNvSpPr/>
          <p:nvPr/>
        </p:nvSpPr>
        <p:spPr>
          <a:xfrm>
            <a:off x="8429652" y="4071942"/>
            <a:ext cx="714348" cy="5715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28604"/>
            <a:ext cx="9144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1) Kde tráví většinu svého života primáti? 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357298"/>
            <a:ext cx="91440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na stromech</a:t>
            </a:r>
            <a:endParaRPr lang="cs-CZ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170" name="Picture 2" descr="Strom K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928801"/>
            <a:ext cx="4781323" cy="4929199"/>
          </a:xfrm>
          <a:prstGeom prst="rect">
            <a:avLst/>
          </a:prstGeom>
          <a:noFill/>
        </p:spPr>
      </p:pic>
      <p:pic>
        <p:nvPicPr>
          <p:cNvPr id="7172" name="Picture 4" descr="Tree - Rpg Mapa Elements 13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379" y="3143248"/>
            <a:ext cx="3832621" cy="3500462"/>
          </a:xfrm>
          <a:prstGeom prst="rect">
            <a:avLst/>
          </a:prstGeom>
          <a:noFill/>
        </p:spPr>
      </p:pic>
      <p:sp>
        <p:nvSpPr>
          <p:cNvPr id="7" name="Tlačítko akce: Návrat 6">
            <a:hlinkClick r:id="" action="ppaction://hlinkshowjump?jump=lastslideviewed" highlightClick="1"/>
          </p:cNvPr>
          <p:cNvSpPr/>
          <p:nvPr/>
        </p:nvSpPr>
        <p:spPr>
          <a:xfrm>
            <a:off x="0" y="5929330"/>
            <a:ext cx="1142976" cy="92867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oubor: lemur kata - délka ocasu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357430"/>
            <a:ext cx="9144001" cy="450057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357166"/>
            <a:ext cx="9144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2) K čemu používá lemur kata svůj ocas? 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357298"/>
            <a:ext cx="91440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p</a:t>
            </a:r>
            <a:r>
              <a:rPr lang="cs-CZ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ohybu, dorozumívání</a:t>
            </a:r>
            <a:endParaRPr lang="cs-CZ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0" y="5929330"/>
            <a:ext cx="1142976" cy="92867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ssan Mapa světa K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8072462" cy="430531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357166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3) Kde na Zemi najdeme poloopice? 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357298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Afrika, Asie, Madagaskar</a:t>
            </a:r>
            <a:endParaRPr lang="cs-CZ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0" y="5929330"/>
            <a:ext cx="1142976" cy="92867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357166"/>
            <a:ext cx="9144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4) Která z poloopic loví hmyz a má ráda </a:t>
            </a:r>
          </a:p>
          <a:p>
            <a:r>
              <a:rPr lang="cs-CZ" sz="3200" dirty="0" smtClean="0">
                <a:latin typeface="Bookman Old Style" pitchFamily="18" charset="0"/>
              </a:rPr>
              <a:t> </a:t>
            </a:r>
            <a:r>
              <a:rPr lang="cs-CZ" sz="3200" dirty="0" smtClean="0">
                <a:latin typeface="Bookman Old Style" pitchFamily="18" charset="0"/>
              </a:rPr>
              <a:t>   sladkou šťávu akácií? </a:t>
            </a:r>
            <a:endParaRPr lang="cs-CZ" sz="3200" dirty="0">
              <a:latin typeface="Bookman Old Style" pitchFamily="18" charset="0"/>
            </a:endParaRPr>
          </a:p>
        </p:txBody>
      </p:sp>
      <p:pic>
        <p:nvPicPr>
          <p:cNvPr id="4" name="Picture 2" descr="Soubor: Galago senegalensis-Musée de zoologique Strasbou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13980"/>
            <a:ext cx="3071834" cy="404402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1643050"/>
            <a:ext cx="91440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Komba ušatá</a:t>
            </a:r>
            <a:endParaRPr lang="cs-CZ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0" y="5929330"/>
            <a:ext cx="1142976" cy="928670"/>
          </a:xfrm>
          <a:prstGeom prst="actionButtonRetur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</a:t>
            </a:r>
            <a:r>
              <a:rPr lang="cs-CZ" dirty="0" smtClean="0"/>
              <a:t>výkladu nového učiva. </a:t>
            </a:r>
            <a:r>
              <a:rPr lang="cs-CZ" dirty="0" smtClean="0"/>
              <a:t>Žáci se seznamují se základními charakteristickými znaky primátů a poloopic.</a:t>
            </a:r>
            <a:r>
              <a:rPr lang="cs-CZ" dirty="0" smtClean="0"/>
              <a:t>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Chimpanse.jpg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22. 3. 2006, 16:18 [cit. 2013-07-22]. Dostupné z: </a:t>
            </a:r>
            <a:r>
              <a:rPr lang="cs-CZ" sz="1400" dirty="0" smtClean="0">
                <a:hlinkClick r:id="rId3"/>
              </a:rPr>
              <a:t>http://upload.wikimedia.org/wikipedia/commons/5/57/Chimpanse.jpg</a:t>
            </a:r>
            <a:endParaRPr lang="cs-CZ" sz="1400" dirty="0" smtClean="0"/>
          </a:p>
          <a:p>
            <a:r>
              <a:rPr lang="cs-CZ" sz="1400" dirty="0" smtClean="0"/>
              <a:t>Opice jíst banán klipartu.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08-</a:t>
            </a:r>
            <a:r>
              <a:rPr lang="cs-CZ" sz="1400" dirty="0" err="1" smtClean="0"/>
              <a:t>Dec</a:t>
            </a:r>
            <a:r>
              <a:rPr lang="cs-CZ" sz="1400" dirty="0" smtClean="0"/>
              <a:t>-07 04:56:07 PST [cit. 2013-07-22]. Dostupné z: </a:t>
            </a:r>
            <a:r>
              <a:rPr lang="cs-CZ" sz="1400" dirty="0" smtClean="0">
                <a:hlinkClick r:id="rId4"/>
              </a:rPr>
              <a:t>http://www.</a:t>
            </a:r>
            <a:r>
              <a:rPr lang="cs-CZ" sz="1400" dirty="0" err="1" smtClean="0">
                <a:hlinkClick r:id="rId4"/>
              </a:rPr>
              <a:t>clker.com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cliparts</a:t>
            </a:r>
            <a:r>
              <a:rPr lang="cs-CZ" sz="1400" dirty="0" smtClean="0">
                <a:hlinkClick r:id="rId4"/>
              </a:rPr>
              <a:t>/0/1/d/7/11971185651793535779antontw_</a:t>
            </a:r>
            <a:r>
              <a:rPr lang="cs-CZ" sz="1400" dirty="0" err="1" smtClean="0">
                <a:hlinkClick r:id="rId4"/>
              </a:rPr>
              <a:t>Monkey.svg.med.png</a:t>
            </a:r>
            <a:endParaRPr lang="cs-CZ" sz="1400" dirty="0" smtClean="0"/>
          </a:p>
          <a:p>
            <a:r>
              <a:rPr lang="cs-CZ" sz="1400" dirty="0" err="1" smtClean="0"/>
              <a:t>Cartoon</a:t>
            </a:r>
            <a:r>
              <a:rPr lang="cs-CZ" sz="1400" dirty="0" smtClean="0"/>
              <a:t> </a:t>
            </a:r>
            <a:r>
              <a:rPr lang="cs-CZ" sz="1400" dirty="0" err="1" smtClean="0"/>
              <a:t>Monkey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14-</a:t>
            </a:r>
            <a:r>
              <a:rPr lang="cs-CZ" sz="1400" dirty="0" err="1" smtClean="0"/>
              <a:t>Mar</a:t>
            </a:r>
            <a:r>
              <a:rPr lang="cs-CZ" sz="1400" dirty="0" smtClean="0"/>
              <a:t>-09 23:28:52 PDT [cit. 2013-07-22]. Dostupné z: </a:t>
            </a:r>
            <a:r>
              <a:rPr lang="cs-CZ" sz="1400" dirty="0" smtClean="0">
                <a:hlinkClick r:id="rId5"/>
              </a:rPr>
              <a:t>http://www.</a:t>
            </a:r>
            <a:r>
              <a:rPr lang="cs-CZ" sz="1400" dirty="0" err="1" smtClean="0">
                <a:hlinkClick r:id="rId5"/>
              </a:rPr>
              <a:t>clker.com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err="1" smtClean="0">
                <a:hlinkClick r:id="rId5"/>
              </a:rPr>
              <a:t>cliparts</a:t>
            </a:r>
            <a:r>
              <a:rPr lang="cs-CZ" sz="1400" dirty="0" smtClean="0">
                <a:hlinkClick r:id="rId5"/>
              </a:rPr>
              <a:t>/d/7/0/6/1237098529983464009StudioFibonacci_</a:t>
            </a:r>
            <a:r>
              <a:rPr lang="cs-CZ" sz="1400" dirty="0" err="1" smtClean="0">
                <a:hlinkClick r:id="rId5"/>
              </a:rPr>
              <a:t>Cartoon</a:t>
            </a:r>
            <a:r>
              <a:rPr lang="cs-CZ" sz="1400" dirty="0" smtClean="0">
                <a:hlinkClick r:id="rId5"/>
              </a:rPr>
              <a:t>_</a:t>
            </a:r>
            <a:r>
              <a:rPr lang="cs-CZ" sz="1400" dirty="0" err="1" smtClean="0">
                <a:hlinkClick r:id="rId5"/>
              </a:rPr>
              <a:t>monkey.svg.med.png</a:t>
            </a:r>
            <a:endParaRPr lang="cs-CZ" sz="1400" dirty="0" smtClean="0"/>
          </a:p>
          <a:p>
            <a:r>
              <a:rPr lang="cs-CZ" sz="1400" dirty="0" smtClean="0"/>
              <a:t>Ring </a:t>
            </a:r>
            <a:r>
              <a:rPr lang="cs-CZ" sz="1400" dirty="0" err="1" smtClean="0"/>
              <a:t>tailed</a:t>
            </a:r>
            <a:r>
              <a:rPr lang="cs-CZ" sz="1400" dirty="0" smtClean="0"/>
              <a:t> </a:t>
            </a:r>
            <a:r>
              <a:rPr lang="cs-CZ" sz="1400" dirty="0" err="1" smtClean="0"/>
              <a:t>lemurs.jpg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4. 2005, 07:41 [cit. 2013-07-22]. Dostupné z: </a:t>
            </a:r>
            <a:r>
              <a:rPr lang="cs-CZ" sz="1400" dirty="0" smtClean="0">
                <a:hlinkClick r:id="rId6"/>
              </a:rPr>
              <a:t>http://upload.wikimedia.org/wikipedia/commons/thumb/1/1f/Ring_tailed_lemurs.jpg/470px-Ring_tailed_lemurs.jpg</a:t>
            </a:r>
            <a:endParaRPr lang="cs-CZ" sz="1400" dirty="0" smtClean="0"/>
          </a:p>
          <a:p>
            <a:r>
              <a:rPr lang="cs-CZ" sz="1400" dirty="0" err="1" smtClean="0"/>
              <a:t>Galago</a:t>
            </a:r>
            <a:r>
              <a:rPr lang="cs-CZ" sz="1400" dirty="0" smtClean="0"/>
              <a:t> </a:t>
            </a:r>
            <a:r>
              <a:rPr lang="cs-CZ" sz="1400" dirty="0" err="1" smtClean="0"/>
              <a:t>senegalensis.jpg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15. 11. 2012, 04:47 [cit. 2013-07-22]. Dostupné z: </a:t>
            </a:r>
            <a:r>
              <a:rPr lang="cs-CZ" sz="1400" dirty="0" smtClean="0">
                <a:hlinkClick r:id="rId7"/>
              </a:rPr>
              <a:t>http://upload.wikimedia.org/wikipedia/commons/thumb/d/d9/Galago_senegalensis.jpg/449px-Galago_senegalensis.jpg</a:t>
            </a:r>
            <a:endParaRPr lang="cs-CZ" sz="1400" dirty="0" smtClean="0"/>
          </a:p>
          <a:p>
            <a:r>
              <a:rPr lang="cs-CZ" sz="1400" dirty="0" err="1" smtClean="0"/>
              <a:t>Capuchin</a:t>
            </a:r>
            <a:r>
              <a:rPr lang="cs-CZ" sz="1400" dirty="0" smtClean="0"/>
              <a:t> </a:t>
            </a:r>
            <a:r>
              <a:rPr lang="cs-CZ" sz="1400" dirty="0" err="1" smtClean="0"/>
              <a:t>Costa</a:t>
            </a:r>
            <a:r>
              <a:rPr lang="cs-CZ" sz="1400" dirty="0" smtClean="0"/>
              <a:t> </a:t>
            </a:r>
            <a:r>
              <a:rPr lang="cs-CZ" sz="1400" dirty="0" err="1" smtClean="0"/>
              <a:t>Rica.jpg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8. 11. 2006, 13:18 [cit. 2013-07-22]. Dostupné z: </a:t>
            </a:r>
            <a:r>
              <a:rPr lang="cs-CZ" sz="1400" dirty="0" smtClean="0">
                <a:hlinkClick r:id="rId8"/>
              </a:rPr>
              <a:t>http://upload.wikimedia.org/wikipedia/commons/thumb/4/40/Capuchin_Costa_Rica.jpg/613px-Capuchin_Costa_Rica.jpg</a:t>
            </a:r>
            <a:endParaRPr lang="cs-CZ" sz="1400" dirty="0" smtClean="0"/>
          </a:p>
          <a:p>
            <a:r>
              <a:rPr lang="cs-CZ" sz="1400" dirty="0" smtClean="0"/>
              <a:t>Lemur </a:t>
            </a:r>
            <a:r>
              <a:rPr lang="cs-CZ" sz="1400" dirty="0" err="1" smtClean="0"/>
              <a:t>catta</a:t>
            </a:r>
            <a:r>
              <a:rPr lang="cs-CZ" sz="1400" dirty="0" smtClean="0"/>
              <a:t> 001.jpg.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07:46, 28 </a:t>
            </a:r>
            <a:r>
              <a:rPr lang="cs-CZ" sz="1400" dirty="0" err="1" smtClean="0"/>
              <a:t>November</a:t>
            </a:r>
            <a:r>
              <a:rPr lang="cs-CZ" sz="1400" dirty="0" smtClean="0"/>
              <a:t> 2009 [cit. 2013-07-22]. Dostupné z: </a:t>
            </a:r>
            <a:r>
              <a:rPr lang="cs-CZ" sz="1400" dirty="0" smtClean="0">
                <a:hlinkClick r:id="rId9"/>
              </a:rPr>
              <a:t>http://upload.wikimedia.org/wikipedia/commons/thumb/f/f5/Lemur_catta_001.jpg/800px-Lemur_catta_001.jpg</a:t>
            </a:r>
            <a:endParaRPr lang="cs-CZ" sz="1400" dirty="0" smtClean="0"/>
          </a:p>
          <a:p>
            <a:r>
              <a:rPr lang="cs-CZ" sz="1400" dirty="0" smtClean="0"/>
              <a:t>Lemur kata 004.jpg.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21:39, 28 březen 2010 [cit. 2013-07-22]. Dostupné z: </a:t>
            </a:r>
            <a:r>
              <a:rPr lang="cs-CZ" sz="1400" dirty="0" smtClean="0">
                <a:hlinkClick r:id="rId10"/>
              </a:rPr>
              <a:t>http://upload.wikimedia.org/wikipedia/commons/thumb/7/7c/Lemur_catta_004.jpg/381px-Lemur_catta_004.jpg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Lemur kata - délka ocasu 01.jpg.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17:48, 13 listopadu 2010 [cit. 2013-07-22]. Dostupné z: </a:t>
            </a:r>
            <a:r>
              <a:rPr lang="cs-CZ" sz="1400" dirty="0" smtClean="0">
                <a:hlinkClick r:id="rId3"/>
              </a:rPr>
              <a:t>http://upload.wikimedia.org/wikipedia/commons/thumb/3/33/Lemur_catta_-_tail_length_01.jpg/800px-Lemur_catta_-_tail_length_01.jpg</a:t>
            </a:r>
            <a:endParaRPr lang="cs-CZ" sz="1400" dirty="0" smtClean="0"/>
          </a:p>
          <a:p>
            <a:r>
              <a:rPr lang="cs-CZ" sz="1400" dirty="0" err="1" smtClean="0"/>
              <a:t>Nycticebus</a:t>
            </a:r>
            <a:r>
              <a:rPr lang="cs-CZ" sz="1400" dirty="0" smtClean="0"/>
              <a:t> </a:t>
            </a:r>
            <a:r>
              <a:rPr lang="cs-CZ" sz="1400" dirty="0" err="1" smtClean="0"/>
              <a:t>pygmaeus</a:t>
            </a:r>
            <a:r>
              <a:rPr lang="cs-CZ" sz="1400" dirty="0" smtClean="0"/>
              <a:t> 003.jpg.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12. 2010, 23:11 [cit. 2013-07-22]. Dostupné z: </a:t>
            </a:r>
            <a:r>
              <a:rPr lang="cs-CZ" sz="1400" dirty="0" smtClean="0">
                <a:hlinkClick r:id="rId4"/>
              </a:rPr>
              <a:t>http://upload.wikimedia.org/wikipedia/commons/thumb/6/62/Nycticebus_pygmaeus_003.jpg/800px-Nycticebus_pygmaeus_003.jpg</a:t>
            </a:r>
            <a:endParaRPr lang="cs-CZ" sz="1400" dirty="0" smtClean="0"/>
          </a:p>
          <a:p>
            <a:r>
              <a:rPr lang="cs-CZ" sz="1400" dirty="0" err="1" smtClean="0"/>
              <a:t>Distribution</a:t>
            </a:r>
            <a:r>
              <a:rPr lang="cs-CZ" sz="1400" dirty="0" smtClean="0"/>
              <a:t> G. </a:t>
            </a:r>
            <a:r>
              <a:rPr lang="cs-CZ" sz="1400" dirty="0" err="1" smtClean="0"/>
              <a:t>senegalensis.svg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10. 5. 2008, 08:05 [cit. 2013-07-22]. Dostupné z: </a:t>
            </a:r>
            <a:r>
              <a:rPr lang="cs-CZ" sz="1400" dirty="0" smtClean="0">
                <a:hlinkClick r:id="rId5"/>
              </a:rPr>
              <a:t>http://upload.wikimedia.org/wikipedia/commons/thumb/7/7c/Distribution_G._senegalensis.svg/590px-Distribution_G._senegalensis.svg.png</a:t>
            </a:r>
            <a:endParaRPr lang="cs-CZ" sz="1400" dirty="0" smtClean="0"/>
          </a:p>
          <a:p>
            <a:r>
              <a:rPr lang="cs-CZ" sz="1400" dirty="0" err="1" smtClean="0"/>
              <a:t>Galago</a:t>
            </a:r>
            <a:r>
              <a:rPr lang="cs-CZ" sz="1400" dirty="0" smtClean="0"/>
              <a:t> </a:t>
            </a:r>
            <a:r>
              <a:rPr lang="cs-CZ" sz="1400" dirty="0" err="1" smtClean="0"/>
              <a:t>senegalensis</a:t>
            </a:r>
            <a:r>
              <a:rPr lang="cs-CZ" sz="1400" dirty="0" smtClean="0"/>
              <a:t>-</a:t>
            </a:r>
            <a:r>
              <a:rPr lang="cs-CZ" sz="1400" dirty="0" err="1" smtClean="0"/>
              <a:t>Musée</a:t>
            </a:r>
            <a:r>
              <a:rPr lang="cs-CZ" sz="1400" dirty="0" smtClean="0"/>
              <a:t> de </a:t>
            </a:r>
            <a:r>
              <a:rPr lang="cs-CZ" sz="1400" dirty="0" err="1" smtClean="0"/>
              <a:t>zoologique</a:t>
            </a:r>
            <a:r>
              <a:rPr lang="cs-CZ" sz="1400" dirty="0" smtClean="0"/>
              <a:t> </a:t>
            </a:r>
            <a:r>
              <a:rPr lang="cs-CZ" sz="1400" dirty="0" err="1" smtClean="0"/>
              <a:t>Strasbourg.jpg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07:02, 05.05.2011 [cit. 2013-07-22]. Dostupné z: </a:t>
            </a:r>
            <a:r>
              <a:rPr lang="cs-CZ" sz="1400" dirty="0" smtClean="0">
                <a:hlinkClick r:id="rId6"/>
              </a:rPr>
              <a:t>http://upload.wikimedia.org/wikipedia/commons/thumb/3/3c/Galago_senegalensis-Mus%C3%A9e_zoologique_de_Strasbourg.jpg/455px-Galago_senegalensis-Mus%C3%A9e_zoologique_de_Strasbourg.jpg</a:t>
            </a:r>
            <a:endParaRPr lang="cs-CZ" sz="1400" dirty="0" smtClean="0"/>
          </a:p>
          <a:p>
            <a:r>
              <a:rPr lang="cs-CZ" sz="1400" dirty="0" err="1" smtClean="0"/>
              <a:t>Galago</a:t>
            </a:r>
            <a:r>
              <a:rPr lang="cs-CZ" sz="1400" dirty="0" smtClean="0"/>
              <a:t> </a:t>
            </a:r>
            <a:r>
              <a:rPr lang="cs-CZ" sz="1400" dirty="0" err="1" smtClean="0"/>
              <a:t>senegalensis</a:t>
            </a:r>
            <a:r>
              <a:rPr lang="cs-CZ" sz="1400" dirty="0" smtClean="0"/>
              <a:t> </a:t>
            </a:r>
            <a:r>
              <a:rPr lang="cs-CZ" sz="1400" dirty="0" err="1" smtClean="0"/>
              <a:t>braccatus</a:t>
            </a:r>
            <a:r>
              <a:rPr lang="cs-CZ" sz="1400" dirty="0" smtClean="0"/>
              <a:t> Museum de </a:t>
            </a:r>
            <a:r>
              <a:rPr lang="cs-CZ" sz="1400" dirty="0" err="1" smtClean="0"/>
              <a:t>Genève.JPG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12:48, 13 říjen 2011 [cit. 2013-07-22]. Dostupné z: </a:t>
            </a:r>
            <a:r>
              <a:rPr lang="cs-CZ" sz="1400" dirty="0" smtClean="0">
                <a:hlinkClick r:id="rId7"/>
              </a:rPr>
              <a:t>http://upload.wikimedia.org/wikipedia/commons/thumb/4/49/Galago_senegalensis_braccatus_Museum_de_Gen%C3%A8ve.JPG/460px-Galago_senegalensis_braccatus_Museum_de_Gen%C3%A8ve.JPG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Nycticebus</a:t>
            </a:r>
            <a:r>
              <a:rPr lang="cs-CZ" sz="1400" dirty="0" smtClean="0"/>
              <a:t> </a:t>
            </a:r>
            <a:r>
              <a:rPr lang="cs-CZ" sz="1400" dirty="0" err="1" smtClean="0"/>
              <a:t>pygmaeus</a:t>
            </a:r>
            <a:r>
              <a:rPr lang="cs-CZ" sz="1400" dirty="0" smtClean="0"/>
              <a:t> 005.jpg.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23:16, 13 prosince 2010 [cit. 2013-07-22]. Dostupné z: </a:t>
            </a:r>
            <a:r>
              <a:rPr lang="cs-CZ" sz="1400" dirty="0" smtClean="0">
                <a:hlinkClick r:id="rId3"/>
              </a:rPr>
              <a:t>http://upload.wikimedia.org/wikipedia/commons/thumb/9/9f/Nycticebus_pygmaeus_005.jpg/771px-Nycticebus_pygmaeus_005.jpg</a:t>
            </a:r>
            <a:endParaRPr lang="cs-CZ" sz="1400" dirty="0" smtClean="0"/>
          </a:p>
          <a:p>
            <a:r>
              <a:rPr lang="cs-CZ" sz="1400" dirty="0" err="1" smtClean="0"/>
              <a:t>Aye</a:t>
            </a:r>
            <a:r>
              <a:rPr lang="cs-CZ" sz="1400" dirty="0" smtClean="0"/>
              <a:t>-</a:t>
            </a:r>
            <a:r>
              <a:rPr lang="cs-CZ" sz="1400" dirty="0" err="1" smtClean="0"/>
              <a:t>aye</a:t>
            </a:r>
            <a:r>
              <a:rPr lang="cs-CZ" sz="1400" dirty="0" smtClean="0"/>
              <a:t> (</a:t>
            </a:r>
            <a:r>
              <a:rPr lang="cs-CZ" sz="1400" dirty="0" err="1" smtClean="0"/>
              <a:t>Daubentonia</a:t>
            </a:r>
            <a:r>
              <a:rPr lang="cs-CZ" sz="1400" dirty="0" smtClean="0"/>
              <a:t> </a:t>
            </a:r>
            <a:r>
              <a:rPr lang="cs-CZ" sz="1400" dirty="0" err="1" smtClean="0"/>
              <a:t>madagascariensis</a:t>
            </a:r>
            <a:r>
              <a:rPr lang="cs-CZ" sz="1400" dirty="0" smtClean="0"/>
              <a:t>) 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23. 10. 2007, 09:08 [cit. 2013-07-22]. Dostupné z: </a:t>
            </a:r>
            <a:r>
              <a:rPr lang="cs-CZ" sz="1400" dirty="0" smtClean="0">
                <a:hlinkClick r:id="rId4"/>
              </a:rPr>
              <a:t>http://upload.wikimedia.org/wikipedia/commons/e/ef/Aye-aye_%28Daubentonia_madagascariensis%29_1.jpg</a:t>
            </a:r>
            <a:endParaRPr lang="cs-CZ" sz="1400" dirty="0" smtClean="0"/>
          </a:p>
          <a:p>
            <a:r>
              <a:rPr lang="cs-CZ" sz="1400" dirty="0" err="1" smtClean="0"/>
              <a:t>Monkey</a:t>
            </a:r>
            <a:r>
              <a:rPr lang="cs-CZ" sz="1400" dirty="0" smtClean="0"/>
              <a:t> klipart.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15-</a:t>
            </a:r>
            <a:r>
              <a:rPr lang="cs-CZ" sz="1400" dirty="0" err="1" smtClean="0"/>
              <a:t>Mar</a:t>
            </a:r>
            <a:r>
              <a:rPr lang="cs-CZ" sz="1400" dirty="0" smtClean="0"/>
              <a:t>-11 10:05:44 PDT [cit. 2013-07-22]. Dostupné z: </a:t>
            </a:r>
            <a:r>
              <a:rPr lang="cs-CZ" sz="1400" dirty="0" smtClean="0">
                <a:hlinkClick r:id="rId5"/>
              </a:rPr>
              <a:t>http://www.</a:t>
            </a:r>
            <a:r>
              <a:rPr lang="cs-CZ" sz="1400" dirty="0" err="1" smtClean="0">
                <a:hlinkClick r:id="rId5"/>
              </a:rPr>
              <a:t>clker.com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err="1" smtClean="0">
                <a:hlinkClick r:id="rId5"/>
              </a:rPr>
              <a:t>cliparts</a:t>
            </a:r>
            <a:r>
              <a:rPr lang="cs-CZ" sz="1400" dirty="0" smtClean="0">
                <a:hlinkClick r:id="rId5"/>
              </a:rPr>
              <a:t>/e/W/C/y/n/m/</a:t>
            </a:r>
            <a:r>
              <a:rPr lang="cs-CZ" sz="1400" dirty="0" err="1" smtClean="0">
                <a:hlinkClick r:id="rId5"/>
              </a:rPr>
              <a:t>monkey</a:t>
            </a:r>
            <a:r>
              <a:rPr lang="cs-CZ" sz="1400" dirty="0" smtClean="0">
                <a:hlinkClick r:id="rId5"/>
              </a:rPr>
              <a:t>-</a:t>
            </a:r>
            <a:r>
              <a:rPr lang="cs-CZ" sz="1400" dirty="0" err="1" smtClean="0">
                <a:hlinkClick r:id="rId5"/>
              </a:rPr>
              <a:t>md.png</a:t>
            </a:r>
            <a:endParaRPr lang="cs-CZ" sz="1400" dirty="0" smtClean="0"/>
          </a:p>
          <a:p>
            <a:r>
              <a:rPr lang="cs-CZ" sz="1400" dirty="0" smtClean="0"/>
              <a:t>Strom klipart.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13. listopadu-07 16:14:48 PST [cit. 2013-07-23].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www.</a:t>
            </a:r>
            <a:r>
              <a:rPr lang="cs-CZ" sz="1400" dirty="0" err="1" smtClean="0">
                <a:hlinkClick r:id="rId6"/>
              </a:rPr>
              <a:t>clker.com</a:t>
            </a:r>
            <a:r>
              <a:rPr lang="cs-CZ" sz="1400" dirty="0" smtClean="0">
                <a:hlinkClick r:id="rId6"/>
              </a:rPr>
              <a:t>/</a:t>
            </a:r>
            <a:r>
              <a:rPr lang="cs-CZ" sz="1400" dirty="0" err="1" smtClean="0">
                <a:hlinkClick r:id="rId6"/>
              </a:rPr>
              <a:t>cliparts</a:t>
            </a:r>
            <a:r>
              <a:rPr lang="cs-CZ" sz="1400" dirty="0" smtClean="0">
                <a:hlinkClick r:id="rId6"/>
              </a:rPr>
              <a:t>/3/7/8/e/11949992881852195072view_</a:t>
            </a:r>
            <a:r>
              <a:rPr lang="cs-CZ" sz="1400" dirty="0" err="1" smtClean="0">
                <a:hlinkClick r:id="rId6"/>
              </a:rPr>
              <a:t>tree.svg.med.png</a:t>
            </a:r>
            <a:endParaRPr lang="cs-CZ" sz="1400" dirty="0" smtClean="0"/>
          </a:p>
          <a:p>
            <a:r>
              <a:rPr lang="cs-CZ" sz="1400" dirty="0" err="1" smtClean="0"/>
              <a:t>Tree</a:t>
            </a:r>
            <a:r>
              <a:rPr lang="cs-CZ" sz="1400" dirty="0" smtClean="0"/>
              <a:t> - </a:t>
            </a:r>
            <a:r>
              <a:rPr lang="cs-CZ" sz="1400" dirty="0" err="1" smtClean="0"/>
              <a:t>Rpg</a:t>
            </a:r>
            <a:r>
              <a:rPr lang="cs-CZ" sz="1400" dirty="0" smtClean="0"/>
              <a:t> Mapa </a:t>
            </a:r>
            <a:r>
              <a:rPr lang="cs-CZ" sz="1400" dirty="0" err="1" smtClean="0"/>
              <a:t>Elements</a:t>
            </a:r>
            <a:r>
              <a:rPr lang="cs-CZ" sz="1400" dirty="0" smtClean="0"/>
              <a:t> 13 klipart.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13. listopadu-07 13:26:41 PST [cit. 2013-07-23]. Dostupné z: </a:t>
            </a:r>
            <a:r>
              <a:rPr lang="cs-CZ" sz="1400" dirty="0" smtClean="0">
                <a:hlinkClick r:id="rId7"/>
              </a:rPr>
              <a:t>http://www.</a:t>
            </a:r>
            <a:r>
              <a:rPr lang="cs-CZ" sz="1400" dirty="0" err="1" smtClean="0">
                <a:hlinkClick r:id="rId7"/>
              </a:rPr>
              <a:t>clker.com</a:t>
            </a:r>
            <a:r>
              <a:rPr lang="cs-CZ" sz="1400" dirty="0" smtClean="0">
                <a:hlinkClick r:id="rId7"/>
              </a:rPr>
              <a:t>/</a:t>
            </a:r>
            <a:r>
              <a:rPr lang="cs-CZ" sz="1400" dirty="0" err="1" smtClean="0">
                <a:hlinkClick r:id="rId7"/>
              </a:rPr>
              <a:t>cliparts</a:t>
            </a:r>
            <a:r>
              <a:rPr lang="cs-CZ" sz="1400" dirty="0" smtClean="0">
                <a:hlinkClick r:id="rId7"/>
              </a:rPr>
              <a:t>/6/f/6/d/11949892012097129050tree_-_</a:t>
            </a:r>
            <a:r>
              <a:rPr lang="cs-CZ" sz="1400" dirty="0" err="1" smtClean="0">
                <a:hlinkClick r:id="rId7"/>
              </a:rPr>
              <a:t>rpg</a:t>
            </a:r>
            <a:r>
              <a:rPr lang="cs-CZ" sz="1400" dirty="0" smtClean="0">
                <a:hlinkClick r:id="rId7"/>
              </a:rPr>
              <a:t>_map_</a:t>
            </a:r>
            <a:r>
              <a:rPr lang="cs-CZ" sz="1400" dirty="0" err="1" smtClean="0">
                <a:hlinkClick r:id="rId7"/>
              </a:rPr>
              <a:t>elements</a:t>
            </a:r>
            <a:r>
              <a:rPr lang="cs-CZ" sz="1400" dirty="0" smtClean="0">
                <a:hlinkClick r:id="rId7"/>
              </a:rPr>
              <a:t>_13.svg.med.png</a:t>
            </a:r>
            <a:endParaRPr lang="cs-CZ" sz="1400" dirty="0" smtClean="0"/>
          </a:p>
          <a:p>
            <a:r>
              <a:rPr lang="cs-CZ" sz="1400" dirty="0" err="1" smtClean="0"/>
              <a:t>Bessan</a:t>
            </a:r>
            <a:r>
              <a:rPr lang="cs-CZ" sz="1400" dirty="0" smtClean="0"/>
              <a:t> Mapa světa klipart.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pátku 07-</a:t>
            </a:r>
            <a:r>
              <a:rPr lang="cs-CZ" sz="1400" dirty="0" err="1" smtClean="0"/>
              <a:t>Dec</a:t>
            </a:r>
            <a:r>
              <a:rPr lang="cs-CZ" sz="1400" dirty="0" smtClean="0"/>
              <a:t>-07 22:53:51 PST [cit. 2013-07-23]. Dostupné z: </a:t>
            </a:r>
            <a:r>
              <a:rPr lang="cs-CZ" sz="1400" dirty="0" smtClean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www.</a:t>
            </a:r>
            <a:r>
              <a:rPr lang="cs-CZ" sz="1400" dirty="0" err="1" smtClean="0">
                <a:hlinkClick r:id="rId8"/>
              </a:rPr>
              <a:t>clker.com</a:t>
            </a:r>
            <a:r>
              <a:rPr lang="cs-CZ" sz="1400" dirty="0" smtClean="0">
                <a:hlinkClick r:id="rId8"/>
              </a:rPr>
              <a:t>/</a:t>
            </a:r>
            <a:r>
              <a:rPr lang="cs-CZ" sz="1400" dirty="0" err="1" smtClean="0">
                <a:hlinkClick r:id="rId8"/>
              </a:rPr>
              <a:t>cliparts</a:t>
            </a:r>
            <a:r>
              <a:rPr lang="cs-CZ" sz="1400" dirty="0" smtClean="0">
                <a:hlinkClick r:id="rId8"/>
              </a:rPr>
              <a:t>/1/6/4/e/11970968301753069796bessan_</a:t>
            </a:r>
            <a:r>
              <a:rPr lang="cs-CZ" sz="1400" dirty="0" err="1" smtClean="0">
                <a:hlinkClick r:id="rId8"/>
              </a:rPr>
              <a:t>World</a:t>
            </a:r>
            <a:r>
              <a:rPr lang="cs-CZ" sz="1400" dirty="0" smtClean="0">
                <a:hlinkClick r:id="rId8"/>
              </a:rPr>
              <a:t>_Map.</a:t>
            </a:r>
            <a:r>
              <a:rPr lang="cs-CZ" sz="1400" dirty="0" err="1" smtClean="0">
                <a:hlinkClick r:id="rId8"/>
              </a:rPr>
              <a:t>svg.med.png</a:t>
            </a:r>
            <a:endParaRPr lang="cs-CZ" sz="1400" dirty="0" smtClean="0"/>
          </a:p>
          <a:p>
            <a:endParaRPr lang="cs-CZ" sz="1400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bor:Chimpan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85926"/>
            <a:ext cx="3209921" cy="3986124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latin typeface="Bookman Old Style" pitchFamily="18" charset="0"/>
              </a:rPr>
              <a:t>       Primáti</a:t>
            </a:r>
            <a:endParaRPr lang="cs-CZ" sz="5400" dirty="0"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8572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Bookman Old Style" pitchFamily="18" charset="0"/>
              </a:rPr>
              <a:t> nejdokonaleji vyvinutí savci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85720" y="1500174"/>
            <a:ext cx="5143536" cy="1571636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Čím se na první pohled liší od ostatních savců?</a:t>
            </a:r>
            <a:endParaRPr lang="cs-CZ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214686"/>
            <a:ext cx="600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Bookman Old Style" pitchFamily="18" charset="0"/>
              </a:rPr>
              <a:t> mají pětiprstou končetinu s palcem postaveným proti ostatním prstům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8" name="Prstenec 7"/>
          <p:cNvSpPr/>
          <p:nvPr/>
        </p:nvSpPr>
        <p:spPr>
          <a:xfrm>
            <a:off x="6429388" y="4357694"/>
            <a:ext cx="1285884" cy="1071570"/>
          </a:xfrm>
          <a:prstGeom prst="donut">
            <a:avLst>
              <a:gd name="adj" fmla="val 9529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7172" name="Picture 4" descr="Opice jíst banány Kli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0"/>
            <a:ext cx="1785918" cy="1672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pic>
        <p:nvPicPr>
          <p:cNvPr id="3" name="Picture 4" descr="Opice jíst banány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0"/>
            <a:ext cx="1785918" cy="167281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latin typeface="Bookman Old Style" pitchFamily="18" charset="0"/>
              </a:rPr>
              <a:t>             Primáti</a:t>
            </a:r>
            <a:endParaRPr lang="cs-CZ" sz="5400" dirty="0"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000108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Bookman Old Style" pitchFamily="18" charset="0"/>
              </a:rPr>
              <a:t> přizpůsobili se většinou životu na </a:t>
            </a:r>
          </a:p>
          <a:p>
            <a:r>
              <a:rPr lang="cs-CZ" sz="3200" dirty="0" smtClean="0">
                <a:latin typeface="Bookman Old Style" pitchFamily="18" charset="0"/>
              </a:rPr>
              <a:t>   stromech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143116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Bookman Old Style" pitchFamily="18" charset="0"/>
              </a:rPr>
              <a:t> do této skupiny patří okolo 200 druhů</a:t>
            </a:r>
          </a:p>
          <a:p>
            <a:r>
              <a:rPr lang="cs-CZ" sz="3200" dirty="0" smtClean="0">
                <a:latin typeface="Bookman Old Style" pitchFamily="18" charset="0"/>
              </a:rPr>
              <a:t>   savců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286124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Bookman Old Style" pitchFamily="18" charset="0"/>
              </a:rPr>
              <a:t> na prstech mají většinou ploché nehty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000504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Bookman Old Style" pitchFamily="18" charset="0"/>
              </a:rPr>
              <a:t> mozek je velmi dobře vyvinut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4786322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Bookman Old Style" pitchFamily="18" charset="0"/>
              </a:rPr>
              <a:t> většinou žijí v organizovaných skupinách</a:t>
            </a:r>
            <a:endParaRPr lang="cs-CZ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latin typeface="Bookman Old Style" pitchFamily="18" charset="0"/>
              </a:rPr>
              <a:t>            Primáti</a:t>
            </a:r>
            <a:endParaRPr lang="cs-CZ" sz="5400" dirty="0">
              <a:latin typeface="Bookman Old Style" pitchFamily="18" charset="0"/>
            </a:endParaRPr>
          </a:p>
        </p:txBody>
      </p:sp>
      <p:pic>
        <p:nvPicPr>
          <p:cNvPr id="4" name="Picture 4" descr="Opice jíst banány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0"/>
            <a:ext cx="1785918" cy="1672810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00034" y="1142984"/>
            <a:ext cx="3071834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Poloopice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214810" y="1071546"/>
            <a:ext cx="3071834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Opice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034" y="2214554"/>
            <a:ext cx="3214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Bookman Old Style" pitchFamily="18" charset="0"/>
              </a:rPr>
              <a:t> lemuři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Bookman Old Style" pitchFamily="18" charset="0"/>
              </a:rPr>
              <a:t> komby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Bookman Old Style" pitchFamily="18" charset="0"/>
              </a:rPr>
              <a:t> </a:t>
            </a:r>
            <a:r>
              <a:rPr lang="cs-CZ" sz="3200" dirty="0" err="1" smtClean="0">
                <a:latin typeface="Bookman Old Style" pitchFamily="18" charset="0"/>
              </a:rPr>
              <a:t>ksukolovití</a:t>
            </a:r>
            <a:endParaRPr lang="cs-CZ" sz="32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Bookman Old Style" pitchFamily="18" charset="0"/>
              </a:rPr>
              <a:t> </a:t>
            </a:r>
            <a:r>
              <a:rPr lang="cs-CZ" sz="3200" dirty="0" err="1" smtClean="0">
                <a:latin typeface="Bookman Old Style" pitchFamily="18" charset="0"/>
              </a:rPr>
              <a:t>outloňovití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6248" y="2214554"/>
            <a:ext cx="3214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Bookman Old Style" pitchFamily="18" charset="0"/>
              </a:rPr>
              <a:t> </a:t>
            </a:r>
            <a:r>
              <a:rPr lang="cs-CZ" sz="3200" dirty="0" err="1" smtClean="0">
                <a:latin typeface="Bookman Old Style" pitchFamily="18" charset="0"/>
              </a:rPr>
              <a:t>malpovití</a:t>
            </a:r>
            <a:endParaRPr lang="cs-CZ" sz="32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Bookman Old Style" pitchFamily="18" charset="0"/>
              </a:rPr>
              <a:t> </a:t>
            </a:r>
            <a:r>
              <a:rPr lang="cs-CZ" sz="3200" dirty="0" err="1" smtClean="0">
                <a:latin typeface="Bookman Old Style" pitchFamily="18" charset="0"/>
              </a:rPr>
              <a:t>chápanovití</a:t>
            </a:r>
            <a:endParaRPr lang="cs-CZ" sz="32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Bookman Old Style" pitchFamily="18" charset="0"/>
              </a:rPr>
              <a:t> </a:t>
            </a:r>
            <a:r>
              <a:rPr lang="cs-CZ" sz="3200" dirty="0" err="1" smtClean="0">
                <a:latin typeface="Bookman Old Style" pitchFamily="18" charset="0"/>
              </a:rPr>
              <a:t>kosmanovití</a:t>
            </a:r>
            <a:endParaRPr lang="cs-CZ" sz="32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Bookman Old Style" pitchFamily="18" charset="0"/>
              </a:rPr>
              <a:t> kočkodani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Bookman Old Style" pitchFamily="18" charset="0"/>
              </a:rPr>
              <a:t> </a:t>
            </a:r>
            <a:r>
              <a:rPr lang="cs-CZ" sz="3200" dirty="0" err="1" smtClean="0">
                <a:latin typeface="Bookman Old Style" pitchFamily="18" charset="0"/>
              </a:rPr>
              <a:t>gibonovití</a:t>
            </a:r>
            <a:endParaRPr lang="cs-CZ" sz="32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latin typeface="Bookman Old Style" pitchFamily="18" charset="0"/>
              </a:rPr>
              <a:t> </a:t>
            </a:r>
            <a:r>
              <a:rPr lang="cs-CZ" sz="3200" dirty="0" err="1" smtClean="0">
                <a:latin typeface="Bookman Old Style" pitchFamily="18" charset="0"/>
              </a:rPr>
              <a:t>hominidi</a:t>
            </a:r>
            <a:endParaRPr lang="cs-CZ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Bookman Old Style" pitchFamily="18" charset="0"/>
              </a:rPr>
              <a:t>Primáti: </a:t>
            </a:r>
            <a:r>
              <a:rPr lang="cs-CZ" sz="5400" i="1" u="sng" dirty="0" smtClean="0">
                <a:latin typeface="Bookman Old Style" pitchFamily="18" charset="0"/>
              </a:rPr>
              <a:t>Poloopice</a:t>
            </a:r>
            <a:endParaRPr lang="cs-CZ" sz="5400" u="sng" dirty="0">
              <a:latin typeface="Bookman Old Style" pitchFamily="18" charset="0"/>
            </a:endParaRPr>
          </a:p>
        </p:txBody>
      </p:sp>
      <p:pic>
        <p:nvPicPr>
          <p:cNvPr id="4098" name="Picture 2" descr="Cartoon Monkey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357321" cy="1110535"/>
          </a:xfrm>
          <a:prstGeom prst="rect">
            <a:avLst/>
          </a:prstGeom>
          <a:noFill/>
        </p:spPr>
      </p:pic>
      <p:pic>
        <p:nvPicPr>
          <p:cNvPr id="5" name="Picture 2" descr="Cartoon Monkey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357321" cy="111053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2858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Bookman Old Style" pitchFamily="18" charset="0"/>
              </a:rPr>
              <a:t> asi padesát druhů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9288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Bookman Old Style" pitchFamily="18" charset="0"/>
              </a:rPr>
              <a:t> vývojově nižší primáti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257174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Bookman Old Style" pitchFamily="18" charset="0"/>
              </a:rPr>
              <a:t> žijí především nočním způsobem života</a:t>
            </a:r>
          </a:p>
          <a:p>
            <a:r>
              <a:rPr lang="cs-CZ" sz="3200" dirty="0" smtClean="0">
                <a:latin typeface="Bookman Old Style" pitchFamily="18" charset="0"/>
              </a:rPr>
              <a:t>   (velké oči)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48577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Bookman Old Style" pitchFamily="18" charset="0"/>
              </a:rPr>
              <a:t> výskyt: Afrika, Asie a Madagaskar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371475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Bookman Old Style" pitchFamily="18" charset="0"/>
              </a:rPr>
              <a:t> protažený čenich, malý mozek, místo </a:t>
            </a:r>
          </a:p>
          <a:p>
            <a:r>
              <a:rPr lang="cs-CZ" sz="3200" dirty="0" smtClean="0">
                <a:latin typeface="Bookman Old Style" pitchFamily="18" charset="0"/>
              </a:rPr>
              <a:t>   nehtů často drápy, dobře vyvinutý čich</a:t>
            </a:r>
            <a:endParaRPr lang="cs-CZ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Bookman Old Style" pitchFamily="18" charset="0"/>
              </a:rPr>
              <a:t>Primáti: </a:t>
            </a:r>
            <a:r>
              <a:rPr lang="cs-CZ" sz="5400" i="1" u="sng" dirty="0" smtClean="0">
                <a:latin typeface="Bookman Old Style" pitchFamily="18" charset="0"/>
              </a:rPr>
              <a:t>Poloopice</a:t>
            </a:r>
            <a:endParaRPr lang="cs-CZ" sz="5400" u="sng" dirty="0">
              <a:latin typeface="Bookman Old Style" pitchFamily="18" charset="0"/>
            </a:endParaRPr>
          </a:p>
        </p:txBody>
      </p:sp>
      <p:pic>
        <p:nvPicPr>
          <p:cNvPr id="4" name="Picture 2" descr="Cartoon Monkey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357321" cy="1110535"/>
          </a:xfrm>
          <a:prstGeom prst="rect">
            <a:avLst/>
          </a:prstGeom>
          <a:noFill/>
        </p:spPr>
      </p:pic>
      <p:pic>
        <p:nvPicPr>
          <p:cNvPr id="5" name="Picture 2" descr="Cartoon Monkey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357321" cy="1110535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2071670" y="928670"/>
            <a:ext cx="5500726" cy="1000132"/>
          </a:xfrm>
          <a:prstGeom prst="ellipse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Lemur kata</a:t>
            </a:r>
            <a:endParaRPr lang="cs-CZ" sz="36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Soubor:Ring tailed lemu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3" y="3078214"/>
            <a:ext cx="2190766" cy="2792062"/>
          </a:xfrm>
          <a:prstGeom prst="rect">
            <a:avLst/>
          </a:prstGeom>
          <a:noFill/>
        </p:spPr>
      </p:pic>
      <p:pic>
        <p:nvPicPr>
          <p:cNvPr id="3076" name="Picture 4" descr="Soubor:Galago senegalens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071810"/>
            <a:ext cx="2143140" cy="2863884"/>
          </a:xfrm>
          <a:prstGeom prst="rect">
            <a:avLst/>
          </a:prstGeom>
          <a:noFill/>
        </p:spPr>
      </p:pic>
      <p:pic>
        <p:nvPicPr>
          <p:cNvPr id="3078" name="Picture 6" descr="Soubor:Capuchin Costa Ric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078214"/>
            <a:ext cx="2919392" cy="2857480"/>
          </a:xfrm>
          <a:prstGeom prst="rect">
            <a:avLst/>
          </a:prstGeom>
          <a:noFill/>
        </p:spPr>
      </p:pic>
      <p:sp>
        <p:nvSpPr>
          <p:cNvPr id="10" name="Zaoblený obdélník 9"/>
          <p:cNvSpPr/>
          <p:nvPr/>
        </p:nvSpPr>
        <p:spPr>
          <a:xfrm>
            <a:off x="0" y="2071678"/>
            <a:ext cx="9144000" cy="785818"/>
          </a:xfrm>
          <a:prstGeom prst="roundRect">
            <a:avLst/>
          </a:prstGeom>
          <a:solidFill>
            <a:srgbClr val="CC99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900" dirty="0" smtClean="0">
                <a:latin typeface="Bookman Old Style" pitchFamily="18" charset="0"/>
              </a:rPr>
              <a:t>Víš, na kterém z daných obrázků je lemur kata?</a:t>
            </a:r>
            <a:endParaRPr lang="cs-CZ" sz="29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Bookman Old Style" pitchFamily="18" charset="0"/>
              </a:rPr>
              <a:t>Primáti: </a:t>
            </a:r>
            <a:r>
              <a:rPr lang="cs-CZ" sz="5400" i="1" u="sng" dirty="0" smtClean="0">
                <a:latin typeface="Bookman Old Style" pitchFamily="18" charset="0"/>
              </a:rPr>
              <a:t>Poloopice</a:t>
            </a:r>
            <a:endParaRPr lang="cs-CZ" sz="5400" u="sng" dirty="0">
              <a:latin typeface="Bookman Old Style" pitchFamily="18" charset="0"/>
            </a:endParaRPr>
          </a:p>
        </p:txBody>
      </p:sp>
      <p:pic>
        <p:nvPicPr>
          <p:cNvPr id="4" name="Picture 2" descr="Cartoon Monkey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357321" cy="1110535"/>
          </a:xfrm>
          <a:prstGeom prst="rect">
            <a:avLst/>
          </a:prstGeom>
          <a:noFill/>
        </p:spPr>
      </p:pic>
      <p:pic>
        <p:nvPicPr>
          <p:cNvPr id="5" name="Picture 2" descr="Cartoon Monkey K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357321" cy="1110535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2071670" y="928670"/>
            <a:ext cx="5500726" cy="1000132"/>
          </a:xfrm>
          <a:prstGeom prst="ellipse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Lemur kata</a:t>
            </a:r>
            <a:endParaRPr lang="cs-CZ" sz="36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20716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>
                <a:latin typeface="Bookman Old Style" pitchFamily="18" charset="0"/>
              </a:rPr>
              <a:t> žije na Madagaskaru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26431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>
                <a:latin typeface="Bookman Old Style" pitchFamily="18" charset="0"/>
              </a:rPr>
              <a:t> hlavně rostlinná potrava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31432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>
                <a:latin typeface="Bookman Old Style" pitchFamily="18" charset="0"/>
              </a:rPr>
              <a:t> denní poloopice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37147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>
                <a:latin typeface="Bookman Old Style" pitchFamily="18" charset="0"/>
              </a:rPr>
              <a:t> dlouhý pruhovaný ocas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2862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>
                <a:latin typeface="Bookman Old Style" pitchFamily="18" charset="0"/>
              </a:rPr>
              <a:t> žije v početných tlupách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48577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>
                <a:latin typeface="Bookman Old Style" pitchFamily="18" charset="0"/>
              </a:rPr>
              <a:t> patří mezi ohrožené druhy</a:t>
            </a:r>
            <a:endParaRPr lang="cs-CZ" sz="3200" dirty="0">
              <a:latin typeface="Bookman Old Style" pitchFamily="18" charset="0"/>
            </a:endParaRPr>
          </a:p>
        </p:txBody>
      </p:sp>
      <p:pic>
        <p:nvPicPr>
          <p:cNvPr id="13" name="Picture 2" descr="Soubor:Ring tailed lemu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71678"/>
            <a:ext cx="2786082" cy="3550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142844" y="0"/>
            <a:ext cx="5214974" cy="1000132"/>
          </a:xfrm>
          <a:prstGeom prst="ellipse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Lemur kata</a:t>
            </a:r>
            <a:endParaRPr lang="cs-CZ" sz="36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3554" name="Picture 2" descr="File:Lemur catta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6000760" cy="3375428"/>
          </a:xfrm>
          <a:prstGeom prst="rect">
            <a:avLst/>
          </a:prstGeom>
          <a:noFill/>
        </p:spPr>
      </p:pic>
      <p:pic>
        <p:nvPicPr>
          <p:cNvPr id="23556" name="Picture 4" descr="Soubor: lemur kata 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4975" y="0"/>
            <a:ext cx="3629025" cy="6858000"/>
          </a:xfrm>
          <a:prstGeom prst="rect">
            <a:avLst/>
          </a:prstGeom>
          <a:noFill/>
        </p:spPr>
      </p:pic>
      <p:pic>
        <p:nvPicPr>
          <p:cNvPr id="23558" name="Picture 6" descr="Soubor: lemur kata - délka ocasu 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3"/>
            <a:ext cx="5643570" cy="2786057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558</Words>
  <Application>Microsoft Office PowerPoint</Application>
  <PresentationFormat>Předvádění na obrazovce (4:3)</PresentationFormat>
  <Paragraphs>116</Paragraphs>
  <Slides>22</Slides>
  <Notes>0</Notes>
  <HiddenSlides>4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Savci – řád: primáti 1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Savci – řád: primáti 1  </dc:title>
  <dc:creator>Eliška</dc:creator>
  <cp:lastModifiedBy>Eliška</cp:lastModifiedBy>
  <cp:revision>84</cp:revision>
  <dcterms:created xsi:type="dcterms:W3CDTF">2013-05-18T12:23:57Z</dcterms:created>
  <dcterms:modified xsi:type="dcterms:W3CDTF">2013-07-23T06:15:24Z</dcterms:modified>
</cp:coreProperties>
</file>