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E2060-75F2-42D9-A912-0D54EF1CF277}" type="datetimeFigureOut">
              <a:rPr lang="cs-CZ" smtClean="0"/>
              <a:pPr/>
              <a:t>3.1.2014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59532-5A93-46E1-9DC2-0749F83F7B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7.xml"/><Relationship Id="rId3" Type="http://schemas.openxmlformats.org/officeDocument/2006/relationships/slide" Target="slide12.xml"/><Relationship Id="rId7" Type="http://schemas.openxmlformats.org/officeDocument/2006/relationships/slide" Target="slide13.xml"/><Relationship Id="rId12" Type="http://schemas.openxmlformats.org/officeDocument/2006/relationships/slide" Target="slide18.xml"/><Relationship Id="rId2" Type="http://schemas.openxmlformats.org/officeDocument/2006/relationships/slide" Target="slide8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5.xml"/><Relationship Id="rId15" Type="http://schemas.openxmlformats.org/officeDocument/2006/relationships/slide" Target="slide19.xml"/><Relationship Id="rId10" Type="http://schemas.openxmlformats.org/officeDocument/2006/relationships/slide" Target="slide10.xml"/><Relationship Id="rId4" Type="http://schemas.openxmlformats.org/officeDocument/2006/relationships/slide" Target="slide16.xml"/><Relationship Id="rId9" Type="http://schemas.openxmlformats.org/officeDocument/2006/relationships/slide" Target="slide6.xml"/><Relationship Id="rId14" Type="http://schemas.openxmlformats.org/officeDocument/2006/relationships/slide" Target="slide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Savci – Riskni to!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71736" y="4000504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Př</a:t>
            </a:r>
            <a:r>
              <a:rPr lang="cs-CZ" sz="3200" dirty="0" smtClean="0"/>
              <a:t>_099_Savci_Riskni to!</a:t>
            </a:r>
            <a:endParaRPr lang="cs-CZ" sz="32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 v savanách způsobuje nadměrné množství srážek?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vodní erozi</a:t>
            </a:r>
            <a:endParaRPr lang="cs-CZ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které oblasti savan žije mravenečník?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 v Jižní Americe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 především vede k úbytku tropických deštných lesů?</a:t>
            </a:r>
            <a:endParaRPr lang="cs-CZ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357982" cy="1357322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 kácení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Který tropický deštný les je nejrozšířenější?</a:t>
            </a:r>
            <a:endParaRPr 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Amazonský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Která z velkých kočkovitých šelem žije pouze v Asii?</a:t>
            </a:r>
            <a:endParaRPr 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928794" y="2500306"/>
            <a:ext cx="5214974" cy="1357322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tygr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Uveď průměrné roční srážky v tropických deštných lesích.</a:t>
            </a:r>
            <a:endParaRPr 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285992"/>
            <a:ext cx="6286544" cy="1285884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2 000 – 3 000 mm</a:t>
            </a: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Jednou z příčin ohrožujících tajgu je například globální oteplování. Co to je?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785786" y="2500306"/>
            <a:ext cx="7715304" cy="2000264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= zvyšování průměrných teplot zemské atmosféry a oceánů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 jakých dvou skupin lze lesy mírného pásu rozdělit?</a:t>
            </a:r>
            <a:endParaRPr 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listnaté lesy</a:t>
            </a:r>
          </a:p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jehličnaté lesy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Americe se v této oblasti nachází i největší suchozemská šelma. Která to je?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357982" cy="1285884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medvěd kodiak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  <p:sp>
        <p:nvSpPr>
          <p:cNvPr id="8" name="Výbuch 1 7"/>
          <p:cNvSpPr/>
          <p:nvPr/>
        </p:nvSpPr>
        <p:spPr>
          <a:xfrm>
            <a:off x="1500166" y="357166"/>
            <a:ext cx="6572296" cy="4500594"/>
          </a:xfrm>
          <a:prstGeom prst="irregularSeal1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</a:t>
            </a:r>
            <a:r>
              <a:rPr lang="cs-CZ" dirty="0" smtClean="0"/>
              <a:t>určen k opakování učiva </a:t>
            </a:r>
            <a:r>
              <a:rPr lang="cs-CZ" dirty="0"/>
              <a:t>f</a:t>
            </a:r>
            <a:r>
              <a:rPr lang="cs-CZ" dirty="0" smtClean="0"/>
              <a:t>ormou didaktické hry: „Riskni to!“.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vědomosti a dovednosti žáků.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2285984" cy="13572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Polární oblasti, oceány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Obdélník 2">
            <a:hlinkClick r:id="" action="ppaction://hlinkshowjump?jump=nextslide"/>
          </p:cNvPr>
          <p:cNvSpPr/>
          <p:nvPr/>
        </p:nvSpPr>
        <p:spPr>
          <a:xfrm>
            <a:off x="0" y="1357298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2" action="ppaction://hlinksldjump"/>
          </p:cNvPr>
          <p:cNvSpPr/>
          <p:nvPr/>
        </p:nvSpPr>
        <p:spPr>
          <a:xfrm>
            <a:off x="2285984" y="1357298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3" action="ppaction://hlinksldjump"/>
          </p:cNvPr>
          <p:cNvSpPr/>
          <p:nvPr/>
        </p:nvSpPr>
        <p:spPr>
          <a:xfrm>
            <a:off x="4572000" y="1357298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>
            <a:hlinkClick r:id="rId4" action="ppaction://hlinksldjump"/>
          </p:cNvPr>
          <p:cNvSpPr/>
          <p:nvPr/>
        </p:nvSpPr>
        <p:spPr>
          <a:xfrm>
            <a:off x="6858016" y="1357298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>
            <a:hlinkClick r:id="rId5" action="ppaction://hlinksldjump"/>
          </p:cNvPr>
          <p:cNvSpPr/>
          <p:nvPr/>
        </p:nvSpPr>
        <p:spPr>
          <a:xfrm>
            <a:off x="0" y="2714620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85984" y="0"/>
            <a:ext cx="2285984" cy="13572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savany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572000" y="0"/>
            <a:ext cx="2285984" cy="13572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Tropický deštný les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0"/>
            <a:ext cx="2285984" cy="13572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Lesy mírného pásu</a:t>
            </a:r>
            <a:endParaRPr lang="cs-CZ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bdélník 10">
            <a:hlinkClick r:id="rId6" action="ppaction://hlinksldjump"/>
          </p:cNvPr>
          <p:cNvSpPr/>
          <p:nvPr/>
        </p:nvSpPr>
        <p:spPr>
          <a:xfrm>
            <a:off x="2285984" y="2714620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bdélník 11">
            <a:hlinkClick r:id="rId7" action="ppaction://hlinksldjump"/>
          </p:cNvPr>
          <p:cNvSpPr/>
          <p:nvPr/>
        </p:nvSpPr>
        <p:spPr>
          <a:xfrm>
            <a:off x="4572000" y="2714620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bdélník 12">
            <a:hlinkClick r:id="rId8" action="ppaction://hlinksldjump"/>
          </p:cNvPr>
          <p:cNvSpPr/>
          <p:nvPr/>
        </p:nvSpPr>
        <p:spPr>
          <a:xfrm>
            <a:off x="6858016" y="2714620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Obdélník 13">
            <a:hlinkClick r:id="rId9" action="ppaction://hlinksldjump"/>
          </p:cNvPr>
          <p:cNvSpPr/>
          <p:nvPr/>
        </p:nvSpPr>
        <p:spPr>
          <a:xfrm>
            <a:off x="0" y="4071942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Obdélník 14">
            <a:hlinkClick r:id="rId10" action="ppaction://hlinksldjump"/>
          </p:cNvPr>
          <p:cNvSpPr/>
          <p:nvPr/>
        </p:nvSpPr>
        <p:spPr>
          <a:xfrm>
            <a:off x="2285984" y="4071942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Obdélník 15">
            <a:hlinkClick r:id="rId11" action="ppaction://hlinksldjump"/>
          </p:cNvPr>
          <p:cNvSpPr/>
          <p:nvPr/>
        </p:nvSpPr>
        <p:spPr>
          <a:xfrm>
            <a:off x="4572000" y="4071942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>
            <a:hlinkClick r:id="rId12" action="ppaction://hlinksldjump"/>
          </p:cNvPr>
          <p:cNvSpPr/>
          <p:nvPr/>
        </p:nvSpPr>
        <p:spPr>
          <a:xfrm>
            <a:off x="6858016" y="4071942"/>
            <a:ext cx="2285984" cy="13572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Obdélník 17">
            <a:hlinkClick r:id="rId13" action="ppaction://hlinksldjump"/>
          </p:cNvPr>
          <p:cNvSpPr/>
          <p:nvPr/>
        </p:nvSpPr>
        <p:spPr>
          <a:xfrm>
            <a:off x="0" y="5429264"/>
            <a:ext cx="2285984" cy="14287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Obdélník 18">
            <a:hlinkClick r:id="rId14" action="ppaction://hlinksldjump"/>
          </p:cNvPr>
          <p:cNvSpPr/>
          <p:nvPr/>
        </p:nvSpPr>
        <p:spPr>
          <a:xfrm>
            <a:off x="4572000" y="5429264"/>
            <a:ext cx="2285984" cy="14287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Obdélník 19">
            <a:hlinkClick r:id="rId15" action="ppaction://hlinksldjump"/>
          </p:cNvPr>
          <p:cNvSpPr/>
          <p:nvPr/>
        </p:nvSpPr>
        <p:spPr>
          <a:xfrm>
            <a:off x="6858016" y="5429264"/>
            <a:ext cx="2285984" cy="14287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bdélník 20">
            <a:hlinkClick r:id="rId16" action="ppaction://hlinksldjump"/>
          </p:cNvPr>
          <p:cNvSpPr/>
          <p:nvPr/>
        </p:nvSpPr>
        <p:spPr>
          <a:xfrm>
            <a:off x="2285984" y="5429264"/>
            <a:ext cx="2285984" cy="14287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000</a:t>
            </a:r>
            <a:endParaRPr lang="cs-CZ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1524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F915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 způsobuje zvýšená koncentrace oxidu uhličitého v oceánech?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714480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Baskerville Old Face" pitchFamily="18" charset="0"/>
              </a:rPr>
              <a:t>hynutí korálů</a:t>
            </a:r>
            <a:endParaRPr lang="cs-CZ" sz="5400" dirty="0">
              <a:latin typeface="Baskerville Old Face" pitchFamily="18" charset="0"/>
            </a:endParaRPr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 je příčinou </a:t>
            </a:r>
            <a:r>
              <a:rPr lang="cs-CZ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ledotřesení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 Grónsku?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Times New Roman" pitchFamily="18" charset="0"/>
                <a:cs typeface="Times New Roman" pitchFamily="18" charset="0"/>
              </a:rPr>
              <a:t>globální oteplování</a:t>
            </a:r>
            <a:endParaRPr lang="cs-CZ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 pravda, že severní polární oblast se označuje jako </a:t>
            </a:r>
            <a:r>
              <a:rPr lang="cs-CZ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ANTARKTIDA </a:t>
            </a:r>
            <a:br>
              <a:rPr lang="cs-CZ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jižní polární oblast jako </a:t>
            </a:r>
            <a:r>
              <a:rPr lang="cs-CZ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ARKTIDA?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643182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Baskerville Old Face" pitchFamily="18" charset="0"/>
              </a:rPr>
              <a:t>NE (opačně)</a:t>
            </a:r>
            <a:endParaRPr lang="cs-CZ" sz="5400" dirty="0">
              <a:latin typeface="Baskerville Old Face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Kolik oceánů se vyskytuje v současnosti na Zemi? Vyjmenuj je.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857892"/>
            <a:ext cx="3657600" cy="796925"/>
          </a:xfrm>
          <a:prstGeom prst="rect">
            <a:avLst/>
          </a:prstGeom>
          <a:noFill/>
        </p:spPr>
      </p:pic>
      <p:sp>
        <p:nvSpPr>
          <p:cNvPr id="7" name="Zaoblený obdélník 6"/>
          <p:cNvSpPr/>
          <p:nvPr/>
        </p:nvSpPr>
        <p:spPr>
          <a:xfrm>
            <a:off x="500034" y="2214554"/>
            <a:ext cx="8001056" cy="214314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Baskerville Old Face" pitchFamily="18" charset="0"/>
              </a:rPr>
              <a:t>5</a:t>
            </a:r>
          </a:p>
          <a:p>
            <a:r>
              <a:rPr lang="cs-CZ" sz="3600" dirty="0" smtClean="0">
                <a:latin typeface="Baskerville Old Face" pitchFamily="18" charset="0"/>
              </a:rPr>
              <a:t>Atlantský oceán, Severní ledový oceán, Jižní oceán, Indický oceán, Tichý oceán</a:t>
            </a:r>
            <a:endParaRPr lang="cs-CZ" sz="3600" dirty="0">
              <a:latin typeface="Baskerville Old Face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lze definovat savany z hlediska podnebí?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571604" y="2500306"/>
            <a:ext cx="6429420" cy="157163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střídání období sucha a období deště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78645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Kde se nachází největší plochy savan?</a:t>
            </a:r>
            <a:endParaRPr 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5572116"/>
            <a:ext cx="2786082" cy="12858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Odpověď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Zpět nebo Předchozí 3">
            <a:hlinkClick r:id="" action="ppaction://hlinkshowjump?jump=lastslideviewed" highlightClick="1"/>
          </p:cNvPr>
          <p:cNvSpPr/>
          <p:nvPr/>
        </p:nvSpPr>
        <p:spPr>
          <a:xfrm>
            <a:off x="7143736" y="5643554"/>
            <a:ext cx="2000264" cy="121444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857356" y="2643182"/>
            <a:ext cx="5572164" cy="1428760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Afrika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78645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395</Words>
  <Application>Microsoft Office PowerPoint</Application>
  <PresentationFormat>Předvádění na obrazovce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Savci – Riskni to!</vt:lpstr>
      <vt:lpstr>Anotace:</vt:lpstr>
      <vt:lpstr>Snímek 3</vt:lpstr>
      <vt:lpstr>Co způsobuje zvýšená koncentrace oxidu uhličitého v oceánech?</vt:lpstr>
      <vt:lpstr>Co je příčinou ledotřesení v Grónsku?</vt:lpstr>
      <vt:lpstr>Je pravda, že severní polární oblast se označuje jako ANTARKTIDA  a jižní polární oblast jako ARKTIDA? </vt:lpstr>
      <vt:lpstr>Kolik oceánů se vyskytuje v současnosti na Zemi? Vyjmenuj je.</vt:lpstr>
      <vt:lpstr>Jak lze definovat savany z hlediska podnebí?</vt:lpstr>
      <vt:lpstr>Kde se nachází největší plochy savan?</vt:lpstr>
      <vt:lpstr>Co v savanách způsobuje nadměrné množství srážek?</vt:lpstr>
      <vt:lpstr>V které oblasti savan žije mravenečník?</vt:lpstr>
      <vt:lpstr>Co především vede k úbytku tropických deštných lesů?</vt:lpstr>
      <vt:lpstr>Který tropický deštný les je nejrozšířenější?</vt:lpstr>
      <vt:lpstr>Která z velkých kočkovitých šelem žije pouze v Asii?</vt:lpstr>
      <vt:lpstr>Uveď průměrné roční srážky v tropických deštných lesích.</vt:lpstr>
      <vt:lpstr>Jednou z příčin ohrožujících tajgu je například globální oteplování. Co to je?</vt:lpstr>
      <vt:lpstr>Do jakých dvou skupin lze lesy mírného pásu rozdělit?</vt:lpstr>
      <vt:lpstr>V Americe se v této oblasti nachází i největší suchozemská šelma. Která to je?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Savci – řád: primáti 2  </dc:title>
  <dc:creator>Eliška</dc:creator>
  <cp:lastModifiedBy>Eliška</cp:lastModifiedBy>
  <cp:revision>32</cp:revision>
  <dcterms:created xsi:type="dcterms:W3CDTF">2013-05-18T12:25:13Z</dcterms:created>
  <dcterms:modified xsi:type="dcterms:W3CDTF">2014-01-03T07:30:48Z</dcterms:modified>
</cp:coreProperties>
</file>