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62" r:id="rId22"/>
    <p:sldId id="270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80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1D9E27-1557-48C5-8164-D9D0DDD5D96B}" type="datetimeFigureOut">
              <a:rPr lang="cs-CZ" smtClean="0"/>
              <a:pPr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C8167E-9C4E-490E-8EC3-66956FF073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7/74/Mouflon_2.jpg/800px-Mouflon_2.jpg" TargetMode="External"/><Relationship Id="rId3" Type="http://schemas.openxmlformats.org/officeDocument/2006/relationships/hyperlink" Target="http://www.biolib.cz/cz/taxonmap/id54/" TargetMode="External"/><Relationship Id="rId7" Type="http://schemas.openxmlformats.org/officeDocument/2006/relationships/hyperlink" Target="http://upload.wikimedia.org/wikipedia/commons/thumb/f/fe/Procyon_lotor_(Common_raccoon).jpg/799px-Procyon_lotor_(Common_raccoon).jpg" TargetMode="External"/><Relationship Id="rId2" Type="http://schemas.openxmlformats.org/officeDocument/2006/relationships/hyperlink" Target="http://www.biolib.cz/cz/taxonmap/id4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ib.cz/cz/taxonmap/id49/" TargetMode="External"/><Relationship Id="rId5" Type="http://schemas.openxmlformats.org/officeDocument/2006/relationships/hyperlink" Target="http://upload.wikimedia.org/wikipedia/commons/thumb/6/68/Lynx_lynx_poing.jpg/399px-Lynx_lynx_poing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www.biolib.cz/cz/taxonmap/id61/" TargetMode="External"/><Relationship Id="rId9" Type="http://schemas.openxmlformats.org/officeDocument/2006/relationships/hyperlink" Target="http://upload.wikimedia.org/wikipedia/commons/thumb/c/c6/Moose_in_Gros_Ventre_Campgroud_4.jpg/800px-Moose_in_Gros_Ventre_Campgroud_4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ib.cz/cz/taxonmap/id60/" TargetMode="External"/><Relationship Id="rId3" Type="http://schemas.openxmlformats.org/officeDocument/2006/relationships/hyperlink" Target="http://upload.wikimedia.org/wikipedia/commons/c/c7/Myotis.jpg" TargetMode="External"/><Relationship Id="rId7" Type="http://schemas.openxmlformats.org/officeDocument/2006/relationships/hyperlink" Target="http://upload.wikimedia.org/wikipedia/commons/2/23/Canis_lupus.jpg" TargetMode="External"/><Relationship Id="rId2" Type="http://schemas.openxmlformats.org/officeDocument/2006/relationships/hyperlink" Target="http://www.biolib.cz/cz/taxonmap/id9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ib.cz/cz/taxonmap/id53/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upload.wikimedia.org/wikipedia/commons/thumb/9/90/Europ%C3%A4ischer_Ziesel_aus_Erdloch_guckend.jpg/800px-Europ%C3%A4ischer_Ziesel_aus_Erdloch_guckend.jpg" TargetMode="External"/><Relationship Id="rId10" Type="http://schemas.openxmlformats.org/officeDocument/2006/relationships/hyperlink" Target="http://upload.wikimedia.org/wikipedia/commons/thumb/8/80/Power_Station_D%C4%9Btmarovice_2010.jpeg/800px-Power_Station_D%C4%9Btmarovice_2010.jpeg" TargetMode="External"/><Relationship Id="rId4" Type="http://schemas.openxmlformats.org/officeDocument/2006/relationships/hyperlink" Target="http://www.biolib.cz/cz/taxonmap/id18/" TargetMode="External"/><Relationship Id="rId9" Type="http://schemas.openxmlformats.org/officeDocument/2006/relationships/hyperlink" Target="http://upload.wikimedia.org/wikipedia/commons/c/cc/Beaver_pho34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a/Bo%C5%99etice%2C_Trkmanka_River.jpg/789px-Bo%C5%99etice%2C_Trkmanka_River.jpg" TargetMode="External"/><Relationship Id="rId2" Type="http://schemas.openxmlformats.org/officeDocument/2006/relationships/hyperlink" Target="http://upload.wikimedia.org/wikipedia/commons/thumb/e/e2/20050111_Nova_hut_Ostrava.jpg/800px-20050111_Nova_hut_Ostrav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thumb/0/0c/Acid_rain_woods1.JPG/800px-Acid_rain_woods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7181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Životní prostředí a mapování některých savců v ČR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40005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Př</a:t>
            </a:r>
            <a:r>
              <a:rPr lang="cs-CZ" sz="3200" dirty="0" smtClean="0"/>
              <a:t>_100_Savci_Životní prostředí a mapování savců v ČR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oubor:Acid rain woods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sz="4800" dirty="0" smtClean="0"/>
              <a:t>Proč?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Co </a:t>
            </a:r>
            <a:r>
              <a:rPr lang="cs-CZ" sz="4800" dirty="0" smtClean="0"/>
              <a:t>ovlivňuje kvalitu našich lesů?</a:t>
            </a:r>
            <a:br>
              <a:rPr lang="cs-CZ" sz="4800" dirty="0" smtClean="0"/>
            </a:b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7429488" y="6000744"/>
            <a:ext cx="1714512" cy="857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357422" y="1714488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600" b="1" dirty="0" smtClean="0"/>
              <a:t> nadměrné kácení</a:t>
            </a:r>
          </a:p>
          <a:p>
            <a:endParaRPr lang="cs-CZ" sz="3600" b="1" dirty="0" smtClean="0"/>
          </a:p>
          <a:p>
            <a:pPr>
              <a:buFont typeface="Wingdings" pitchFamily="2" charset="2"/>
              <a:buChar char="ü"/>
            </a:pPr>
            <a:r>
              <a:rPr lang="cs-CZ" sz="3600" b="1" dirty="0" smtClean="0"/>
              <a:t> </a:t>
            </a:r>
            <a:r>
              <a:rPr lang="cs-CZ" sz="3600" b="1" dirty="0" smtClean="0"/>
              <a:t>kyselé deště</a:t>
            </a:r>
          </a:p>
          <a:p>
            <a:endParaRPr lang="cs-CZ" sz="3600" b="1" dirty="0" smtClean="0"/>
          </a:p>
          <a:p>
            <a:pPr>
              <a:buFont typeface="Wingdings" pitchFamily="2" charset="2"/>
              <a:buChar char="ü"/>
            </a:pPr>
            <a:r>
              <a:rPr lang="cs-CZ" sz="3600" b="1" dirty="0" smtClean="0"/>
              <a:t> </a:t>
            </a:r>
            <a:r>
              <a:rPr lang="cs-CZ" sz="3600" b="1" dirty="0" smtClean="0"/>
              <a:t>lesní škůdci</a:t>
            </a:r>
            <a:endParaRPr lang="cs-CZ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786454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0" y="214290"/>
            <a:ext cx="9144000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Mapování některých savců v ČR</a:t>
            </a:r>
            <a:endParaRPr lang="cs-CZ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0" y="1643026"/>
            <a:ext cx="4572000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 evropský</a:t>
            </a:r>
            <a:endParaRPr lang="cs-CZ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572000" y="1643026"/>
            <a:ext cx="457200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Muflon</a:t>
            </a:r>
            <a:endParaRPr lang="cs-CZ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0" y="2428844"/>
            <a:ext cx="4572000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Rys ostrovid</a:t>
            </a:r>
            <a:endParaRPr lang="cs-CZ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572000" y="2428844"/>
            <a:ext cx="4572000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Mýval severní</a:t>
            </a:r>
            <a:endParaRPr lang="cs-CZ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0" y="3214662"/>
            <a:ext cx="4572000" cy="7858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Netopýr velký</a:t>
            </a:r>
            <a:endParaRPr lang="cs-CZ" sz="4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572000" y="3214662"/>
            <a:ext cx="4572000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Sysel obecný</a:t>
            </a:r>
            <a:endParaRPr lang="cs-CZ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0" y="4000480"/>
            <a:ext cx="4572000" cy="785818"/>
          </a:xfrm>
          <a:prstGeom prst="roundRect">
            <a:avLst/>
          </a:prstGeom>
          <a:solidFill>
            <a:srgbClr val="B6C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Vlk obecný</a:t>
            </a:r>
            <a:endParaRPr lang="cs-CZ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572000" y="4000480"/>
            <a:ext cx="4572000" cy="7858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Bobr evropský</a:t>
            </a:r>
            <a:endParaRPr lang="cs-CZ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láček 12"/>
          <p:cNvSpPr/>
          <p:nvPr/>
        </p:nvSpPr>
        <p:spPr>
          <a:xfrm>
            <a:off x="357158" y="1500174"/>
            <a:ext cx="8786842" cy="3143272"/>
          </a:xfrm>
          <a:prstGeom prst="cloudCallout">
            <a:avLst>
              <a:gd name="adj1" fmla="val -40883"/>
              <a:gd name="adj2" fmla="val 764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Pokus se, na základě přiložených map, říct, jak může být ovlivněna četnost dané populace?</a:t>
            </a:r>
          </a:p>
          <a:p>
            <a:pPr algn="ctr"/>
            <a:r>
              <a:rPr lang="cs-CZ" sz="2800" dirty="0" smtClean="0"/>
              <a:t>(průmysl, ovzduší, lesy, … )</a:t>
            </a:r>
            <a:endParaRPr lang="cs-CZ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Soubor:Moose in Gros Ventre Campgroud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09444"/>
            <a:ext cx="3857620" cy="2748555"/>
          </a:xfrm>
          <a:prstGeom prst="rect">
            <a:avLst/>
          </a:prstGeom>
          <a:noFill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3609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2050" name="Picture 2" descr="http://www.biolib.cz/IMG/MAP/TXM/4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5610225" cy="3476626"/>
          </a:xfrm>
          <a:prstGeom prst="rect">
            <a:avLst/>
          </a:prstGeom>
          <a:noFill/>
        </p:spPr>
      </p:pic>
      <p:sp>
        <p:nvSpPr>
          <p:cNvPr id="19" name="Zaoblený obdélník 18"/>
          <p:cNvSpPr/>
          <p:nvPr/>
        </p:nvSpPr>
        <p:spPr>
          <a:xfrm>
            <a:off x="2357422" y="0"/>
            <a:ext cx="4857784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 evropský</a:t>
            </a:r>
            <a:endParaRPr lang="cs-CZ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643570" y="1142984"/>
            <a:ext cx="3500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Podřád: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Čeleď: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……………………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15008" y="157161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SUDOKOPYTNÍCI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715008" y="257174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PŘEŽVÝKAVÍ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15008" y="3571876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JELENOVITÍ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oubor:Mouflo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8986" y="3714752"/>
            <a:ext cx="4205014" cy="3143248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3609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://www.biolib.cz/IMG/MAP/TXM/5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5610225" cy="347662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2571736" y="0"/>
            <a:ext cx="457200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Muflon</a:t>
            </a:r>
            <a:endParaRPr lang="cs-CZ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643570" y="1142984"/>
            <a:ext cx="350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Podřád: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43570" y="157161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SUDOKOPYTNÍCI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5008" y="257174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PŘEŽVÝKAVÍ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3609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285984" y="142852"/>
            <a:ext cx="4572000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Rys ostrovid</a:t>
            </a:r>
            <a:endParaRPr lang="cs-CZ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biolib.cz/IMG/MAP/TXM/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5610225" cy="34766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643570" y="1142984"/>
            <a:ext cx="350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Čeleď: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43570" y="157161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ŠELMY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5008" y="257174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KOČKOVITÍ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Soubor:Lynx lynx po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104371"/>
            <a:ext cx="2500330" cy="37536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oubor:Procyon lotor (Common raccoon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3907519"/>
            <a:ext cx="3929058" cy="2950481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609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500298" y="142852"/>
            <a:ext cx="4572000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Mýval severní</a:t>
            </a:r>
            <a:endParaRPr lang="cs-CZ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biolib.cz/IMG/MAP/TXM/4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71546"/>
            <a:ext cx="5610225" cy="34766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643570" y="1142984"/>
            <a:ext cx="350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Čeleď: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43570" y="157161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ŠELMY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5008" y="257174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MEDVÍDKOVITÍ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oubor:Myo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3322" y="4071942"/>
            <a:ext cx="4170678" cy="2786058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609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214546" y="142852"/>
            <a:ext cx="4572000" cy="7858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Netopýr velký</a:t>
            </a:r>
            <a:endParaRPr lang="cs-CZ" sz="4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biolib.cz/IMG/MAP/TXM/9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71546"/>
            <a:ext cx="5610225" cy="34766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643570" y="1142984"/>
            <a:ext cx="350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Podřád: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43570" y="157161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LETOUNI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5008" y="257174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NETOPÝŘI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500298" y="142852"/>
            <a:ext cx="4572000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Sysel obecný</a:t>
            </a:r>
            <a:endParaRPr lang="cs-CZ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26623"/>
            <a:ext cx="4191021" cy="25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http://www.biolib.cz/IMG/MAP/TXM/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5610225" cy="34766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643570" y="1142984"/>
            <a:ext cx="350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Čeleď: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43570" y="157161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HLODAVCI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5008" y="257174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VEVERKOVITÍ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Soubor:Europäischer Ziesel aus Erdloch gucke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143256"/>
            <a:ext cx="3428991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oubor:Canis lu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49882"/>
            <a:ext cx="4214810" cy="2808118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609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357422" y="142852"/>
            <a:ext cx="4572000" cy="785818"/>
          </a:xfrm>
          <a:prstGeom prst="roundRect">
            <a:avLst/>
          </a:prstGeom>
          <a:solidFill>
            <a:srgbClr val="B6C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Vlk obecný</a:t>
            </a:r>
            <a:endParaRPr lang="cs-CZ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biolib.cz/IMG/MAP/TXM/5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08"/>
            <a:ext cx="5610225" cy="34766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643570" y="1142984"/>
            <a:ext cx="350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Čeleď: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43570" y="157161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ŠELMY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5008" y="257174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PSOVITÍ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3609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Soubor:Beaver pho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85213"/>
            <a:ext cx="4071934" cy="3172787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428860" y="142852"/>
            <a:ext cx="4572000" cy="7858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Bobr evropský</a:t>
            </a:r>
            <a:endParaRPr lang="cs-CZ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biolib.cz/IMG/MAP/TXM/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08"/>
            <a:ext cx="5610225" cy="34766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643570" y="1142984"/>
            <a:ext cx="350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Řád: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Čeleď: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…………………...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43570" y="157161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HLODAVCI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5008" y="257174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BOBROVITÍ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procvičování </a:t>
            </a:r>
            <a:r>
              <a:rPr lang="cs-CZ" dirty="0" smtClean="0"/>
              <a:t>učiva o životním prostředí. </a:t>
            </a:r>
            <a:r>
              <a:rPr lang="cs-CZ" dirty="0" smtClean="0"/>
              <a:t>Žáci si opakují získané vědomosti a procvičují </a:t>
            </a:r>
            <a:r>
              <a:rPr lang="cs-CZ" dirty="0" smtClean="0"/>
              <a:t>dovednosti.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5794"/>
          </a:xfrm>
        </p:spPr>
        <p:txBody>
          <a:bodyPr/>
          <a:lstStyle/>
          <a:p>
            <a:pPr algn="l"/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Anděra</a:t>
            </a:r>
            <a:r>
              <a:rPr lang="cs-CZ" sz="1400" dirty="0" smtClean="0"/>
              <a:t> M. (2013): Mapa rozšíření </a:t>
            </a:r>
            <a:r>
              <a:rPr lang="cs-CZ" sz="1400" i="1" dirty="0" err="1" smtClean="0"/>
              <a:t>Alces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alces</a:t>
            </a:r>
            <a:r>
              <a:rPr lang="cs-CZ" sz="1400" dirty="0" smtClean="0"/>
              <a:t> v České republice. In: Zicha O. (</a:t>
            </a:r>
            <a:r>
              <a:rPr lang="cs-CZ" sz="1400" dirty="0" err="1" smtClean="0"/>
              <a:t>ed</a:t>
            </a:r>
            <a:r>
              <a:rPr lang="cs-CZ" sz="1400" dirty="0" smtClean="0"/>
              <a:t>.) </a:t>
            </a:r>
            <a:r>
              <a:rPr lang="cs-CZ" sz="1400" dirty="0" err="1" smtClean="0"/>
              <a:t>Biological</a:t>
            </a:r>
            <a:r>
              <a:rPr lang="cs-CZ" sz="1400" dirty="0" smtClean="0"/>
              <a:t> </a:t>
            </a:r>
            <a:r>
              <a:rPr lang="cs-CZ" sz="1400" dirty="0" err="1" smtClean="0"/>
              <a:t>Library</a:t>
            </a:r>
            <a:r>
              <a:rPr lang="cs-CZ" sz="1400" dirty="0" smtClean="0"/>
              <a:t> – </a:t>
            </a:r>
            <a:r>
              <a:rPr lang="cs-CZ" sz="1400" dirty="0" err="1" smtClean="0"/>
              <a:t>BioLib</a:t>
            </a:r>
            <a:r>
              <a:rPr lang="cs-CZ" sz="1400" dirty="0" smtClean="0"/>
              <a:t>. Citováno 30.10.2013. Dostupné na: </a:t>
            </a:r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biolib.cz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cz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taxonmap</a:t>
            </a:r>
            <a:r>
              <a:rPr lang="cs-CZ" sz="1400" dirty="0" smtClean="0">
                <a:hlinkClick r:id="rId2"/>
              </a:rPr>
              <a:t>/id46/</a:t>
            </a:r>
            <a:endParaRPr lang="cs-CZ" sz="1400" dirty="0" smtClean="0"/>
          </a:p>
          <a:p>
            <a:r>
              <a:rPr lang="cs-CZ" sz="1400" dirty="0" err="1" smtClean="0"/>
              <a:t>Anděra</a:t>
            </a:r>
            <a:r>
              <a:rPr lang="cs-CZ" sz="1400" dirty="0" smtClean="0"/>
              <a:t> M. (2013): Mapa rozšíření </a:t>
            </a:r>
            <a:r>
              <a:rPr lang="cs-CZ" sz="1400" i="1" dirty="0" err="1" smtClean="0"/>
              <a:t>Ovis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orientalis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musimon</a:t>
            </a:r>
            <a:r>
              <a:rPr lang="cs-CZ" sz="1400" dirty="0" smtClean="0"/>
              <a:t> v České republice. In: Zicha O. (</a:t>
            </a:r>
            <a:r>
              <a:rPr lang="cs-CZ" sz="1400" dirty="0" err="1" smtClean="0"/>
              <a:t>ed</a:t>
            </a:r>
            <a:r>
              <a:rPr lang="cs-CZ" sz="1400" dirty="0" smtClean="0"/>
              <a:t>.) </a:t>
            </a:r>
            <a:r>
              <a:rPr lang="cs-CZ" sz="1400" dirty="0" err="1" smtClean="0"/>
              <a:t>Biological</a:t>
            </a:r>
            <a:r>
              <a:rPr lang="cs-CZ" sz="1400" dirty="0" smtClean="0"/>
              <a:t> </a:t>
            </a:r>
            <a:r>
              <a:rPr lang="cs-CZ" sz="1400" dirty="0" err="1" smtClean="0"/>
              <a:t>Library</a:t>
            </a:r>
            <a:r>
              <a:rPr lang="cs-CZ" sz="1400" dirty="0" smtClean="0"/>
              <a:t> – </a:t>
            </a:r>
            <a:r>
              <a:rPr lang="cs-CZ" sz="1400" dirty="0" err="1" smtClean="0"/>
              <a:t>BioLib</a:t>
            </a:r>
            <a:r>
              <a:rPr lang="cs-CZ" sz="1400" dirty="0" smtClean="0"/>
              <a:t>. Citováno 30.10.2013. Dostupné na: 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biolib.cz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cz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taxonmap</a:t>
            </a:r>
            <a:r>
              <a:rPr lang="cs-CZ" sz="1400" dirty="0" smtClean="0">
                <a:hlinkClick r:id="rId3"/>
              </a:rPr>
              <a:t>/id54/</a:t>
            </a:r>
            <a:endParaRPr lang="cs-CZ" sz="1400" dirty="0" smtClean="0"/>
          </a:p>
          <a:p>
            <a:r>
              <a:rPr lang="cs-CZ" sz="1400" dirty="0" err="1" smtClean="0"/>
              <a:t>Anděra</a:t>
            </a:r>
            <a:r>
              <a:rPr lang="cs-CZ" sz="1400" dirty="0" smtClean="0"/>
              <a:t> M. (2013): Mapa rozšíření </a:t>
            </a:r>
            <a:r>
              <a:rPr lang="cs-CZ" sz="1400" i="1" dirty="0" err="1" smtClean="0"/>
              <a:t>Lynx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lynx</a:t>
            </a:r>
            <a:r>
              <a:rPr lang="cs-CZ" sz="1400" dirty="0" smtClean="0"/>
              <a:t> v České republice. In: Zicha O. (</a:t>
            </a:r>
            <a:r>
              <a:rPr lang="cs-CZ" sz="1400" dirty="0" err="1" smtClean="0"/>
              <a:t>ed</a:t>
            </a:r>
            <a:r>
              <a:rPr lang="cs-CZ" sz="1400" dirty="0" smtClean="0"/>
              <a:t>.) </a:t>
            </a:r>
            <a:r>
              <a:rPr lang="cs-CZ" sz="1400" dirty="0" err="1" smtClean="0"/>
              <a:t>Biological</a:t>
            </a:r>
            <a:r>
              <a:rPr lang="cs-CZ" sz="1400" dirty="0" smtClean="0"/>
              <a:t> </a:t>
            </a:r>
            <a:r>
              <a:rPr lang="cs-CZ" sz="1400" dirty="0" err="1" smtClean="0"/>
              <a:t>Library</a:t>
            </a:r>
            <a:r>
              <a:rPr lang="cs-CZ" sz="1400" dirty="0" smtClean="0"/>
              <a:t> – </a:t>
            </a:r>
            <a:r>
              <a:rPr lang="cs-CZ" sz="1400" dirty="0" err="1" smtClean="0"/>
              <a:t>BioLib</a:t>
            </a:r>
            <a:r>
              <a:rPr lang="cs-CZ" sz="1400" dirty="0" smtClean="0"/>
              <a:t>. Citováno 30.10.2013. Dostupné na: </a:t>
            </a:r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biolib.cz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cz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taxonmap</a:t>
            </a:r>
            <a:r>
              <a:rPr lang="cs-CZ" sz="1400" dirty="0" smtClean="0">
                <a:hlinkClick r:id="rId4"/>
              </a:rPr>
              <a:t>/id61/</a:t>
            </a:r>
            <a:endParaRPr lang="cs-CZ" sz="1400" dirty="0" smtClean="0"/>
          </a:p>
          <a:p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poing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2013-10-30]. Dostupné z: </a:t>
            </a:r>
            <a:r>
              <a:rPr lang="cs-CZ" sz="1400" dirty="0" smtClean="0">
                <a:hlinkClick r:id="rId5"/>
              </a:rPr>
              <a:t>http://upload.wikimedia.org/wikipedia/commons/thumb/6/68/Lynx_lynx_poing.jpg/399px-Lynx_lynx_poing.jpg</a:t>
            </a:r>
            <a:endParaRPr lang="cs-CZ" sz="1400" dirty="0" smtClean="0"/>
          </a:p>
          <a:p>
            <a:r>
              <a:rPr lang="cs-CZ" sz="1400" dirty="0" err="1" smtClean="0"/>
              <a:t>Anděra</a:t>
            </a:r>
            <a:r>
              <a:rPr lang="cs-CZ" sz="1400" dirty="0" smtClean="0"/>
              <a:t> M. (2013): Mapa rozšíření </a:t>
            </a:r>
            <a:r>
              <a:rPr lang="cs-CZ" sz="1400" i="1" dirty="0" err="1" smtClean="0"/>
              <a:t>Procyon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lotor</a:t>
            </a:r>
            <a:r>
              <a:rPr lang="cs-CZ" sz="1400" dirty="0" smtClean="0"/>
              <a:t> v České republice. In: Zicha O. (</a:t>
            </a:r>
            <a:r>
              <a:rPr lang="cs-CZ" sz="1400" dirty="0" err="1" smtClean="0"/>
              <a:t>ed</a:t>
            </a:r>
            <a:r>
              <a:rPr lang="cs-CZ" sz="1400" dirty="0" smtClean="0"/>
              <a:t>.) </a:t>
            </a:r>
            <a:r>
              <a:rPr lang="cs-CZ" sz="1400" dirty="0" err="1" smtClean="0"/>
              <a:t>Biological</a:t>
            </a:r>
            <a:r>
              <a:rPr lang="cs-CZ" sz="1400" dirty="0" smtClean="0"/>
              <a:t> </a:t>
            </a:r>
            <a:r>
              <a:rPr lang="cs-CZ" sz="1400" dirty="0" err="1" smtClean="0"/>
              <a:t>Library</a:t>
            </a:r>
            <a:r>
              <a:rPr lang="cs-CZ" sz="1400" dirty="0" smtClean="0"/>
              <a:t> – </a:t>
            </a:r>
            <a:r>
              <a:rPr lang="cs-CZ" sz="1400" dirty="0" err="1" smtClean="0"/>
              <a:t>BioLib</a:t>
            </a:r>
            <a:r>
              <a:rPr lang="cs-CZ" sz="1400" dirty="0" smtClean="0"/>
              <a:t>. Citováno 30.10.2013. Dostupné na: </a:t>
            </a:r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biolib.cz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cz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taxonmap</a:t>
            </a:r>
            <a:r>
              <a:rPr lang="cs-CZ" sz="1400" dirty="0" smtClean="0">
                <a:hlinkClick r:id="rId6"/>
              </a:rPr>
              <a:t>/id49/</a:t>
            </a:r>
            <a:endParaRPr lang="cs-CZ" sz="1400" dirty="0" smtClean="0"/>
          </a:p>
          <a:p>
            <a:r>
              <a:rPr lang="cs-CZ" sz="1400" dirty="0" err="1" smtClean="0"/>
              <a:t>Procyon</a:t>
            </a:r>
            <a:r>
              <a:rPr lang="cs-CZ" sz="1400" dirty="0" smtClean="0"/>
              <a:t> </a:t>
            </a:r>
            <a:r>
              <a:rPr lang="cs-CZ" sz="1400" dirty="0" err="1" smtClean="0"/>
              <a:t>lotor</a:t>
            </a:r>
            <a:r>
              <a:rPr lang="cs-CZ" sz="1400" dirty="0" smtClean="0"/>
              <a:t> (</a:t>
            </a:r>
            <a:r>
              <a:rPr lang="cs-CZ" sz="1400" dirty="0" err="1" smtClean="0"/>
              <a:t>Common</a:t>
            </a:r>
            <a:r>
              <a:rPr lang="cs-CZ" sz="1400" dirty="0" smtClean="0"/>
              <a:t> </a:t>
            </a:r>
            <a:r>
              <a:rPr lang="cs-CZ" sz="1400" dirty="0" err="1" smtClean="0"/>
              <a:t>raccoon</a:t>
            </a:r>
            <a:r>
              <a:rPr lang="cs-CZ" sz="1400" dirty="0" smtClean="0"/>
              <a:t>).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2013-10-30]. Dostupné z: </a:t>
            </a:r>
            <a:r>
              <a:rPr lang="cs-CZ" sz="1400" dirty="0" smtClean="0">
                <a:hlinkClick r:id="rId7"/>
              </a:rPr>
              <a:t>http://upload.wikimedia.org/wikipedia/commons/thumb/f/fe/Procyon_lotor_%28Common_raccoon%29.jpg/799px-Procyon_lotor_%28Common_raccoon%29.jpg</a:t>
            </a:r>
            <a:endParaRPr lang="cs-CZ" sz="1400" dirty="0" smtClean="0"/>
          </a:p>
          <a:p>
            <a:r>
              <a:rPr lang="en-US" sz="1400" dirty="0" err="1" smtClean="0"/>
              <a:t>Mouflon</a:t>
            </a:r>
            <a:r>
              <a:rPr lang="en-US" sz="1400" dirty="0" smtClean="0"/>
              <a:t> 2.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2013-10-30].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8"/>
              </a:rPr>
              <a:t>http://upload.wikimedia.org/wikipedia/commons/thumb/7/74/Mouflon_2.jpg/800px-Mouflon_2.jpg</a:t>
            </a:r>
            <a:endParaRPr lang="cs-CZ" sz="1400" dirty="0" smtClean="0"/>
          </a:p>
          <a:p>
            <a:r>
              <a:rPr lang="cs-CZ" sz="1400" dirty="0" err="1" smtClean="0"/>
              <a:t>Moose</a:t>
            </a:r>
            <a:r>
              <a:rPr lang="cs-CZ" sz="1400" dirty="0" smtClean="0"/>
              <a:t> in Gros </a:t>
            </a:r>
            <a:r>
              <a:rPr lang="cs-CZ" sz="1400" dirty="0" err="1" smtClean="0"/>
              <a:t>Ventre</a:t>
            </a:r>
            <a:r>
              <a:rPr lang="cs-CZ" sz="1400" dirty="0" smtClean="0"/>
              <a:t> </a:t>
            </a:r>
            <a:r>
              <a:rPr lang="cs-CZ" sz="1400" dirty="0" err="1" smtClean="0"/>
              <a:t>Campgroud</a:t>
            </a:r>
            <a:r>
              <a:rPr lang="cs-CZ" sz="1400" dirty="0" smtClean="0"/>
              <a:t> 4.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2013-10-30]. Dostupné z: </a:t>
            </a:r>
            <a:r>
              <a:rPr lang="cs-CZ" sz="1400" dirty="0" smtClean="0">
                <a:hlinkClick r:id="rId9"/>
              </a:rPr>
              <a:t>http://upload.wikimedia.org/wikipedia/commons/thumb/c/c6/Moose_in_Gros_Ventre_Campgroud_4.jpg/800px-Moose_in_Gros_Ventre_Campgroud_4.jpg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Anděra</a:t>
            </a:r>
            <a:r>
              <a:rPr lang="cs-CZ" sz="1400" dirty="0" smtClean="0"/>
              <a:t> M. (2013): Mapa rozšíření </a:t>
            </a:r>
            <a:r>
              <a:rPr lang="cs-CZ" sz="1400" i="1" dirty="0" err="1" smtClean="0"/>
              <a:t>Myotis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myotis</a:t>
            </a:r>
            <a:r>
              <a:rPr lang="cs-CZ" sz="1400" dirty="0" smtClean="0"/>
              <a:t> v České republice. In: Zicha O. (</a:t>
            </a:r>
            <a:r>
              <a:rPr lang="cs-CZ" sz="1400" dirty="0" err="1" smtClean="0"/>
              <a:t>ed</a:t>
            </a:r>
            <a:r>
              <a:rPr lang="cs-CZ" sz="1400" dirty="0" smtClean="0"/>
              <a:t>.) </a:t>
            </a:r>
            <a:r>
              <a:rPr lang="cs-CZ" sz="1400" dirty="0" err="1" smtClean="0"/>
              <a:t>Biological</a:t>
            </a:r>
            <a:r>
              <a:rPr lang="cs-CZ" sz="1400" dirty="0" smtClean="0"/>
              <a:t> </a:t>
            </a:r>
            <a:r>
              <a:rPr lang="cs-CZ" sz="1400" dirty="0" err="1" smtClean="0"/>
              <a:t>Library</a:t>
            </a:r>
            <a:r>
              <a:rPr lang="cs-CZ" sz="1400" dirty="0" smtClean="0"/>
              <a:t> – </a:t>
            </a:r>
            <a:r>
              <a:rPr lang="cs-CZ" sz="1400" dirty="0" err="1" smtClean="0"/>
              <a:t>BioLib</a:t>
            </a:r>
            <a:r>
              <a:rPr lang="cs-CZ" sz="1400" dirty="0" smtClean="0"/>
              <a:t>. Citováno 30.10.2013. Dostupné na: </a:t>
            </a:r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biolib.cz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cz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taxonmap</a:t>
            </a:r>
            <a:r>
              <a:rPr lang="cs-CZ" sz="1400" dirty="0" smtClean="0">
                <a:hlinkClick r:id="rId2"/>
              </a:rPr>
              <a:t>/id91/</a:t>
            </a:r>
            <a:endParaRPr lang="cs-CZ" sz="1400" dirty="0" smtClean="0"/>
          </a:p>
          <a:p>
            <a:r>
              <a:rPr lang="en-US" sz="1400" dirty="0" err="1" smtClean="0"/>
              <a:t>Myotis</a:t>
            </a:r>
            <a:r>
              <a:rPr lang="en-US" sz="1400" dirty="0" smtClean="0"/>
              <a:t>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2013-10-30].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http://upload.wikimedia.org/wikipedia/commons/c/c7/Myotis.jpg</a:t>
            </a:r>
            <a:endParaRPr lang="cs-CZ" sz="1400" dirty="0" smtClean="0"/>
          </a:p>
          <a:p>
            <a:r>
              <a:rPr lang="cs-CZ" sz="1400" dirty="0" err="1" smtClean="0"/>
              <a:t>Anděra</a:t>
            </a:r>
            <a:r>
              <a:rPr lang="cs-CZ" sz="1400" dirty="0" smtClean="0"/>
              <a:t> M. (2013): Mapa rozšíření </a:t>
            </a:r>
            <a:r>
              <a:rPr lang="cs-CZ" sz="1400" i="1" dirty="0" err="1" smtClean="0"/>
              <a:t>Spermophilus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citellus</a:t>
            </a:r>
            <a:r>
              <a:rPr lang="cs-CZ" sz="1400" dirty="0" smtClean="0"/>
              <a:t> v České republice. In: Zicha O. (</a:t>
            </a:r>
            <a:r>
              <a:rPr lang="cs-CZ" sz="1400" dirty="0" err="1" smtClean="0"/>
              <a:t>ed</a:t>
            </a:r>
            <a:r>
              <a:rPr lang="cs-CZ" sz="1400" dirty="0" smtClean="0"/>
              <a:t>.) </a:t>
            </a:r>
            <a:r>
              <a:rPr lang="cs-CZ" sz="1400" dirty="0" err="1" smtClean="0"/>
              <a:t>Biological</a:t>
            </a:r>
            <a:r>
              <a:rPr lang="cs-CZ" sz="1400" dirty="0" smtClean="0"/>
              <a:t> </a:t>
            </a:r>
            <a:r>
              <a:rPr lang="cs-CZ" sz="1400" dirty="0" err="1" smtClean="0"/>
              <a:t>Library</a:t>
            </a:r>
            <a:r>
              <a:rPr lang="cs-CZ" sz="1400" dirty="0" smtClean="0"/>
              <a:t> – </a:t>
            </a:r>
            <a:r>
              <a:rPr lang="cs-CZ" sz="1400" dirty="0" err="1" smtClean="0"/>
              <a:t>BioLib</a:t>
            </a:r>
            <a:r>
              <a:rPr lang="cs-CZ" sz="1400" dirty="0" smtClean="0"/>
              <a:t>. Citováno 30.10.2013. Dostupné na: </a:t>
            </a:r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biolib.cz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cz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taxonmap</a:t>
            </a:r>
            <a:r>
              <a:rPr lang="cs-CZ" sz="1400" dirty="0" smtClean="0">
                <a:hlinkClick r:id="rId4"/>
              </a:rPr>
              <a:t>/id18/</a:t>
            </a:r>
            <a:endParaRPr lang="cs-CZ" sz="1400" dirty="0" smtClean="0"/>
          </a:p>
          <a:p>
            <a:r>
              <a:rPr lang="en-US" sz="1400" dirty="0" err="1" smtClean="0"/>
              <a:t>Europäischer</a:t>
            </a:r>
            <a:r>
              <a:rPr lang="en-US" sz="1400" dirty="0" smtClean="0"/>
              <a:t> </a:t>
            </a:r>
            <a:r>
              <a:rPr lang="en-US" sz="1400" dirty="0" err="1" smtClean="0"/>
              <a:t>Ziesel</a:t>
            </a:r>
            <a:r>
              <a:rPr lang="en-US" sz="1400" dirty="0" smtClean="0"/>
              <a:t> </a:t>
            </a:r>
            <a:r>
              <a:rPr lang="en-US" sz="1400" dirty="0" err="1" smtClean="0"/>
              <a:t>aus</a:t>
            </a:r>
            <a:r>
              <a:rPr lang="en-US" sz="1400" dirty="0" smtClean="0"/>
              <a:t> </a:t>
            </a:r>
            <a:r>
              <a:rPr lang="en-US" sz="1400" dirty="0" err="1" smtClean="0"/>
              <a:t>Erdloch</a:t>
            </a:r>
            <a:r>
              <a:rPr lang="en-US" sz="1400" dirty="0" smtClean="0"/>
              <a:t> </a:t>
            </a:r>
            <a:r>
              <a:rPr lang="en-US" sz="1400" dirty="0" err="1" smtClean="0"/>
              <a:t>guckend</a:t>
            </a:r>
            <a:r>
              <a:rPr lang="en-US" sz="1400" dirty="0" smtClean="0"/>
              <a:t>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2013-10-30].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5"/>
              </a:rPr>
              <a:t>http://upload.wikimedia.org/wikipedia/commons/thumb/9/90/Europ%C3%A4ischer_Ziesel_aus_Erdloch_guckend.jpg/800px-Europ%C3%A4ischer_Ziesel_aus_Erdloch_guckend.jpg</a:t>
            </a:r>
            <a:endParaRPr lang="cs-CZ" sz="1400" dirty="0" smtClean="0"/>
          </a:p>
          <a:p>
            <a:r>
              <a:rPr lang="cs-CZ" sz="1400" dirty="0" err="1" smtClean="0"/>
              <a:t>Anděra</a:t>
            </a:r>
            <a:r>
              <a:rPr lang="cs-CZ" sz="1400" dirty="0" smtClean="0"/>
              <a:t> M. (2013): Mapa rozšíření </a:t>
            </a:r>
            <a:r>
              <a:rPr lang="cs-CZ" sz="1400" i="1" dirty="0" err="1" smtClean="0"/>
              <a:t>Canis</a:t>
            </a:r>
            <a:r>
              <a:rPr lang="cs-CZ" sz="1400" i="1" dirty="0" smtClean="0"/>
              <a:t> lupus</a:t>
            </a:r>
            <a:r>
              <a:rPr lang="cs-CZ" sz="1400" dirty="0" smtClean="0"/>
              <a:t> v České republice. In: Zicha O. (</a:t>
            </a:r>
            <a:r>
              <a:rPr lang="cs-CZ" sz="1400" dirty="0" err="1" smtClean="0"/>
              <a:t>ed</a:t>
            </a:r>
            <a:r>
              <a:rPr lang="cs-CZ" sz="1400" dirty="0" smtClean="0"/>
              <a:t>.) </a:t>
            </a:r>
            <a:r>
              <a:rPr lang="cs-CZ" sz="1400" dirty="0" err="1" smtClean="0"/>
              <a:t>Biological</a:t>
            </a:r>
            <a:r>
              <a:rPr lang="cs-CZ" sz="1400" dirty="0" smtClean="0"/>
              <a:t> </a:t>
            </a:r>
            <a:r>
              <a:rPr lang="cs-CZ" sz="1400" dirty="0" err="1" smtClean="0"/>
              <a:t>Library</a:t>
            </a:r>
            <a:r>
              <a:rPr lang="cs-CZ" sz="1400" dirty="0" smtClean="0"/>
              <a:t> – </a:t>
            </a:r>
            <a:r>
              <a:rPr lang="cs-CZ" sz="1400" dirty="0" err="1" smtClean="0"/>
              <a:t>BioLib</a:t>
            </a:r>
            <a:r>
              <a:rPr lang="cs-CZ" sz="1400" dirty="0" smtClean="0"/>
              <a:t>. Citováno 30.10.2013. Dostupné na: </a:t>
            </a:r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biolib.cz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cz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taxonmap</a:t>
            </a:r>
            <a:r>
              <a:rPr lang="cs-CZ" sz="1400" dirty="0" smtClean="0">
                <a:hlinkClick r:id="rId6"/>
              </a:rPr>
              <a:t>/id53/</a:t>
            </a:r>
            <a:endParaRPr lang="cs-CZ" sz="1400" dirty="0" smtClean="0"/>
          </a:p>
          <a:p>
            <a:r>
              <a:rPr lang="en-US" sz="1400" dirty="0" err="1" smtClean="0"/>
              <a:t>Canis</a:t>
            </a:r>
            <a:r>
              <a:rPr lang="en-US" sz="1400" dirty="0" smtClean="0"/>
              <a:t> lupus.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2013-10-30].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7"/>
              </a:rPr>
              <a:t>http://upload.wikimedia.org/wikipedia/commons/2/23/Canis_lupus.jpg</a:t>
            </a:r>
            <a:endParaRPr lang="cs-CZ" sz="1400" dirty="0" smtClean="0"/>
          </a:p>
          <a:p>
            <a:r>
              <a:rPr lang="cs-CZ" sz="1400" dirty="0" err="1" smtClean="0"/>
              <a:t>Anděra</a:t>
            </a:r>
            <a:r>
              <a:rPr lang="cs-CZ" sz="1400" dirty="0" smtClean="0"/>
              <a:t> M. (2013): Mapa rozšíření </a:t>
            </a:r>
            <a:r>
              <a:rPr lang="cs-CZ" sz="1400" i="1" dirty="0" smtClean="0"/>
              <a:t>Castor </a:t>
            </a:r>
            <a:r>
              <a:rPr lang="cs-CZ" sz="1400" i="1" dirty="0" err="1" smtClean="0"/>
              <a:t>fiber</a:t>
            </a:r>
            <a:r>
              <a:rPr lang="cs-CZ" sz="1400" dirty="0" smtClean="0"/>
              <a:t> v České republice. In: Zicha O. (</a:t>
            </a:r>
            <a:r>
              <a:rPr lang="cs-CZ" sz="1400" dirty="0" err="1" smtClean="0"/>
              <a:t>ed</a:t>
            </a:r>
            <a:r>
              <a:rPr lang="cs-CZ" sz="1400" dirty="0" smtClean="0"/>
              <a:t>.) </a:t>
            </a:r>
            <a:r>
              <a:rPr lang="cs-CZ" sz="1400" dirty="0" err="1" smtClean="0"/>
              <a:t>Biological</a:t>
            </a:r>
            <a:r>
              <a:rPr lang="cs-CZ" sz="1400" dirty="0" smtClean="0"/>
              <a:t> </a:t>
            </a:r>
            <a:r>
              <a:rPr lang="cs-CZ" sz="1400" dirty="0" err="1" smtClean="0"/>
              <a:t>Library</a:t>
            </a:r>
            <a:r>
              <a:rPr lang="cs-CZ" sz="1400" dirty="0" smtClean="0"/>
              <a:t> – </a:t>
            </a:r>
            <a:r>
              <a:rPr lang="cs-CZ" sz="1400" dirty="0" err="1" smtClean="0"/>
              <a:t>BioLib</a:t>
            </a:r>
            <a:r>
              <a:rPr lang="cs-CZ" sz="1400" dirty="0" smtClean="0"/>
              <a:t>. Citováno 30.10.2013. Dostupné na: </a:t>
            </a:r>
            <a:r>
              <a:rPr lang="cs-CZ" sz="1400" dirty="0" smtClean="0">
                <a:hlinkClick r:id="rId8"/>
              </a:rPr>
              <a:t>http://www.</a:t>
            </a:r>
            <a:r>
              <a:rPr lang="cs-CZ" sz="1400" dirty="0" err="1" smtClean="0">
                <a:hlinkClick r:id="rId8"/>
              </a:rPr>
              <a:t>biolib.cz</a:t>
            </a:r>
            <a:r>
              <a:rPr lang="cs-CZ" sz="1400" dirty="0" smtClean="0">
                <a:hlinkClick r:id="rId8"/>
              </a:rPr>
              <a:t>/</a:t>
            </a:r>
            <a:r>
              <a:rPr lang="cs-CZ" sz="1400" dirty="0" err="1" smtClean="0">
                <a:hlinkClick r:id="rId8"/>
              </a:rPr>
              <a:t>cz</a:t>
            </a:r>
            <a:r>
              <a:rPr lang="cs-CZ" sz="1400" dirty="0" smtClean="0">
                <a:hlinkClick r:id="rId8"/>
              </a:rPr>
              <a:t>/</a:t>
            </a:r>
            <a:r>
              <a:rPr lang="cs-CZ" sz="1400" dirty="0" err="1" smtClean="0">
                <a:hlinkClick r:id="rId8"/>
              </a:rPr>
              <a:t>taxonmap</a:t>
            </a:r>
            <a:r>
              <a:rPr lang="cs-CZ" sz="1400" dirty="0" smtClean="0">
                <a:hlinkClick r:id="rId8"/>
              </a:rPr>
              <a:t>/id60/</a:t>
            </a:r>
            <a:endParaRPr lang="cs-CZ" sz="1400" dirty="0" smtClean="0"/>
          </a:p>
          <a:p>
            <a:r>
              <a:rPr lang="en-US" sz="1400" dirty="0" smtClean="0"/>
              <a:t>Beaver pho34.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2013-10-30].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9"/>
              </a:rPr>
              <a:t>http://upload.wikimedia.org/wikipedia/commons/c/cc/Beaver_pho34.jpg</a:t>
            </a:r>
            <a:endParaRPr lang="cs-CZ" sz="1400" dirty="0" smtClean="0"/>
          </a:p>
          <a:p>
            <a:r>
              <a:rPr lang="cs-CZ" sz="1400" dirty="0" err="1" smtClean="0"/>
              <a:t>Power</a:t>
            </a:r>
            <a:r>
              <a:rPr lang="cs-CZ" sz="1400" dirty="0" smtClean="0"/>
              <a:t> Station </a:t>
            </a:r>
            <a:r>
              <a:rPr lang="cs-CZ" sz="1400" dirty="0" err="1" smtClean="0"/>
              <a:t>Dětmarovice</a:t>
            </a:r>
            <a:r>
              <a:rPr lang="cs-CZ" sz="1400" dirty="0" smtClean="0"/>
              <a:t> 2010.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2013-10-30]. Dostupné z: </a:t>
            </a:r>
            <a:r>
              <a:rPr lang="cs-CZ" sz="1400" dirty="0" smtClean="0">
                <a:hlinkClick r:id="rId10"/>
              </a:rPr>
              <a:t>http://upload.wikimedia.org/wikipedia/commons/thumb/8/80/Power_Station_D%C4%9Btmarovice_2010.jpeg/800px-Power_Station_D%C4%9Btmarovice_2010.jpeg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5794"/>
          </a:xfrm>
        </p:spPr>
        <p:txBody>
          <a:bodyPr/>
          <a:lstStyle/>
          <a:p>
            <a:pPr algn="l"/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20050111 Nova </a:t>
            </a:r>
            <a:r>
              <a:rPr lang="cs-CZ" sz="1400" dirty="0" err="1" smtClean="0"/>
              <a:t>hut</a:t>
            </a:r>
            <a:r>
              <a:rPr lang="cs-CZ" sz="1400" dirty="0" smtClean="0"/>
              <a:t> Ostrava.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2013-10-30].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upload.wikimedia.org/wikipedia/commons/thumb/e/e2/20050111_Nova_hut_Ostrava.jpg/800px-20050111_Nova_hut_Ostrava.jpg</a:t>
            </a:r>
            <a:endParaRPr lang="cs-CZ" sz="1400" dirty="0" smtClean="0"/>
          </a:p>
          <a:p>
            <a:r>
              <a:rPr lang="cs-CZ" sz="1400" dirty="0" err="1" smtClean="0"/>
              <a:t>Bořetice</a:t>
            </a:r>
            <a:r>
              <a:rPr lang="cs-CZ" sz="1400" dirty="0" smtClean="0"/>
              <a:t>, </a:t>
            </a:r>
            <a:r>
              <a:rPr lang="cs-CZ" sz="1400" dirty="0" err="1" smtClean="0"/>
              <a:t>Trkmanka</a:t>
            </a:r>
            <a:r>
              <a:rPr lang="cs-CZ" sz="1400" dirty="0" smtClean="0"/>
              <a:t> </a:t>
            </a:r>
            <a:r>
              <a:rPr lang="cs-CZ" sz="1400" dirty="0" err="1" smtClean="0"/>
              <a:t>River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2013-10-30].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upload.wikimedia.org/wikipedia/commons/thumb/8/8a/Bo%C5%99etice%2C_Trkmanka_River.jpg/789px-Bo%C5%99etice%2C_Trkmanka_River.jpg</a:t>
            </a:r>
            <a:endParaRPr lang="cs-CZ" sz="1400" dirty="0" smtClean="0"/>
          </a:p>
          <a:p>
            <a:r>
              <a:rPr lang="en-US" sz="1400" dirty="0" smtClean="0"/>
              <a:t>Acid rain woods1.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2013-10-30].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upload.wikimedia.org/wikipedia/commons/thumb/0/0c/Acid_rain_woods1.JPG/800px-Acid_rain_woods1.JPG</a:t>
            </a:r>
            <a:endParaRPr lang="cs-CZ" sz="1400" dirty="0" smtClean="0"/>
          </a:p>
          <a:p>
            <a:endParaRPr lang="cs-CZ" sz="1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5794"/>
          </a:xfrm>
        </p:spPr>
        <p:txBody>
          <a:bodyPr/>
          <a:lstStyle/>
          <a:p>
            <a:pPr algn="l"/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/>
              <a:t>Co ovlivňuje stav životního prostředí v ČR?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653677"/>
          </a:xfrm>
        </p:spPr>
        <p:txBody>
          <a:bodyPr>
            <a:noAutofit/>
          </a:bodyPr>
          <a:lstStyle/>
          <a:p>
            <a:r>
              <a:rPr lang="cs-CZ" sz="3600" dirty="0" smtClean="0"/>
              <a:t> jedním z velkých problémů je: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00166" y="235743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600" u="wavy" dirty="0" smtClean="0"/>
              <a:t> znečišťování ovzduší</a:t>
            </a:r>
            <a:endParaRPr lang="cs-CZ" sz="3600" u="wavy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3143248"/>
            <a:ext cx="8229600" cy="653677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pravidelně se</a:t>
            </a:r>
            <a:r>
              <a:rPr kumimoji="0" lang="cs-CZ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například měří množství: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500166" y="392906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600" u="wavy" dirty="0" smtClean="0"/>
              <a:t> oxidu siřičitého a prachu</a:t>
            </a:r>
            <a:endParaRPr lang="cs-CZ" sz="3600" u="wavy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857760"/>
            <a:ext cx="914400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Kde uniká do ovzduší největší množství oxidu siřičitého?</a:t>
            </a:r>
            <a:endParaRPr lang="cs-CZ" sz="3000" dirty="0"/>
          </a:p>
        </p:txBody>
      </p:sp>
      <p:sp>
        <p:nvSpPr>
          <p:cNvPr id="9" name="Tlačítko akce: Informace 8">
            <a:hlinkClick r:id="rId3" action="ppaction://hlinksldjump" highlightClick="1"/>
          </p:cNvPr>
          <p:cNvSpPr/>
          <p:nvPr/>
        </p:nvSpPr>
        <p:spPr>
          <a:xfrm>
            <a:off x="7715272" y="5429264"/>
            <a:ext cx="1428728" cy="8572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dirty="0" smtClean="0"/>
              <a:t>Co ovlivňuje stav životního prostředí v ČR?</a:t>
            </a:r>
            <a:endParaRPr lang="cs-CZ" sz="48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653677"/>
          </a:xfrm>
        </p:spPr>
        <p:txBody>
          <a:bodyPr>
            <a:noAutofit/>
          </a:bodyPr>
          <a:lstStyle/>
          <a:p>
            <a:r>
              <a:rPr lang="cs-CZ" sz="3600" dirty="0" smtClean="0"/>
              <a:t> jedním z dalších problémů souvisejících se znečišťováním ovzduší je: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85918" y="292893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600" u="wavy" dirty="0" smtClean="0"/>
              <a:t> emise z dopravy</a:t>
            </a:r>
            <a:endParaRPr lang="cs-CZ" sz="3600" u="wavy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929066"/>
            <a:ext cx="9144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Kde podle vás je tento problém nejvážnější?</a:t>
            </a:r>
          </a:p>
          <a:p>
            <a:pPr algn="ctr"/>
            <a:r>
              <a:rPr lang="cs-CZ" sz="3000" dirty="0" smtClean="0"/>
              <a:t>(v rámci ČR)</a:t>
            </a:r>
            <a:endParaRPr lang="cs-CZ" sz="3000" dirty="0"/>
          </a:p>
        </p:txBody>
      </p:sp>
      <p:sp>
        <p:nvSpPr>
          <p:cNvPr id="9" name="Tlačítko akce: Informace 8">
            <a:hlinkClick r:id="rId3" action="ppaction://hlinksldjump" highlightClick="1"/>
          </p:cNvPr>
          <p:cNvSpPr/>
          <p:nvPr/>
        </p:nvSpPr>
        <p:spPr>
          <a:xfrm>
            <a:off x="7572396" y="4929198"/>
            <a:ext cx="1571604" cy="8572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/>
              <a:t>Co ovlivňuje stav životního prostředí v ČR?</a:t>
            </a:r>
            <a:endParaRPr lang="cs-CZ" sz="48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653677"/>
          </a:xfrm>
        </p:spPr>
        <p:txBody>
          <a:bodyPr>
            <a:noAutofit/>
          </a:bodyPr>
          <a:lstStyle/>
          <a:p>
            <a:r>
              <a:rPr lang="cs-CZ" sz="3600" dirty="0" smtClean="0"/>
              <a:t> jedním z </a:t>
            </a:r>
            <a:r>
              <a:rPr lang="cs-CZ" sz="3600" dirty="0" smtClean="0"/>
              <a:t>dalších </a:t>
            </a:r>
            <a:r>
              <a:rPr lang="cs-CZ" sz="3600" dirty="0" smtClean="0"/>
              <a:t>problémů je: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00166" y="242886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600" u="wavy" dirty="0" smtClean="0"/>
              <a:t> znečišťování </a:t>
            </a:r>
            <a:r>
              <a:rPr lang="cs-CZ" sz="3600" u="wavy" dirty="0" smtClean="0"/>
              <a:t>vod</a:t>
            </a:r>
            <a:endParaRPr lang="cs-CZ" sz="3600" u="wavy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429000"/>
            <a:ext cx="914400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Co podle vás stojí za tímto problémem?</a:t>
            </a:r>
            <a:endParaRPr lang="cs-CZ" sz="3000" dirty="0" smtClean="0"/>
          </a:p>
        </p:txBody>
      </p:sp>
      <p:sp>
        <p:nvSpPr>
          <p:cNvPr id="9" name="Tlačítko akce: Informace 8">
            <a:hlinkClick r:id="rId3" action="ppaction://hlinksldjump" highlightClick="1"/>
          </p:cNvPr>
          <p:cNvSpPr/>
          <p:nvPr/>
        </p:nvSpPr>
        <p:spPr>
          <a:xfrm>
            <a:off x="7643834" y="4000504"/>
            <a:ext cx="1500166" cy="78581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je stav lesů v ČR?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653677"/>
          </a:xfrm>
        </p:spPr>
        <p:txBody>
          <a:bodyPr>
            <a:noAutofit/>
          </a:bodyPr>
          <a:lstStyle/>
          <a:p>
            <a:r>
              <a:rPr lang="cs-CZ" sz="3600" dirty="0" smtClean="0"/>
              <a:t> </a:t>
            </a:r>
            <a:r>
              <a:rPr lang="cs-CZ" sz="3600" dirty="0" smtClean="0"/>
              <a:t>lesy pokrývají v ČR přibližně 33 % </a:t>
            </a:r>
            <a:r>
              <a:rPr lang="cs-CZ" sz="3600" dirty="0" smtClean="0"/>
              <a:t>ú</a:t>
            </a:r>
            <a:r>
              <a:rPr lang="cs-CZ" sz="3600" dirty="0" smtClean="0"/>
              <a:t>zemí</a:t>
            </a:r>
            <a:endParaRPr lang="cs-CZ" sz="36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2571744"/>
            <a:ext cx="8229600" cy="653677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stav českých lesů je nejhorší ve střední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cs-CZ" sz="3600" dirty="0" smtClean="0"/>
              <a:t> </a:t>
            </a:r>
            <a:r>
              <a:rPr lang="cs-CZ" sz="3600" dirty="0" smtClean="0"/>
              <a:t>   Evropě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929066"/>
            <a:ext cx="914400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Proč? Co ovlivňuje kvalitu našich lesů?</a:t>
            </a:r>
            <a:endParaRPr lang="cs-CZ" sz="3000" dirty="0"/>
          </a:p>
        </p:txBody>
      </p:sp>
      <p:sp>
        <p:nvSpPr>
          <p:cNvPr id="8" name="Tlačítko akce: Informace 7">
            <a:hlinkClick r:id="rId3" action="ppaction://hlinksldjump" highlightClick="1"/>
          </p:cNvPr>
          <p:cNvSpPr/>
          <p:nvPr/>
        </p:nvSpPr>
        <p:spPr>
          <a:xfrm>
            <a:off x="7715272" y="4500570"/>
            <a:ext cx="1428728" cy="78581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oubor:Power Station Dětmarovice 20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6594"/>
            <a:ext cx="9144000" cy="541140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sz="4800" dirty="0" smtClean="0"/>
              <a:t>Kde uniká do ovzduší největší množství oxidu siřičitého?</a:t>
            </a:r>
            <a:br>
              <a:rPr lang="cs-CZ" sz="4800" dirty="0" smtClean="0"/>
            </a:b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6061075"/>
            <a:ext cx="3657600" cy="796925"/>
          </a:xfrm>
          <a:prstGeom prst="rect">
            <a:avLst/>
          </a:prstGeom>
          <a:noFill/>
        </p:spPr>
      </p:pic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7429488" y="6000744"/>
            <a:ext cx="1714512" cy="857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18573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k největšímu úniku dochází při spalování </a:t>
            </a:r>
            <a:r>
              <a:rPr lang="cs-CZ" sz="3200" b="1" u="sng" dirty="0" smtClean="0"/>
              <a:t>uhlí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71462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největší spotřeba uhlí: ……………………………</a:t>
            </a:r>
          </a:p>
          <a:p>
            <a:r>
              <a:rPr lang="cs-CZ" sz="3200" dirty="0" smtClean="0"/>
              <a:t>				      ……………………………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86248" y="257174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</a:rPr>
              <a:t>tepelné elektrárny</a:t>
            </a:r>
            <a:endParaRPr lang="cs-CZ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6248" y="307181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</a:rPr>
              <a:t>domácnosti</a:t>
            </a:r>
            <a:endParaRPr lang="cs-CZ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bláček 10"/>
          <p:cNvSpPr/>
          <p:nvPr/>
        </p:nvSpPr>
        <p:spPr>
          <a:xfrm>
            <a:off x="3286116" y="3714752"/>
            <a:ext cx="5715040" cy="1571636"/>
          </a:xfrm>
          <a:prstGeom prst="cloudCallout">
            <a:avLst>
              <a:gd name="adj1" fmla="val -65619"/>
              <a:gd name="adj2" fmla="val 75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Znáš některé tepelné elektrárny v ČR?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oubor:20050111 Nova hut Ost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9144001" cy="54292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cs-CZ" sz="4800" dirty="0" smtClean="0"/>
              <a:t>Kde podle vás je tento problém nejvážnější? (v rámci ČR)</a:t>
            </a:r>
            <a:br>
              <a:rPr lang="cs-CZ" sz="4800" dirty="0" smtClean="0"/>
            </a:b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7429488" y="6000744"/>
            <a:ext cx="1714512" cy="857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18573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/>
              <a:t>jedná se především o velká města:</a:t>
            </a:r>
          </a:p>
          <a:p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86480" y="1857364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 smtClean="0"/>
              <a:t> Praha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/>
              <a:t> </a:t>
            </a:r>
            <a:r>
              <a:rPr lang="cs-CZ" sz="3600" dirty="0" smtClean="0"/>
              <a:t>Brno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/>
              <a:t> </a:t>
            </a:r>
            <a:r>
              <a:rPr lang="cs-CZ" sz="3600" dirty="0" smtClean="0"/>
              <a:t>Ostrava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/>
              <a:t> </a:t>
            </a:r>
            <a:r>
              <a:rPr lang="cs-CZ" sz="3600" dirty="0" smtClean="0"/>
              <a:t>Plzeň</a:t>
            </a: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Bořetice, Trkmanka River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1428736"/>
            <a:ext cx="9143999" cy="54292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sz="4800" dirty="0" smtClean="0"/>
              <a:t>Co podle vás stojí za tímto problémem?</a:t>
            </a:r>
            <a:br>
              <a:rPr lang="cs-CZ" sz="4800" dirty="0" smtClean="0"/>
            </a:b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7429488" y="6000744"/>
            <a:ext cx="1714512" cy="857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0" y="18573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</a:t>
            </a:r>
            <a:r>
              <a:rPr lang="cs-CZ" sz="3200" b="1" dirty="0" smtClean="0"/>
              <a:t>jedná se především o používání různých hnojiv,</a:t>
            </a:r>
          </a:p>
          <a:p>
            <a:r>
              <a:rPr lang="cs-CZ" sz="3200" b="1" dirty="0" smtClean="0"/>
              <a:t> </a:t>
            </a:r>
            <a:r>
              <a:rPr lang="cs-CZ" sz="3200" b="1" dirty="0" smtClean="0"/>
              <a:t>    pesticidů, … </a:t>
            </a:r>
          </a:p>
          <a:p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2146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</a:t>
            </a:r>
            <a:r>
              <a:rPr lang="cs-CZ" sz="3200" b="1" dirty="0" smtClean="0"/>
              <a:t>ke znečištění přispívají i průmyslové odpadní</a:t>
            </a:r>
          </a:p>
          <a:p>
            <a:r>
              <a:rPr lang="cs-CZ" sz="3200" b="1" dirty="0" smtClean="0"/>
              <a:t> </a:t>
            </a:r>
            <a:r>
              <a:rPr lang="cs-CZ" sz="3200" b="1" dirty="0" smtClean="0"/>
              <a:t>   </a:t>
            </a:r>
            <a:r>
              <a:rPr lang="cs-CZ" sz="3200" b="1" dirty="0" smtClean="0"/>
              <a:t> vody</a:t>
            </a:r>
            <a:endParaRPr lang="cs-CZ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538</Words>
  <Application>Microsoft Office PowerPoint</Application>
  <PresentationFormat>Předvádění na obrazovce (4:3)</PresentationFormat>
  <Paragraphs>150</Paragraphs>
  <Slides>22</Slides>
  <Notes>0</Notes>
  <HiddenSlides>4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Motiv sady Office</vt:lpstr>
      <vt:lpstr>Modul</vt:lpstr>
      <vt:lpstr>Savci – Životní prostředí a mapování některých savců v ČR</vt:lpstr>
      <vt:lpstr>Anotace:</vt:lpstr>
      <vt:lpstr>Co ovlivňuje stav životního prostředí v ČR?</vt:lpstr>
      <vt:lpstr>Co ovlivňuje stav životního prostředí v ČR?</vt:lpstr>
      <vt:lpstr>Co ovlivňuje stav životního prostředí v ČR?</vt:lpstr>
      <vt:lpstr>Jaký je stav lesů v ČR?</vt:lpstr>
      <vt:lpstr>Kde uniká do ovzduší největší množství oxidu siřičitého? </vt:lpstr>
      <vt:lpstr>Kde podle vás je tento problém nejvážnější? (v rámci ČR) </vt:lpstr>
      <vt:lpstr>Co podle vás stojí za tímto problémem? </vt:lpstr>
      <vt:lpstr>Proč?  Co ovlivňuje kvalitu našich lesů? 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71</cp:revision>
  <dcterms:created xsi:type="dcterms:W3CDTF">2013-09-21T04:55:42Z</dcterms:created>
  <dcterms:modified xsi:type="dcterms:W3CDTF">2013-10-30T10:04:50Z</dcterms:modified>
</cp:coreProperties>
</file>