
<file path=[Content_Types].xml><?xml version="1.0" encoding="utf-8"?>
<Types xmlns="http://schemas.openxmlformats.org/package/2006/content-types">
  <Override PartName="/ppt/slideMasters/slideMaster3.xml" ContentType="application/vnd.openxmlformats-officedocument.presentationml.slideMaster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28.xml" ContentType="application/vnd.openxmlformats-officedocument.presentationml.slideLayout+xml"/>
  <Override PartName="/ppt/theme/theme3.xml" ContentType="application/vnd.openxmlformats-officedocument.them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26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Layouts/slideLayout13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29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Layouts/slideLayout27.xml" ContentType="application/vnd.openxmlformats-officedocument.presentationml.slideLayout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Override PartName="/ppt/slideLayouts/slideLayout25.xml" ContentType="application/vnd.openxmlformats-officedocument.presentationml.slideLayout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32.xml" ContentType="application/vnd.openxmlformats-officedocument.presentationml.slideLayout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  <p:sldMasterId id="2147483672" r:id="rId3"/>
  </p:sldMasterIdLst>
  <p:sldIdLst>
    <p:sldId id="257" r:id="rId4"/>
    <p:sldId id="258" r:id="rId5"/>
    <p:sldId id="259" r:id="rId6"/>
    <p:sldId id="275" r:id="rId7"/>
    <p:sldId id="276" r:id="rId8"/>
    <p:sldId id="277" r:id="rId9"/>
    <p:sldId id="278" r:id="rId10"/>
    <p:sldId id="279" r:id="rId11"/>
    <p:sldId id="260" r:id="rId12"/>
    <p:sldId id="261" r:id="rId13"/>
    <p:sldId id="264" r:id="rId14"/>
    <p:sldId id="265" r:id="rId15"/>
    <p:sldId id="266" r:id="rId16"/>
    <p:sldId id="262" r:id="rId17"/>
    <p:sldId id="267" r:id="rId18"/>
    <p:sldId id="271" r:id="rId19"/>
    <p:sldId id="268" r:id="rId20"/>
    <p:sldId id="269" r:id="rId21"/>
    <p:sldId id="272" r:id="rId22"/>
    <p:sldId id="263" r:id="rId23"/>
    <p:sldId id="270" r:id="rId24"/>
    <p:sldId id="274" r:id="rId25"/>
  </p:sldIdLst>
  <p:sldSz cx="9144000" cy="6858000" type="screen4x3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99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72" d="100"/>
          <a:sy n="72" d="100"/>
        </p:scale>
        <p:origin x="-1104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8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theme" Target="theme/theme1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ravoúhlý trojúhelník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Nadpis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17" name="Podnadpis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cs-CZ" smtClean="0"/>
              <a:t>Klepnutím lze upravit styl předlohy podnadpisů.</a:t>
            </a:r>
            <a:endParaRPr kumimoji="0" lang="en-US"/>
          </a:p>
        </p:txBody>
      </p:sp>
      <p:grpSp>
        <p:nvGrpSpPr>
          <p:cNvPr id="2" name="Skupina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Volný tvar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Volný tvar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Volný tvar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Přímá spojovací čára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Zástupný symbol pro datum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19" name="Zástupný symbol pro zápatí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cs-CZ"/>
          </a:p>
        </p:txBody>
      </p:sp>
      <p:sp>
        <p:nvSpPr>
          <p:cNvPr id="27" name="Zástupný symbol pro číslo snímku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7" name="Dvojitá šipka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Dvojitá šipka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8" name="Nadpis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Porovnání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5" name="Zástupný symbol pro obsah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6" name="Nadpis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Obsah s titulkem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Obrázek s titulkem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cs-CZ" smtClean="0"/>
              <a:t>Klepnutím na ikonu přidáte obrázek.</a:t>
            </a:r>
            <a:endParaRPr kumimoji="0" lang="en-US" dirty="0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8" name="Volný tvar 7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Volný tvar 8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Pravoúhlý trojúhelník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Přímá spojovací čára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Dvojitá šipka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Dvojitá šipka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ravoúhlý trojúhelník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Nadpis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17" name="Podnadpis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cs-CZ" smtClean="0"/>
              <a:t>Klepnutím lze upravit styl předlohy podnadpisů.</a:t>
            </a:r>
            <a:endParaRPr kumimoji="0" lang="en-US"/>
          </a:p>
        </p:txBody>
      </p:sp>
      <p:grpSp>
        <p:nvGrpSpPr>
          <p:cNvPr id="2" name="Skupina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Volný tvar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Volný tvar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Volný tvar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Přímá spojovací čára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Zástupný symbol pro datum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19" name="Zástupný symbol pro zápatí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cs-CZ"/>
          </a:p>
        </p:txBody>
      </p:sp>
      <p:sp>
        <p:nvSpPr>
          <p:cNvPr id="27" name="Zástupný symbol pro číslo snímku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7" name="Dvojitá šipka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Dvojitá šipka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8" name="Nadpis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Porovnání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5" name="Zástupný symbol pro obsah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6" name="Nadpis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Obsah s titulkem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Obrázek s titulkem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cs-CZ" smtClean="0"/>
              <a:t>Klepnutím na ikonu přidáte obrázek.</a:t>
            </a:r>
            <a:endParaRPr kumimoji="0" lang="en-US" dirty="0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8" name="Volný tvar 7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Volný tvar 8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Pravoúhlý trojúhelník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Přímá spojovací čára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Dvojitá šipka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Dvojitá šipka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Volný tvar 12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Volný tvar 11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Pravoúhlý trojúhelník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Přímá spojovací čára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Zástupný symbol pro nadpis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0" name="Zástupný symbol pro text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  <a:p>
            <a:pPr lvl="1" eaLnBrk="1" latinLnBrk="0" hangingPunct="1"/>
            <a:r>
              <a:rPr kumimoji="0" lang="cs-CZ" smtClean="0"/>
              <a:t>Druhá úroveň</a:t>
            </a:r>
          </a:p>
          <a:p>
            <a:pPr lvl="2" eaLnBrk="1" latinLnBrk="0" hangingPunct="1"/>
            <a:r>
              <a:rPr kumimoji="0" lang="cs-CZ" smtClean="0"/>
              <a:t>Třetí úroveň</a:t>
            </a:r>
          </a:p>
          <a:p>
            <a:pPr lvl="3" eaLnBrk="1" latinLnBrk="0" hangingPunct="1"/>
            <a:r>
              <a:rPr kumimoji="0" lang="cs-CZ" smtClean="0"/>
              <a:t>Čtvrtá úroveň</a:t>
            </a:r>
          </a:p>
          <a:p>
            <a:pPr lvl="4" eaLnBrk="1" latinLnBrk="0" hangingPunct="1"/>
            <a:r>
              <a:rPr kumimoji="0" lang="cs-CZ" smtClean="0"/>
              <a:t>Pátá úroveň</a:t>
            </a:r>
            <a:endParaRPr kumimoji="0" lang="en-US"/>
          </a:p>
        </p:txBody>
      </p:sp>
      <p:sp>
        <p:nvSpPr>
          <p:cNvPr id="10" name="Zástupný symbol pro datum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22" name="Zástupný symbol pro zápatí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cs-CZ"/>
          </a:p>
        </p:txBody>
      </p:sp>
      <p:sp>
        <p:nvSpPr>
          <p:cNvPr id="18" name="Zástupný symbol pro číslo snímku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Volný tvar 12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Volný tvar 11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Pravoúhlý trojúhelník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Přímá spojovací čára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Zástupný symbol pro nadpis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0" name="Zástupný symbol pro text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  <a:p>
            <a:pPr lvl="1" eaLnBrk="1" latinLnBrk="0" hangingPunct="1"/>
            <a:r>
              <a:rPr kumimoji="0" lang="cs-CZ" smtClean="0"/>
              <a:t>Druhá úroveň</a:t>
            </a:r>
          </a:p>
          <a:p>
            <a:pPr lvl="2" eaLnBrk="1" latinLnBrk="0" hangingPunct="1"/>
            <a:r>
              <a:rPr kumimoji="0" lang="cs-CZ" smtClean="0"/>
              <a:t>Třetí úroveň</a:t>
            </a:r>
          </a:p>
          <a:p>
            <a:pPr lvl="3" eaLnBrk="1" latinLnBrk="0" hangingPunct="1"/>
            <a:r>
              <a:rPr kumimoji="0" lang="cs-CZ" smtClean="0"/>
              <a:t>Čtvrtá úroveň</a:t>
            </a:r>
          </a:p>
          <a:p>
            <a:pPr lvl="4" eaLnBrk="1" latinLnBrk="0" hangingPunct="1"/>
            <a:r>
              <a:rPr kumimoji="0" lang="cs-CZ" smtClean="0"/>
              <a:t>Pátá úroveň</a:t>
            </a:r>
            <a:endParaRPr kumimoji="0" lang="en-US"/>
          </a:p>
        </p:txBody>
      </p:sp>
      <p:sp>
        <p:nvSpPr>
          <p:cNvPr id="10" name="Zástupný symbol pro datum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1626864D-8E3C-45EF-9177-2759233E8B11}" type="datetimeFigureOut">
              <a:rPr lang="cs-CZ" smtClean="0"/>
              <a:pPr/>
              <a:t>30.10.2013</a:t>
            </a:fld>
            <a:endParaRPr lang="cs-CZ"/>
          </a:p>
        </p:txBody>
      </p:sp>
      <p:sp>
        <p:nvSpPr>
          <p:cNvPr id="22" name="Zástupný symbol pro zápatí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cs-CZ"/>
          </a:p>
        </p:txBody>
      </p:sp>
      <p:sp>
        <p:nvSpPr>
          <p:cNvPr id="18" name="Zástupný symbol pro číslo snímku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2F5919A7-C450-4168-9F89-8BF2416C5BFB}" type="slidenum">
              <a:rPr lang="cs-CZ" smtClean="0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" Target="slide19.xml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8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8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8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8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8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9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8.xml"/><Relationship Id="rId6" Type="http://schemas.openxmlformats.org/officeDocument/2006/relationships/image" Target="../media/image3.jpeg"/><Relationship Id="rId5" Type="http://schemas.openxmlformats.org/officeDocument/2006/relationships/image" Target="../media/image11.jpeg"/><Relationship Id="rId4" Type="http://schemas.openxmlformats.org/officeDocument/2006/relationships/image" Target="../media/image10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8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8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9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9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9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9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9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9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9.xml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hyperlink" Target="http://upload.wikimedia.org/wikipedia/commons/2/2e/Tigerramki.jpg" TargetMode="External"/><Relationship Id="rId3" Type="http://schemas.openxmlformats.org/officeDocument/2006/relationships/hyperlink" Target="http://upload.wikimedia.org/wikipedia/commons/thumb/9/99/Tropicke_lesy_sveta.png/800px-Tropicke_lesy_sveta.png" TargetMode="External"/><Relationship Id="rId7" Type="http://schemas.openxmlformats.org/officeDocument/2006/relationships/hyperlink" Target="http://upload.wikimedia.org/wikipedia/commons/thumb/b/b4/Hyene_amneville.JPG/800px-Hyene_amneville.JPG" TargetMode="External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3.xml"/><Relationship Id="rId6" Type="http://schemas.openxmlformats.org/officeDocument/2006/relationships/hyperlink" Target="http://upload.wikimedia.org/wikipedia/commons/thumb/3/31/Amur_leopard01_960.jpg/800px-Amur_leopard01_960.jpg" TargetMode="External"/><Relationship Id="rId5" Type="http://schemas.openxmlformats.org/officeDocument/2006/relationships/hyperlink" Target="http://upload.wikimedia.org/wikipedia/commons/thumb/4/49/Panthera_tigris_tigris.jpg/800px-Panthera_tigris_tigris.jpg" TargetMode="External"/><Relationship Id="rId4" Type="http://schemas.openxmlformats.org/officeDocument/2006/relationships/hyperlink" Target="http://upload.wikimedia.org/wikipedia/commons/thumb/0/00/Cheetah_and_Cub.jpg/480px-Cheetah_and_Cub.jpg" TargetMode="External"/><Relationship Id="rId9" Type="http://schemas.openxmlformats.org/officeDocument/2006/relationships/hyperlink" Target="http://upload.wikimedia.org/wikipedia/commons/thumb/5/51/Brazilian_tapir_zoo.JPG/800px-Brazilian_tapir_zoo.JPG" TargetMode="External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hyperlink" Target="http://upload.wikimedia.org/wikipedia/commons/thumb/2/26/Gorilla_gorilla_gorilla6.jpg/450px-Gorilla_gorilla_gorilla6.jpg" TargetMode="External"/><Relationship Id="rId3" Type="http://schemas.openxmlformats.org/officeDocument/2006/relationships/hyperlink" Target="http://upload.wikimedia.org/wikipedia/commons/thumb/6/6a/Possum122708.JPG/800px-Possum122708.JPG" TargetMode="External"/><Relationship Id="rId7" Type="http://schemas.openxmlformats.org/officeDocument/2006/relationships/hyperlink" Target="http://upload.wikimedia.org/wikipedia/commons/5/52/Diademmeerkatze.jpg" TargetMode="External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3.xml"/><Relationship Id="rId6" Type="http://schemas.openxmlformats.org/officeDocument/2006/relationships/hyperlink" Target="http://upload.wikimedia.org/wikipedia/commons/thumb/4/40/Capuchin_Costa_Rica.jpg/613px-Capuchin_Costa_Rica.jpg" TargetMode="External"/><Relationship Id="rId5" Type="http://schemas.openxmlformats.org/officeDocument/2006/relationships/hyperlink" Target="http://upload.wikimedia.org/wikipedia/commons/0/03/Alouatta_seniculus.jpg" TargetMode="External"/><Relationship Id="rId4" Type="http://schemas.openxmlformats.org/officeDocument/2006/relationships/hyperlink" Target="http://upload.wikimedia.org/wikipedia/commons/thumb/9/9b/Choloepus_didactylus_2_-_Buffalo_Zoo.jpg/697px-Choloepus_didactylus_2_-_Buffalo_Zoo.jpg" TargetMode="External"/><Relationship Id="rId9" Type="http://schemas.openxmlformats.org/officeDocument/2006/relationships/hyperlink" Target="http://upload.wikimedia.org/wikipedia/commons/thumb/7/78/Pongo_pygmaeus_(orangutang).jpg/385px-Pongo_pygmaeus_(orangutang).jpg" TargetMode="Externa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hyperlink" Target="http://upload.wikimedia.org/wikipedia/commons/f/f6/Amazon_rainforest.jpg" TargetMode="External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3.xml"/><Relationship Id="rId6" Type="http://schemas.openxmlformats.org/officeDocument/2006/relationships/hyperlink" Target="http://upload.wikimedia.org/wikipedia/commons/thumb/c/c2/Rio_Madre_de_Dios,_Peru.JPG/800px-Rio_Madre_de_Dios,_Peru.JPG" TargetMode="External"/><Relationship Id="rId5" Type="http://schemas.openxmlformats.org/officeDocument/2006/relationships/hyperlink" Target="http://upload.wikimedia.org/wikipedia/commons/thumb/1/14/Amazonia_boliviana_desde_el_aire.jpg/800px-Amazonia_boliviana_desde_el_aire.jpg" TargetMode="External"/><Relationship Id="rId4" Type="http://schemas.openxmlformats.org/officeDocument/2006/relationships/hyperlink" Target="http://upload.wikimedia.org/wikipedia/commons/thumb/f/f9/Amazon_CIAT_(3).jpg/800px-Amazon_CIAT_(3).jpg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99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42910" y="3071810"/>
            <a:ext cx="7772400" cy="914400"/>
          </a:xfrm>
        </p:spPr>
        <p:txBody>
          <a:bodyPr>
            <a:normAutofit fontScale="90000"/>
          </a:bodyPr>
          <a:lstStyle/>
          <a:p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Savci – </a:t>
            </a:r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Životní prostředí: </a:t>
            </a:r>
            <a:b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</a:br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tropický </a:t>
            </a:r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deštný les</a:t>
            </a:r>
            <a:endParaRPr lang="cs-CZ" sz="48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100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</p:spPr>
      </p:pic>
      <p:sp>
        <p:nvSpPr>
          <p:cNvPr id="4103" name="Text Box 7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endParaRPr lang="cs-CZ" dirty="0"/>
          </a:p>
        </p:txBody>
      </p:sp>
      <p:sp>
        <p:nvSpPr>
          <p:cNvPr id="4110" name="Text Box 14"/>
          <p:cNvSpPr txBox="1">
            <a:spLocks noChangeArrowheads="1"/>
          </p:cNvSpPr>
          <p:nvPr/>
        </p:nvSpPr>
        <p:spPr bwMode="auto">
          <a:xfrm>
            <a:off x="0" y="4572000"/>
            <a:ext cx="9144000" cy="92333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cs-CZ" b="1" dirty="0"/>
              <a:t>Autor: Mgr. </a:t>
            </a:r>
            <a:r>
              <a:rPr lang="cs-CZ" b="1" dirty="0" smtClean="0"/>
              <a:t>Eliška Nováková</a:t>
            </a:r>
            <a:endParaRPr lang="cs-CZ" b="1" dirty="0"/>
          </a:p>
          <a:p>
            <a:pPr algn="ctr"/>
            <a:endParaRPr lang="cs-CZ" dirty="0"/>
          </a:p>
          <a:p>
            <a:pPr algn="ctr"/>
            <a:r>
              <a:rPr lang="cs-CZ" dirty="0"/>
              <a:t>Škola: Základní škola Slušovice, okres Zlín, příspěvková organizace </a:t>
            </a:r>
          </a:p>
        </p:txBody>
      </p:sp>
      <p:sp>
        <p:nvSpPr>
          <p:cNvPr id="4113" name="Text Box 17"/>
          <p:cNvSpPr txBox="1">
            <a:spLocks noChangeArrowheads="1"/>
          </p:cNvSpPr>
          <p:nvPr/>
        </p:nvSpPr>
        <p:spPr bwMode="auto">
          <a:xfrm>
            <a:off x="0" y="2057400"/>
            <a:ext cx="9144000" cy="823913"/>
          </a:xfrm>
          <a:prstGeom prst="rect">
            <a:avLst/>
          </a:prstGeom>
          <a:solidFill>
            <a:srgbClr val="FFFFFF"/>
          </a:solidFill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cs-CZ" dirty="0"/>
              <a:t>Registrační číslo projektu: CZ.1.07/1.1.38/02.0025</a:t>
            </a:r>
          </a:p>
          <a:p>
            <a:pPr algn="ctr"/>
            <a:r>
              <a:rPr lang="cs-CZ" dirty="0"/>
              <a:t>Název projektu: Modernizace výuky na ZŠ Slušovice, </a:t>
            </a:r>
            <a:r>
              <a:rPr lang="cs-CZ" dirty="0" err="1"/>
              <a:t>Fryšták</a:t>
            </a:r>
            <a:r>
              <a:rPr lang="cs-CZ" dirty="0"/>
              <a:t>, </a:t>
            </a:r>
            <a:r>
              <a:rPr lang="cs-CZ" dirty="0" err="1"/>
              <a:t>Kašava</a:t>
            </a:r>
            <a:r>
              <a:rPr lang="cs-CZ" dirty="0"/>
              <a:t> a Velehrad</a:t>
            </a:r>
          </a:p>
          <a:p>
            <a:pPr algn="ctr"/>
            <a:r>
              <a:rPr lang="cs-CZ" sz="1200" dirty="0"/>
              <a:t>Tento projekt je spolufinancován z Evropského sociálního fondu a státního rozpočtu České republiky.</a:t>
            </a:r>
          </a:p>
        </p:txBody>
      </p:sp>
      <p:sp>
        <p:nvSpPr>
          <p:cNvPr id="7" name="TextovéPole 6"/>
          <p:cNvSpPr txBox="1"/>
          <p:nvPr/>
        </p:nvSpPr>
        <p:spPr>
          <a:xfrm>
            <a:off x="0" y="4000504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sz="3200" dirty="0" err="1" smtClean="0"/>
              <a:t>Př</a:t>
            </a:r>
            <a:r>
              <a:rPr lang="cs-CZ" sz="3200" dirty="0" smtClean="0"/>
              <a:t>_101_Savci_Životní prostředí - tropický </a:t>
            </a:r>
            <a:r>
              <a:rPr lang="cs-CZ" sz="3200" dirty="0" smtClean="0"/>
              <a:t>deštný les</a:t>
            </a:r>
            <a:endParaRPr lang="cs-CZ" sz="3200" dirty="0"/>
          </a:p>
        </p:txBody>
      </p:sp>
    </p:spTree>
  </p:cSld>
  <p:clrMapOvr>
    <a:masterClrMapping/>
  </p:clrMapOvr>
  <p:transition>
    <p:plus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99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cs-CZ" sz="4800" b="1">
                <a:effectLst>
                  <a:outerShdw blurRad="38100" dist="38100" dir="2700000" algn="tl">
                    <a:srgbClr val="000000"/>
                  </a:outerShdw>
                </a:effectLst>
              </a:rPr>
              <a:t>Anotace:</a:t>
            </a:r>
          </a:p>
        </p:txBody>
      </p:sp>
      <p:pic>
        <p:nvPicPr>
          <p:cNvPr id="90115" name="Picture 3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</p:spPr>
      </p:pic>
      <p:sp>
        <p:nvSpPr>
          <p:cNvPr id="90116" name="Text Box 4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90117" name="Text Box 5"/>
          <p:cNvSpPr txBox="1">
            <a:spLocks noChangeArrowheads="1"/>
          </p:cNvSpPr>
          <p:nvPr/>
        </p:nvSpPr>
        <p:spPr bwMode="auto">
          <a:xfrm>
            <a:off x="0" y="3505200"/>
            <a:ext cx="9144000" cy="2308324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lIns="738000" rIns="73800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dirty="0"/>
              <a:t>Digitální učební materiál je </a:t>
            </a:r>
            <a:r>
              <a:rPr lang="cs-CZ" dirty="0" smtClean="0"/>
              <a:t>určen k procvičování učiva. Žáci si opakují získané vědomosti a procvičují dovednosti a díky nim zařadí jednotlivé savce do ekosystému, ve kterých se vyskytují.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Materiál </a:t>
            </a:r>
            <a:r>
              <a:rPr lang="cs-CZ" dirty="0" smtClean="0"/>
              <a:t>rozvíjí vědomosti a dovednosti žáků.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Je určen pro </a:t>
            </a:r>
            <a:r>
              <a:rPr lang="cs-CZ" dirty="0" smtClean="0"/>
              <a:t>předmět přírodopis </a:t>
            </a:r>
            <a:r>
              <a:rPr lang="cs-CZ" dirty="0"/>
              <a:t>a ročník </a:t>
            </a:r>
            <a:r>
              <a:rPr lang="cs-CZ" dirty="0" smtClean="0"/>
              <a:t>8.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Tento materiál vznikl jako doplňující materiál k </a:t>
            </a:r>
            <a:r>
              <a:rPr lang="cs-CZ" dirty="0" smtClean="0"/>
              <a:t>učebnici: </a:t>
            </a:r>
            <a:r>
              <a:rPr lang="cs-CZ" i="1" dirty="0"/>
              <a:t>Přírodopis 2 pro 7. ročník základní školy a nižší ročníky víceletých gymnázií</a:t>
            </a:r>
            <a:r>
              <a:rPr lang="cs-CZ" dirty="0"/>
              <a:t>. Bělehradská 47, 120 00 Praha 2: SPN, 1999. ISBN 80-7235-069-2.</a:t>
            </a:r>
          </a:p>
        </p:txBody>
      </p:sp>
    </p:spTree>
  </p:cSld>
  <p:clrMapOvr>
    <a:masterClrMapping/>
  </p:clrMapOvr>
  <p:transition>
    <p:wheel spokes="3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86314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144655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Pokus se definovat tropický deštný les?</a:t>
            </a:r>
          </a:p>
          <a:p>
            <a:pPr algn="ctr"/>
            <a:r>
              <a:rPr lang="cs-CZ" sz="4400" dirty="0" smtClean="0">
                <a:latin typeface="Baskerville Old Face" pitchFamily="18" charset="0"/>
              </a:rPr>
              <a:t>Čím se liší od ostatních ekosystémů?</a:t>
            </a:r>
            <a:endParaRPr lang="cs-CZ" sz="4400" dirty="0">
              <a:latin typeface="Baskerville Old Face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857364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Ø"/>
            </a:pPr>
            <a:r>
              <a:rPr lang="cs-CZ" sz="3200" dirty="0" smtClean="0">
                <a:latin typeface="Baskerville Old Face" pitchFamily="18" charset="0"/>
              </a:rPr>
              <a:t> nachází se v tropickém podnebném pásu</a:t>
            </a:r>
            <a:endParaRPr lang="cs-CZ" sz="3200" dirty="0">
              <a:latin typeface="Baskerville Old Face" pitchFamily="18" charset="0"/>
            </a:endParaRPr>
          </a:p>
        </p:txBody>
      </p:sp>
      <p:sp>
        <p:nvSpPr>
          <p:cNvPr id="5" name="TextovéPole 4"/>
          <p:cNvSpPr txBox="1"/>
          <p:nvPr/>
        </p:nvSpPr>
        <p:spPr>
          <a:xfrm>
            <a:off x="0" y="2571744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Ø"/>
            </a:pPr>
            <a:r>
              <a:rPr lang="cs-CZ" sz="3200" dirty="0" smtClean="0">
                <a:latin typeface="Baskerville Old Face" pitchFamily="18" charset="0"/>
              </a:rPr>
              <a:t> trvale teplé a vlhké podnebí s vysokými srážkami</a:t>
            </a:r>
            <a:endParaRPr lang="cs-CZ" sz="3200" dirty="0">
              <a:latin typeface="Baskerville Old Face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0" y="3286124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Ø"/>
            </a:pPr>
            <a:r>
              <a:rPr lang="cs-CZ" sz="3200" dirty="0" smtClean="0">
                <a:latin typeface="Baskerville Old Face" pitchFamily="18" charset="0"/>
              </a:rPr>
              <a:t> nejrozsáhlejší je </a:t>
            </a:r>
            <a:r>
              <a:rPr lang="cs-CZ" sz="3200" b="1" i="1" dirty="0" smtClean="0">
                <a:latin typeface="Baskerville Old Face" pitchFamily="18" charset="0"/>
              </a:rPr>
              <a:t>Amazonský deštný prales</a:t>
            </a:r>
            <a:r>
              <a:rPr lang="cs-CZ" sz="3200" dirty="0" smtClean="0">
                <a:latin typeface="Baskerville Old Face" pitchFamily="18" charset="0"/>
              </a:rPr>
              <a:t> </a:t>
            </a:r>
            <a:endParaRPr lang="cs-CZ" sz="3200" dirty="0">
              <a:latin typeface="Baskerville Old Face" pitchFamily="18" charset="0"/>
            </a:endParaRPr>
          </a:p>
        </p:txBody>
      </p:sp>
      <p:sp>
        <p:nvSpPr>
          <p:cNvPr id="7" name="TextovéPole 6"/>
          <p:cNvSpPr txBox="1"/>
          <p:nvPr/>
        </p:nvSpPr>
        <p:spPr>
          <a:xfrm>
            <a:off x="0" y="4071942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Ø"/>
            </a:pPr>
            <a:r>
              <a:rPr lang="cs-CZ" sz="3200" dirty="0" smtClean="0">
                <a:latin typeface="Baskerville Old Face" pitchFamily="18" charset="0"/>
              </a:rPr>
              <a:t> největší druhová rozmanitost</a:t>
            </a:r>
            <a:endParaRPr lang="cs-CZ" sz="3200" dirty="0">
              <a:latin typeface="Baskerville Old Face" pitchFamily="18" charset="0"/>
            </a:endParaRPr>
          </a:p>
        </p:txBody>
      </p:sp>
      <p:sp>
        <p:nvSpPr>
          <p:cNvPr id="8" name="TextovéPole 7"/>
          <p:cNvSpPr txBox="1"/>
          <p:nvPr/>
        </p:nvSpPr>
        <p:spPr>
          <a:xfrm>
            <a:off x="0" y="4857760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Ø"/>
            </a:pPr>
            <a:r>
              <a:rPr lang="cs-CZ" sz="3200" dirty="0" smtClean="0">
                <a:latin typeface="Baskerville Old Face" pitchFamily="18" charset="0"/>
              </a:rPr>
              <a:t> význam: </a:t>
            </a:r>
            <a:r>
              <a:rPr lang="cs-CZ" sz="3200" b="1" i="1" dirty="0" smtClean="0">
                <a:latin typeface="Baskerville Old Face" pitchFamily="18" charset="0"/>
              </a:rPr>
              <a:t>„plíce Země“</a:t>
            </a:r>
            <a:endParaRPr lang="cs-CZ" sz="3200" dirty="0">
              <a:latin typeface="Baskerville Old Face" pitchFamily="18" charset="0"/>
            </a:endParaRPr>
          </a:p>
        </p:txBody>
      </p:sp>
      <p:sp>
        <p:nvSpPr>
          <p:cNvPr id="9" name="Tlačítko akce: Vlastní 8">
            <a:hlinkClick r:id="rId3" action="ppaction://hlinksldjump" highlightClick="1"/>
          </p:cNvPr>
          <p:cNvSpPr/>
          <p:nvPr/>
        </p:nvSpPr>
        <p:spPr>
          <a:xfrm>
            <a:off x="7429520" y="3143248"/>
            <a:ext cx="1143008" cy="928694"/>
          </a:xfrm>
          <a:prstGeom prst="actionButtonBlank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dirty="0" smtClean="0"/>
              <a:t>Foto</a:t>
            </a:r>
            <a:endParaRPr lang="cs-CZ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" presetID="3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3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3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3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/>
      <p:bldP spid="7" grpId="0"/>
      <p:bldP spid="8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File:Amazon CIAT (3)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785794"/>
            <a:ext cx="9144000" cy="606933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00364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Průměrná roční teplota je …</a:t>
            </a:r>
          </a:p>
        </p:txBody>
      </p:sp>
      <p:sp>
        <p:nvSpPr>
          <p:cNvPr id="4" name="Zaoblený obdélník 3"/>
          <p:cNvSpPr/>
          <p:nvPr/>
        </p:nvSpPr>
        <p:spPr>
          <a:xfrm>
            <a:off x="2857488" y="1142984"/>
            <a:ext cx="3929090" cy="1143008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cs-CZ" sz="4000" b="1" dirty="0" smtClean="0"/>
              <a:t>18 – 20 °C</a:t>
            </a:r>
            <a:endParaRPr lang="cs-CZ" sz="4000" b="1" dirty="0"/>
          </a:p>
        </p:txBody>
      </p:sp>
      <p:sp>
        <p:nvSpPr>
          <p:cNvPr id="5" name="Zaoblený obdélník 4"/>
          <p:cNvSpPr/>
          <p:nvPr/>
        </p:nvSpPr>
        <p:spPr>
          <a:xfrm>
            <a:off x="2857488" y="2643182"/>
            <a:ext cx="3929090" cy="1143008"/>
          </a:xfrm>
          <a:prstGeom prst="round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cs-CZ" sz="4000" b="1" dirty="0" smtClean="0"/>
              <a:t>25 – 28 °C</a:t>
            </a:r>
            <a:endParaRPr lang="cs-CZ" sz="4000" b="1" dirty="0"/>
          </a:p>
        </p:txBody>
      </p:sp>
      <p:sp>
        <p:nvSpPr>
          <p:cNvPr id="6" name="Zaoblený obdélník 5"/>
          <p:cNvSpPr/>
          <p:nvPr/>
        </p:nvSpPr>
        <p:spPr>
          <a:xfrm>
            <a:off x="2857488" y="4214818"/>
            <a:ext cx="3929090" cy="1143008"/>
          </a:xfrm>
          <a:prstGeom prst="round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cs-CZ" sz="4000" b="1" dirty="0" smtClean="0"/>
              <a:t>33 – 35 °C</a:t>
            </a:r>
            <a:endParaRPr lang="cs-CZ" sz="4000" b="1" dirty="0"/>
          </a:p>
        </p:txBody>
      </p:sp>
    </p:spTree>
  </p:cSld>
  <p:clrMapOvr>
    <a:masterClrMapping/>
  </p:clrMapOvr>
  <p:transition>
    <p:wheel spokes="3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3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5" presetClass="exit" presetSubtype="1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checkerboard(across)">
                                      <p:cBhvr>
                                        <p:cTn id="1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5" presetClass="exit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checkerboard(across)">
                                      <p:cBhvr>
                                        <p:cTn id="2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4" grpId="1" animBg="1"/>
      <p:bldP spid="5" grpId="0" animBg="1"/>
      <p:bldP spid="6" grpId="0" animBg="1"/>
      <p:bldP spid="6" grpId="1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File:Amazonia boliviana desde el aire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785794"/>
            <a:ext cx="9144000" cy="6092192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71802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Průměrné roční srážky jsou …</a:t>
            </a:r>
          </a:p>
        </p:txBody>
      </p:sp>
      <p:sp>
        <p:nvSpPr>
          <p:cNvPr id="4" name="Zaoblený obdélník 3"/>
          <p:cNvSpPr/>
          <p:nvPr/>
        </p:nvSpPr>
        <p:spPr>
          <a:xfrm>
            <a:off x="2143108" y="1142984"/>
            <a:ext cx="5286412" cy="1143008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cs-CZ" sz="4000" b="1" dirty="0" smtClean="0"/>
              <a:t>1 OOO – 2 000 mm</a:t>
            </a:r>
            <a:endParaRPr lang="cs-CZ" sz="4000" b="1" dirty="0"/>
          </a:p>
        </p:txBody>
      </p:sp>
      <p:sp>
        <p:nvSpPr>
          <p:cNvPr id="5" name="Zaoblený obdélník 4"/>
          <p:cNvSpPr/>
          <p:nvPr/>
        </p:nvSpPr>
        <p:spPr>
          <a:xfrm>
            <a:off x="2143108" y="2571744"/>
            <a:ext cx="5286412" cy="1143008"/>
          </a:xfrm>
          <a:prstGeom prst="round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cs-CZ" sz="4000" b="1" dirty="0" smtClean="0"/>
              <a:t>2 000 – 3 000 mm</a:t>
            </a:r>
            <a:endParaRPr lang="cs-CZ" sz="4000" b="1" dirty="0"/>
          </a:p>
        </p:txBody>
      </p:sp>
      <p:sp>
        <p:nvSpPr>
          <p:cNvPr id="6" name="Zaoblený obdélník 5"/>
          <p:cNvSpPr/>
          <p:nvPr/>
        </p:nvSpPr>
        <p:spPr>
          <a:xfrm>
            <a:off x="2143108" y="4214818"/>
            <a:ext cx="5357850" cy="1143008"/>
          </a:xfrm>
          <a:prstGeom prst="round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cs-CZ" sz="4000" b="1" dirty="0" smtClean="0"/>
              <a:t>3 000 – 4 000 mm</a:t>
            </a:r>
            <a:endParaRPr lang="cs-CZ" sz="4000" b="1" dirty="0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3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5" presetClass="exit" presetSubtype="1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checkerboard(across)">
                                      <p:cBhvr>
                                        <p:cTn id="1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5" presetClass="exit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checkerboard(across)">
                                      <p:cBhvr>
                                        <p:cTn id="2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4" grpId="1" animBg="1"/>
      <p:bldP spid="5" grpId="0" animBg="1"/>
      <p:bldP spid="6" grpId="0" animBg="1"/>
      <p:bldP spid="6" grpId="1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28926" y="550070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144655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Co vede k úbytku tropických deštných lesů?</a:t>
            </a:r>
          </a:p>
        </p:txBody>
      </p:sp>
      <p:sp>
        <p:nvSpPr>
          <p:cNvPr id="5" name="Zaoblený obdélník 4"/>
          <p:cNvSpPr/>
          <p:nvPr/>
        </p:nvSpPr>
        <p:spPr>
          <a:xfrm>
            <a:off x="1785918" y="2428868"/>
            <a:ext cx="5857916" cy="1857388"/>
          </a:xfrm>
          <a:prstGeom prst="round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10000" b="1" u="dbl" dirty="0" smtClean="0">
                <a:solidFill>
                  <a:srgbClr val="FF0000"/>
                </a:solidFill>
                <a:uFill>
                  <a:solidFill>
                    <a:srgbClr val="FF0000"/>
                  </a:solidFill>
                </a:uFill>
              </a:rPr>
              <a:t>KÁCENÍ</a:t>
            </a:r>
            <a:endParaRPr lang="cs-CZ" sz="10000" b="1" u="dbl" dirty="0">
              <a:solidFill>
                <a:srgbClr val="FF0000"/>
              </a:solidFill>
              <a:uFill>
                <a:solidFill>
                  <a:srgbClr val="FF0000"/>
                </a:solidFill>
              </a:uFill>
            </a:endParaRPr>
          </a:p>
        </p:txBody>
      </p:sp>
      <p:sp>
        <p:nvSpPr>
          <p:cNvPr id="6" name="Rovnoramenný trojúhelník 5"/>
          <p:cNvSpPr/>
          <p:nvPr/>
        </p:nvSpPr>
        <p:spPr>
          <a:xfrm rot="10800000">
            <a:off x="928662" y="1857364"/>
            <a:ext cx="1000132" cy="2857520"/>
          </a:xfrm>
          <a:prstGeom prst="triangle">
            <a:avLst/>
          </a:prstGeom>
          <a:solidFill>
            <a:srgbClr val="FF0000"/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7" name="Vývojový diagram: spojka 6"/>
          <p:cNvSpPr/>
          <p:nvPr/>
        </p:nvSpPr>
        <p:spPr>
          <a:xfrm>
            <a:off x="1071538" y="4929198"/>
            <a:ext cx="642942" cy="714380"/>
          </a:xfrm>
          <a:prstGeom prst="flowChartConnector">
            <a:avLst/>
          </a:prstGeom>
          <a:solidFill>
            <a:srgbClr val="FF0000"/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8" name="Rovnoramenný trojúhelník 7"/>
          <p:cNvSpPr/>
          <p:nvPr/>
        </p:nvSpPr>
        <p:spPr>
          <a:xfrm rot="10800000">
            <a:off x="7572396" y="1785926"/>
            <a:ext cx="1000132" cy="2857520"/>
          </a:xfrm>
          <a:prstGeom prst="triangle">
            <a:avLst/>
          </a:prstGeom>
          <a:solidFill>
            <a:srgbClr val="FF0000"/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9" name="Vývojový diagram: spojka 8"/>
          <p:cNvSpPr/>
          <p:nvPr/>
        </p:nvSpPr>
        <p:spPr>
          <a:xfrm>
            <a:off x="7715272" y="4857760"/>
            <a:ext cx="642942" cy="714380"/>
          </a:xfrm>
          <a:prstGeom prst="flowChartConnector">
            <a:avLst/>
          </a:prstGeom>
          <a:solidFill>
            <a:srgbClr val="FF0000"/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</p:spTree>
  </p:cSld>
  <p:clrMapOvr>
    <a:masterClrMapping/>
  </p:clrMapOvr>
  <p:transition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9" presetClass="entr" presetSubtype="0" ac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39" presetClass="entr" presetSubtype="0" accel="10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39" presetClass="entr" presetSubtype="0" accel="10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39" presetClass="entr" presetSubtype="0" accel="10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9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File:Rio Madre de Dios, Peru.JPG"/>
          <p:cNvPicPr>
            <a:picLocks noChangeAspect="1" noChangeArrowheads="1"/>
          </p:cNvPicPr>
          <p:nvPr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</a:blip>
          <a:srcRect/>
          <a:stretch>
            <a:fillRect/>
          </a:stretch>
        </p:blipFill>
        <p:spPr bwMode="auto">
          <a:xfrm>
            <a:off x="0" y="1428737"/>
            <a:ext cx="9144000" cy="5429264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786050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144655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Uveď některé z příčin, které mohou vést, tak k masivní likvidaci těchto lesů?</a:t>
            </a:r>
          </a:p>
        </p:txBody>
      </p:sp>
      <p:sp>
        <p:nvSpPr>
          <p:cNvPr id="5" name="TextovéPole 4"/>
          <p:cNvSpPr txBox="1"/>
          <p:nvPr/>
        </p:nvSpPr>
        <p:spPr>
          <a:xfrm>
            <a:off x="1357290" y="1643050"/>
            <a:ext cx="6429420" cy="646331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600" dirty="0" smtClean="0"/>
              <a:t> získání dřeva</a:t>
            </a:r>
            <a:endParaRPr lang="cs-CZ" sz="3600" dirty="0"/>
          </a:p>
        </p:txBody>
      </p:sp>
      <p:sp>
        <p:nvSpPr>
          <p:cNvPr id="6" name="TextovéPole 5"/>
          <p:cNvSpPr txBox="1"/>
          <p:nvPr/>
        </p:nvSpPr>
        <p:spPr>
          <a:xfrm>
            <a:off x="1357290" y="2571744"/>
            <a:ext cx="6429420" cy="646331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600" dirty="0" smtClean="0"/>
              <a:t> těžba nerostných surovin</a:t>
            </a:r>
            <a:endParaRPr lang="cs-CZ" sz="3600" dirty="0"/>
          </a:p>
        </p:txBody>
      </p:sp>
      <p:sp>
        <p:nvSpPr>
          <p:cNvPr id="7" name="TextovéPole 6"/>
          <p:cNvSpPr txBox="1"/>
          <p:nvPr/>
        </p:nvSpPr>
        <p:spPr>
          <a:xfrm>
            <a:off x="1357290" y="3500438"/>
            <a:ext cx="6429420" cy="646331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600" dirty="0" smtClean="0"/>
              <a:t> chov dobytka</a:t>
            </a:r>
            <a:endParaRPr lang="cs-CZ" sz="3600" dirty="0"/>
          </a:p>
        </p:txBody>
      </p:sp>
      <p:sp>
        <p:nvSpPr>
          <p:cNvPr id="8" name="TextovéPole 7"/>
          <p:cNvSpPr txBox="1"/>
          <p:nvPr/>
        </p:nvSpPr>
        <p:spPr>
          <a:xfrm>
            <a:off x="1357290" y="4429132"/>
            <a:ext cx="6429420" cy="646331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v"/>
            </a:pPr>
            <a:r>
              <a:rPr lang="cs-CZ" sz="3600" dirty="0" smtClean="0"/>
              <a:t> kočovné zemědělství</a:t>
            </a:r>
            <a:endParaRPr lang="cs-CZ" sz="3600" dirty="0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2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22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File:Rio Madre de Dios, Peru.JPG"/>
          <p:cNvPicPr>
            <a:picLocks noChangeAspect="1" noChangeArrowheads="1"/>
          </p:cNvPicPr>
          <p:nvPr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</a:blip>
          <a:srcRect/>
          <a:stretch>
            <a:fillRect/>
          </a:stretch>
        </p:blipFill>
        <p:spPr bwMode="auto">
          <a:xfrm>
            <a:off x="0" y="785794"/>
            <a:ext cx="9144040" cy="6072206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786050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Jaké jsou důsledky kácení pralesů?</a:t>
            </a:r>
          </a:p>
        </p:txBody>
      </p:sp>
      <p:sp>
        <p:nvSpPr>
          <p:cNvPr id="5" name="TextovéPole 4"/>
          <p:cNvSpPr txBox="1"/>
          <p:nvPr/>
        </p:nvSpPr>
        <p:spPr>
          <a:xfrm>
            <a:off x="1428728" y="1142984"/>
            <a:ext cx="6643734" cy="646331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ü"/>
            </a:pPr>
            <a:r>
              <a:rPr lang="cs-CZ" sz="3600" dirty="0" smtClean="0"/>
              <a:t> globální oteplování</a:t>
            </a:r>
            <a:endParaRPr lang="cs-CZ" sz="3600" dirty="0"/>
          </a:p>
        </p:txBody>
      </p:sp>
      <p:sp>
        <p:nvSpPr>
          <p:cNvPr id="6" name="TextovéPole 5"/>
          <p:cNvSpPr txBox="1"/>
          <p:nvPr/>
        </p:nvSpPr>
        <p:spPr>
          <a:xfrm>
            <a:off x="1428728" y="2071678"/>
            <a:ext cx="6643734" cy="646331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ü"/>
            </a:pPr>
            <a:r>
              <a:rPr lang="cs-CZ" sz="3600" dirty="0" smtClean="0"/>
              <a:t> úbytek živočišných druhů</a:t>
            </a:r>
            <a:endParaRPr lang="cs-CZ" sz="3600" dirty="0"/>
          </a:p>
        </p:txBody>
      </p:sp>
      <p:sp>
        <p:nvSpPr>
          <p:cNvPr id="7" name="TextovéPole 6"/>
          <p:cNvSpPr txBox="1"/>
          <p:nvPr/>
        </p:nvSpPr>
        <p:spPr>
          <a:xfrm>
            <a:off x="1428728" y="3071810"/>
            <a:ext cx="6643734" cy="646331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ü"/>
            </a:pPr>
            <a:r>
              <a:rPr lang="cs-CZ" sz="3600" dirty="0" smtClean="0"/>
              <a:t> půdní a větrná eroze</a:t>
            </a:r>
            <a:endParaRPr lang="cs-CZ" sz="3600" dirty="0"/>
          </a:p>
        </p:txBody>
      </p:sp>
      <p:sp>
        <p:nvSpPr>
          <p:cNvPr id="8" name="TextovéPole 7"/>
          <p:cNvSpPr txBox="1"/>
          <p:nvPr/>
        </p:nvSpPr>
        <p:spPr>
          <a:xfrm>
            <a:off x="1428728" y="4000504"/>
            <a:ext cx="6643734" cy="646331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ü"/>
            </a:pPr>
            <a:r>
              <a:rPr lang="cs-CZ" sz="3600" dirty="0" smtClean="0"/>
              <a:t> povodně, sesuvy půdy</a:t>
            </a:r>
            <a:endParaRPr lang="cs-CZ" sz="3600" dirty="0"/>
          </a:p>
        </p:txBody>
      </p:sp>
      <p:sp>
        <p:nvSpPr>
          <p:cNvPr id="9" name="TextovéPole 8"/>
          <p:cNvSpPr txBox="1"/>
          <p:nvPr/>
        </p:nvSpPr>
        <p:spPr>
          <a:xfrm>
            <a:off x="1071538" y="4929198"/>
            <a:ext cx="7429552" cy="646331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ü"/>
            </a:pPr>
            <a:r>
              <a:rPr lang="cs-CZ" sz="3600" dirty="0" smtClean="0"/>
              <a:t> úbytek kultury lidí žijících zde</a:t>
            </a:r>
            <a:endParaRPr lang="cs-CZ" sz="3600" dirty="0"/>
          </a:p>
        </p:txBody>
      </p:sp>
    </p:spTree>
  </p:cSld>
  <p:clrMapOvr>
    <a:masterClrMapping/>
  </p:clrMapOvr>
  <p:transition>
    <p:strips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800" decel="100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8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8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8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800" decel="100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8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8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8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3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800" decel="100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8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8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8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3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800" decel="100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800" decel="100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800" decel="100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800" decel="100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3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800" decel="100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8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8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8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9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tint val="66000"/>
                <a:satMod val="160000"/>
              </a:schemeClr>
            </a:gs>
            <a:gs pos="50000">
              <a:schemeClr val="accent1">
                <a:tint val="44500"/>
                <a:satMod val="160000"/>
              </a:schemeClr>
            </a:gs>
            <a:gs pos="100000">
              <a:schemeClr val="accent1">
                <a:tint val="23500"/>
                <a:satMod val="160000"/>
              </a:schemeClr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929190" y="5786454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Tropický deštný les - mapa</a:t>
            </a:r>
            <a:endParaRPr lang="cs-CZ" sz="4400" dirty="0">
              <a:latin typeface="Baskerville Old Face" pitchFamily="18" charset="0"/>
            </a:endParaRPr>
          </a:p>
        </p:txBody>
      </p:sp>
      <p:pic>
        <p:nvPicPr>
          <p:cNvPr id="28674" name="Picture 2" descr="Soubor:Tropicke lesy sveta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785794"/>
            <a:ext cx="9113169" cy="464347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2" name="Picture 4" descr="File:Panthera tigris tigri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143240" y="785794"/>
            <a:ext cx="6000760" cy="4013009"/>
          </a:xfrm>
          <a:prstGeom prst="rect">
            <a:avLst/>
          </a:prstGeom>
          <a:noFill/>
        </p:spPr>
      </p:pic>
      <p:pic>
        <p:nvPicPr>
          <p:cNvPr id="27654" name="Picture 6" descr="File:Amur leopard01 960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" y="4000504"/>
            <a:ext cx="5079992" cy="2857496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Vyber šelmy žijící v daném ekosystému.</a:t>
            </a:r>
            <a:endParaRPr lang="cs-CZ" sz="4400" dirty="0">
              <a:latin typeface="Baskerville Old Face" pitchFamily="18" charset="0"/>
            </a:endParaRPr>
          </a:p>
        </p:txBody>
      </p:sp>
      <p:pic>
        <p:nvPicPr>
          <p:cNvPr id="27650" name="Picture 2" descr="File:Cheetah and Cub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0" y="785794"/>
            <a:ext cx="3143240" cy="3571860"/>
          </a:xfrm>
          <a:prstGeom prst="rect">
            <a:avLst/>
          </a:prstGeom>
          <a:noFill/>
        </p:spPr>
      </p:pic>
      <p:pic>
        <p:nvPicPr>
          <p:cNvPr id="27656" name="Picture 8" descr="Soubor:Hyene amneville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4640628" y="3857628"/>
            <a:ext cx="4503372" cy="3000372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357554" y="6061075"/>
            <a:ext cx="3657600" cy="796925"/>
          </a:xfrm>
          <a:prstGeom prst="rect">
            <a:avLst/>
          </a:prstGeom>
          <a:noFill/>
        </p:spPr>
      </p:pic>
      <p:sp>
        <p:nvSpPr>
          <p:cNvPr id="8" name="Osmicípá hvězda 7"/>
          <p:cNvSpPr/>
          <p:nvPr/>
        </p:nvSpPr>
        <p:spPr>
          <a:xfrm>
            <a:off x="285720" y="1000108"/>
            <a:ext cx="785818" cy="642942"/>
          </a:xfrm>
          <a:prstGeom prst="star8">
            <a:avLst/>
          </a:prstGeom>
          <a:solidFill>
            <a:schemeClr val="accent3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b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Baskerville Old Face" pitchFamily="18" charset="0"/>
              </a:rPr>
              <a:t>1</a:t>
            </a:r>
            <a:endParaRPr lang="cs-CZ" sz="2800" b="1" dirty="0">
              <a:solidFill>
                <a:schemeClr val="tx1">
                  <a:lumMod val="95000"/>
                  <a:lumOff val="5000"/>
                </a:schemeClr>
              </a:solidFill>
              <a:latin typeface="Baskerville Old Face" pitchFamily="18" charset="0"/>
            </a:endParaRPr>
          </a:p>
        </p:txBody>
      </p:sp>
      <p:sp>
        <p:nvSpPr>
          <p:cNvPr id="9" name="Osmicípá hvězda 8"/>
          <p:cNvSpPr/>
          <p:nvPr/>
        </p:nvSpPr>
        <p:spPr>
          <a:xfrm>
            <a:off x="4071934" y="2143116"/>
            <a:ext cx="785818" cy="642942"/>
          </a:xfrm>
          <a:prstGeom prst="star8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b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Baskerville Old Face" pitchFamily="18" charset="0"/>
              </a:rPr>
              <a:t>2</a:t>
            </a:r>
            <a:endParaRPr lang="cs-CZ" sz="2800" b="1" dirty="0">
              <a:solidFill>
                <a:schemeClr val="tx1">
                  <a:lumMod val="95000"/>
                  <a:lumOff val="5000"/>
                </a:schemeClr>
              </a:solidFill>
              <a:latin typeface="Baskerville Old Face" pitchFamily="18" charset="0"/>
            </a:endParaRPr>
          </a:p>
        </p:txBody>
      </p:sp>
      <p:sp>
        <p:nvSpPr>
          <p:cNvPr id="10" name="Osmicípá hvězda 9"/>
          <p:cNvSpPr/>
          <p:nvPr/>
        </p:nvSpPr>
        <p:spPr>
          <a:xfrm>
            <a:off x="214282" y="4429132"/>
            <a:ext cx="785818" cy="642942"/>
          </a:xfrm>
          <a:prstGeom prst="star8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b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Baskerville Old Face" pitchFamily="18" charset="0"/>
              </a:rPr>
              <a:t>3</a:t>
            </a:r>
            <a:endParaRPr lang="cs-CZ" sz="2800" b="1" dirty="0">
              <a:solidFill>
                <a:schemeClr val="tx1">
                  <a:lumMod val="95000"/>
                  <a:lumOff val="5000"/>
                </a:schemeClr>
              </a:solidFill>
              <a:latin typeface="Baskerville Old Face" pitchFamily="18" charset="0"/>
            </a:endParaRPr>
          </a:p>
        </p:txBody>
      </p:sp>
      <p:sp>
        <p:nvSpPr>
          <p:cNvPr id="11" name="Osmicípá hvězda 10"/>
          <p:cNvSpPr/>
          <p:nvPr/>
        </p:nvSpPr>
        <p:spPr>
          <a:xfrm>
            <a:off x="7715272" y="5214950"/>
            <a:ext cx="785818" cy="642942"/>
          </a:xfrm>
          <a:prstGeom prst="star8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b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Baskerville Old Face" pitchFamily="18" charset="0"/>
              </a:rPr>
              <a:t>4</a:t>
            </a:r>
            <a:endParaRPr lang="cs-CZ" sz="2800" b="1" dirty="0">
              <a:solidFill>
                <a:schemeClr val="tx1">
                  <a:lumMod val="95000"/>
                  <a:lumOff val="5000"/>
                </a:schemeClr>
              </a:solidFill>
              <a:latin typeface="Baskerville Old Face" pitchFamily="18" charset="0"/>
            </a:endParaRPr>
          </a:p>
        </p:txBody>
      </p:sp>
      <p:sp>
        <p:nvSpPr>
          <p:cNvPr id="12" name="Obláček 11"/>
          <p:cNvSpPr/>
          <p:nvPr/>
        </p:nvSpPr>
        <p:spPr>
          <a:xfrm>
            <a:off x="1857356" y="2928934"/>
            <a:ext cx="5143536" cy="1571636"/>
          </a:xfrm>
          <a:prstGeom prst="cloudCallout">
            <a:avLst>
              <a:gd name="adj1" fmla="val -36292"/>
              <a:gd name="adj2" fmla="val -106142"/>
            </a:avLst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32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Jsem </a:t>
            </a:r>
            <a:r>
              <a:rPr lang="cs-CZ" sz="3200" b="1" i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GEPARD.</a:t>
            </a:r>
          </a:p>
          <a:p>
            <a:pPr algn="ctr"/>
            <a:r>
              <a:rPr lang="cs-CZ" sz="32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Tady určitě nežiji.</a:t>
            </a:r>
            <a:endParaRPr lang="cs-CZ" sz="3200" dirty="0">
              <a:solidFill>
                <a:schemeClr val="tx1">
                  <a:lumMod val="95000"/>
                  <a:lumOff val="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3" name="Obláček 12"/>
          <p:cNvSpPr/>
          <p:nvPr/>
        </p:nvSpPr>
        <p:spPr>
          <a:xfrm>
            <a:off x="0" y="2786058"/>
            <a:ext cx="5643570" cy="2071702"/>
          </a:xfrm>
          <a:prstGeom prst="cloudCallout">
            <a:avLst>
              <a:gd name="adj1" fmla="val 30972"/>
              <a:gd name="adj2" fmla="val -86851"/>
            </a:avLst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cs-CZ" sz="28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Jsem </a:t>
            </a:r>
            <a:r>
              <a:rPr lang="cs-CZ" sz="2800" b="1" i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TYGR </a:t>
            </a:r>
            <a:r>
              <a:rPr lang="cs-CZ" sz="28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a jsem obyvatelem tropických deštných lesů.</a:t>
            </a:r>
            <a:endParaRPr lang="cs-CZ" sz="2800" b="1" i="1" dirty="0" smtClean="0">
              <a:solidFill>
                <a:schemeClr val="tx1">
                  <a:lumMod val="95000"/>
                  <a:lumOff val="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cs-CZ" sz="2800" dirty="0">
              <a:solidFill>
                <a:schemeClr val="tx1">
                  <a:lumMod val="95000"/>
                  <a:lumOff val="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" name="Obláček 13"/>
          <p:cNvSpPr/>
          <p:nvPr/>
        </p:nvSpPr>
        <p:spPr>
          <a:xfrm>
            <a:off x="785786" y="1785926"/>
            <a:ext cx="5214974" cy="1643074"/>
          </a:xfrm>
          <a:prstGeom prst="cloudCallout">
            <a:avLst>
              <a:gd name="adj1" fmla="val 20080"/>
              <a:gd name="adj2" fmla="val 139122"/>
            </a:avLst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Jsem </a:t>
            </a:r>
            <a:r>
              <a:rPr lang="cs-CZ" sz="2800" b="1" i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JAGUÁR </a:t>
            </a:r>
            <a:r>
              <a:rPr lang="cs-CZ" sz="28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a tady žiji.</a:t>
            </a:r>
            <a:endParaRPr lang="cs-CZ" sz="2800" dirty="0">
              <a:solidFill>
                <a:schemeClr val="tx1">
                  <a:lumMod val="95000"/>
                  <a:lumOff val="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5" name="Obláček 14"/>
          <p:cNvSpPr/>
          <p:nvPr/>
        </p:nvSpPr>
        <p:spPr>
          <a:xfrm>
            <a:off x="3428992" y="1357298"/>
            <a:ext cx="5500694" cy="1643074"/>
          </a:xfrm>
          <a:prstGeom prst="cloudCallout">
            <a:avLst>
              <a:gd name="adj1" fmla="val 42408"/>
              <a:gd name="adj2" fmla="val 136702"/>
            </a:avLst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Jsem </a:t>
            </a:r>
            <a:r>
              <a:rPr lang="cs-CZ" sz="2800" b="1" i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HYENA</a:t>
            </a:r>
            <a:r>
              <a:rPr lang="cs-CZ" sz="28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itchFamily="18" charset="0"/>
                <a:cs typeface="Times New Roman" pitchFamily="18" charset="0"/>
              </a:rPr>
              <a:t> a nejsem obyvatelem tropických deštných lesů.</a:t>
            </a:r>
            <a:endParaRPr lang="cs-CZ" sz="2800" dirty="0">
              <a:solidFill>
                <a:schemeClr val="tx1">
                  <a:lumMod val="95000"/>
                  <a:lumOff val="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5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" dur="2000"/>
                                        <p:tgtEl>
                                          <p:spTgt spid="2765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2000"/>
                                        <p:tgtEl>
                                          <p:spTgt spid="2765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72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/>
                                        <p:tgtEl>
                                          <p:spTgt spid="276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/>
                                        <p:tgtEl>
                                          <p:spTgt spid="276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276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" presetID="35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2000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72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20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20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35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3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2000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72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000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000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5" presetClass="exit" presetSubtype="1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checkerboard(across)">
                                      <p:cBhvr>
                                        <p:cTn id="36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26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49" dur="180" accel="50000">
                                          <p:stCondLst>
                                            <p:cond delay="182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0" dur="1822" tmFilter="0,0; 0.14,0.31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+0.2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178">
                                          <p:stCondLst>
                                            <p:cond delay="1822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664" tmFilter="0.0,0.0;0.25,0.07;0.50,0.2;0.75,0.467;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5000">
                                          <p:val>
                                            <p:strVal val="ppt_y+0.026"/>
                                          </p:val>
                                        </p:tav>
                                        <p:tav tm="10000">
                                          <p:val>
                                            <p:strVal val="ppt_y+0.052"/>
                                          </p:val>
                                        </p:tav>
                                        <p:tav tm="15000">
                                          <p:val>
                                            <p:strVal val="ppt_y+0.078"/>
                                          </p:val>
                                        </p:tav>
                                        <p:tav tm="20000">
                                          <p:val>
                                            <p:strVal val="ppt_y+0.103"/>
                                          </p:val>
                                        </p:tav>
                                        <p:tav tm="30000">
                                          <p:val>
                                            <p:strVal val="ppt_y+0.151"/>
                                          </p:val>
                                        </p:tav>
                                        <p:tav tm="40000">
                                          <p:val>
                                            <p:strVal val="ppt_y+0.196"/>
                                          </p:val>
                                        </p:tav>
                                        <p:tav tm="50000">
                                          <p:val>
                                            <p:strVal val="ppt_y+0.236"/>
                                          </p:val>
                                        </p:tav>
                                        <p:tav tm="60000">
                                          <p:val>
                                            <p:strVal val="ppt_y+0.270"/>
                                          </p:val>
                                        </p:tav>
                                        <p:tav tm="70000">
                                          <p:val>
                                            <p:strVal val="ppt_y+0.297"/>
                                          </p:val>
                                        </p:tav>
                                        <p:tav tm="80000">
                                          <p:val>
                                            <p:strVal val="ppt_y+0.317"/>
                                          </p:val>
                                        </p:tav>
                                        <p:tav tm="90000">
                                          <p:val>
                                            <p:strVal val="ppt_y+0.329"/>
                                          </p:val>
                                        </p:tav>
                                        <p:tav tm="100000">
                                          <p:val>
                                            <p:strVal val="ppt_y+0.33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">
                                          <p:val>
                                            <p:strVal val="ppt_y-0.034"/>
                                          </p:val>
                                        </p:tav>
                                        <p:tav tm="20000">
                                          <p:val>
                                            <p:strVal val="ppt_y-0.065"/>
                                          </p:val>
                                        </p:tav>
                                        <p:tav tm="30000">
                                          <p:val>
                                            <p:strVal val="ppt_y-0.090"/>
                                          </p:val>
                                        </p:tav>
                                        <p:tav tm="40000">
                                          <p:val>
                                            <p:strVal val="ppt_y-0.106"/>
                                          </p:val>
                                        </p:tav>
                                        <p:tav tm="50000">
                                          <p:val>
                                            <p:strVal val="ppt_y-0.111"/>
                                          </p:val>
                                        </p:tav>
                                        <p:tav tm="60000">
                                          <p:val>
                                            <p:strVal val="ppt_y-0.106"/>
                                          </p:val>
                                        </p:tav>
                                        <p:tav tm="70000">
                                          <p:val>
                                            <p:strVal val="ppt_y-0.090"/>
                                          </p:val>
                                        </p:tav>
                                        <p:tav tm="80000">
                                          <p:val>
                                            <p:strVal val="ppt_y-0.065"/>
                                          </p:val>
                                        </p:tav>
                                        <p:tav tm="90000">
                                          <p:val>
                                            <p:strVal val="ppt_y-0.034"/>
                                          </p:val>
                                        </p:tav>
                                        <p:tav tm="100000">
                                          <p:val>
                                            <p:strVal val="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">
                                          <p:val>
                                            <p:strVal val="ppt_y-0.011"/>
                                          </p:val>
                                        </p:tav>
                                        <p:tav tm="20000">
                                          <p:val>
                                            <p:strVal val="ppt_y-0.022"/>
                                          </p:val>
                                        </p:tav>
                                        <p:tav tm="30000">
                                          <p:val>
                                            <p:strVal val="ppt_y-0.030"/>
                                          </p:val>
                                        </p:tav>
                                        <p:tav tm="40000">
                                          <p:val>
                                            <p:strVal val="ppt_y-0.035"/>
                                          </p:val>
                                        </p:tav>
                                        <p:tav tm="50000">
                                          <p:val>
                                            <p:strVal val="ppt_y-0.037"/>
                                          </p:val>
                                        </p:tav>
                                        <p:tav tm="60000">
                                          <p:val>
                                            <p:strVal val="ppt_y-0.035"/>
                                          </p:val>
                                        </p:tav>
                                        <p:tav tm="70000">
                                          <p:val>
                                            <p:strVal val="ppt_y-0.030"/>
                                          </p:val>
                                        </p:tav>
                                        <p:tav tm="80000">
                                          <p:val>
                                            <p:strVal val="ppt_y-0.022"/>
                                          </p:val>
                                        </p:tav>
                                        <p:tav tm="90000">
                                          <p:val>
                                            <p:strVal val="ppt_y-0.011"/>
                                          </p:val>
                                        </p:tav>
                                        <p:tav tm="100000">
                                          <p:val>
                                            <p:strVal val="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">
                                          <p:val>
                                            <p:strVal val="ppt_y-0.004"/>
                                          </p:val>
                                        </p:tav>
                                        <p:tav tm="20000">
                                          <p:val>
                                            <p:strVal val="ppt_y-0.007"/>
                                          </p:val>
                                        </p:tav>
                                        <p:tav tm="30000">
                                          <p:val>
                                            <p:strVal val="ppt_y-0.010"/>
                                          </p:val>
                                        </p:tav>
                                        <p:tav tm="40000">
                                          <p:val>
                                            <p:strVal val="ppt_y-0.012"/>
                                          </p:val>
                                        </p:tav>
                                        <p:tav tm="50000">
                                          <p:val>
                                            <p:strVal val="ppt_y-0.0123"/>
                                          </p:val>
                                        </p:tav>
                                        <p:tav tm="60000">
                                          <p:val>
                                            <p:strVal val="ppt_y-0.012"/>
                                          </p:val>
                                        </p:tav>
                                        <p:tav tm="70000">
                                          <p:val>
                                            <p:strVal val="ppt_y-0.010"/>
                                          </p:val>
                                        </p:tav>
                                        <p:tav tm="80000">
                                          <p:val>
                                            <p:strVal val="ppt_y-0.007"/>
                                          </p:val>
                                        </p:tav>
                                        <p:tav tm="90000">
                                          <p:val>
                                            <p:strVal val="ppt_y-0.004"/>
                                          </p:val>
                                        </p:tav>
                                        <p:tav tm="100000">
                                          <p:val>
                                            <p:strVal val="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180" accel="50000">
                                          <p:stCondLst>
                                            <p:cond delay="182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ppt_h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57" dur="26">
                                          <p:stCondLst>
                                            <p:cond delay="62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58" dur="166" decel="50000">
                                          <p:stCondLst>
                                            <p:cond delay="646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59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60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61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62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63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64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to x="100000" y="100000"/>
                                    </p:animScale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0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1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>
                      <p:stCondLst>
                        <p:cond delay="indefinite"/>
                      </p:stCondLst>
                      <p:childTnLst>
                        <p:par>
                          <p:cTn id="75" fill="hold">
                            <p:stCondLst>
                              <p:cond delay="0"/>
                            </p:stCondLst>
                            <p:childTnLst>
                              <p:par>
                                <p:cTn id="76" presetID="17" presetClass="exit" presetSubtype="1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77" dur="5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8" dur="5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strVal val="ppt_h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0" presetID="17" presetClass="exit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81" dur="500"/>
                                        <p:tgtEl>
                                          <p:spTgt spid="276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500"/>
                                        <p:tgtEl>
                                          <p:spTgt spid="2765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strVal val="ppt_h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76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4" presetID="17" presetClass="exit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85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6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strVal val="ppt_h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11" grpId="0" animBg="1"/>
      <p:bldP spid="12" grpId="0" animBg="1"/>
      <p:bldP spid="12" grpId="1" animBg="1"/>
      <p:bldP spid="13" grpId="0" animBg="1"/>
      <p:bldP spid="13" grpId="1" animBg="1"/>
      <p:bldP spid="14" grpId="0" animBg="1"/>
      <p:bldP spid="14" grpId="1" animBg="1"/>
      <p:bldP spid="15" grpId="0" animBg="1"/>
      <p:bldP spid="15" grpId="1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4500570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Vyber správné informace.</a:t>
            </a:r>
            <a:endParaRPr lang="cs-CZ" sz="4400" dirty="0">
              <a:latin typeface="Baskerville Old Face" pitchFamily="18" charset="0"/>
            </a:endParaRPr>
          </a:p>
        </p:txBody>
      </p:sp>
      <p:sp>
        <p:nvSpPr>
          <p:cNvPr id="5" name="TextovéPole 4"/>
          <p:cNvSpPr txBox="1"/>
          <p:nvPr/>
        </p:nvSpPr>
        <p:spPr>
          <a:xfrm>
            <a:off x="0" y="1000108"/>
            <a:ext cx="3857652" cy="646331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3600" dirty="0" smtClean="0"/>
              <a:t>Tygr indický</a:t>
            </a:r>
            <a:endParaRPr lang="cs-CZ" sz="3600" dirty="0"/>
          </a:p>
        </p:txBody>
      </p:sp>
      <p:sp>
        <p:nvSpPr>
          <p:cNvPr id="6" name="TextovéPole 5"/>
          <p:cNvSpPr txBox="1"/>
          <p:nvPr/>
        </p:nvSpPr>
        <p:spPr>
          <a:xfrm>
            <a:off x="3929058" y="1785926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největší kočkovitá šelma</a:t>
            </a:r>
            <a:endParaRPr lang="cs-CZ" sz="2800" dirty="0"/>
          </a:p>
        </p:txBody>
      </p:sp>
      <p:sp>
        <p:nvSpPr>
          <p:cNvPr id="7" name="TextovéPole 6"/>
          <p:cNvSpPr txBox="1"/>
          <p:nvPr/>
        </p:nvSpPr>
        <p:spPr>
          <a:xfrm>
            <a:off x="3929058" y="2500306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žije ve smečkách</a:t>
            </a:r>
            <a:endParaRPr lang="cs-CZ" sz="2800" dirty="0"/>
          </a:p>
        </p:txBody>
      </p:sp>
      <p:sp>
        <p:nvSpPr>
          <p:cNvPr id="8" name="TextovéPole 7"/>
          <p:cNvSpPr txBox="1"/>
          <p:nvPr/>
        </p:nvSpPr>
        <p:spPr>
          <a:xfrm>
            <a:off x="3929058" y="3214686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ohrožený druh</a:t>
            </a:r>
            <a:endParaRPr lang="cs-CZ" sz="2800" dirty="0"/>
          </a:p>
        </p:txBody>
      </p:sp>
      <p:sp>
        <p:nvSpPr>
          <p:cNvPr id="9" name="TextovéPole 8"/>
          <p:cNvSpPr txBox="1"/>
          <p:nvPr/>
        </p:nvSpPr>
        <p:spPr>
          <a:xfrm>
            <a:off x="3929058" y="3929066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nejběžnější druh tygra</a:t>
            </a:r>
            <a:endParaRPr lang="cs-CZ" sz="2800" dirty="0"/>
          </a:p>
        </p:txBody>
      </p:sp>
      <p:sp>
        <p:nvSpPr>
          <p:cNvPr id="10" name="TextovéPole 9"/>
          <p:cNvSpPr txBox="1"/>
          <p:nvPr/>
        </p:nvSpPr>
        <p:spPr>
          <a:xfrm>
            <a:off x="3929058" y="4643446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žije pouze v Asii</a:t>
            </a:r>
            <a:endParaRPr lang="cs-CZ" sz="2800" dirty="0"/>
          </a:p>
        </p:txBody>
      </p:sp>
      <p:sp>
        <p:nvSpPr>
          <p:cNvPr id="11" name="TextovéPole 10"/>
          <p:cNvSpPr txBox="1"/>
          <p:nvPr/>
        </p:nvSpPr>
        <p:spPr>
          <a:xfrm>
            <a:off x="3929058" y="5357826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umí skvěle plavat</a:t>
            </a:r>
            <a:endParaRPr lang="cs-CZ" sz="2800" dirty="0"/>
          </a:p>
        </p:txBody>
      </p:sp>
      <p:sp>
        <p:nvSpPr>
          <p:cNvPr id="12" name="TextovéPole 11"/>
          <p:cNvSpPr txBox="1"/>
          <p:nvPr/>
        </p:nvSpPr>
        <p:spPr>
          <a:xfrm>
            <a:off x="3929058" y="6072206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lezou i po stromech</a:t>
            </a:r>
            <a:endParaRPr lang="cs-CZ" sz="2800" dirty="0"/>
          </a:p>
        </p:txBody>
      </p:sp>
      <p:pic>
        <p:nvPicPr>
          <p:cNvPr id="47106" name="Picture 2" descr="File:Tigerramki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1785926"/>
            <a:ext cx="3846659" cy="250033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6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7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7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8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9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3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24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5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9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30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1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35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36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7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4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12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4357694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Řekni, co o mně víš.</a:t>
            </a:r>
            <a:endParaRPr lang="cs-CZ" sz="4400" dirty="0">
              <a:latin typeface="Baskerville Old Face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000108"/>
            <a:ext cx="3857652" cy="646331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3600" dirty="0" smtClean="0"/>
              <a:t>Jaguár</a:t>
            </a:r>
            <a:endParaRPr lang="cs-CZ" sz="3600" dirty="0"/>
          </a:p>
        </p:txBody>
      </p:sp>
      <p:pic>
        <p:nvPicPr>
          <p:cNvPr id="5" name="Picture 6" descr="File:Amur leopard01 960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1714488"/>
            <a:ext cx="3929058" cy="2210096"/>
          </a:xfrm>
          <a:prstGeom prst="rect">
            <a:avLst/>
          </a:prstGeom>
          <a:noFill/>
        </p:spPr>
      </p:pic>
      <p:sp>
        <p:nvSpPr>
          <p:cNvPr id="6" name="TextovéPole 5"/>
          <p:cNvSpPr txBox="1"/>
          <p:nvPr/>
        </p:nvSpPr>
        <p:spPr>
          <a:xfrm>
            <a:off x="4143372" y="1785926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výskyt: Amerika</a:t>
            </a:r>
            <a:endParaRPr lang="cs-CZ" sz="2800" dirty="0"/>
          </a:p>
        </p:txBody>
      </p:sp>
      <p:sp>
        <p:nvSpPr>
          <p:cNvPr id="7" name="TextovéPole 6"/>
          <p:cNvSpPr txBox="1"/>
          <p:nvPr/>
        </p:nvSpPr>
        <p:spPr>
          <a:xfrm>
            <a:off x="4143372" y="2571744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samotář</a:t>
            </a:r>
            <a:endParaRPr lang="cs-CZ" sz="2800" dirty="0"/>
          </a:p>
        </p:txBody>
      </p:sp>
      <p:sp>
        <p:nvSpPr>
          <p:cNvPr id="8" name="TextovéPole 7"/>
          <p:cNvSpPr txBox="1"/>
          <p:nvPr/>
        </p:nvSpPr>
        <p:spPr>
          <a:xfrm>
            <a:off x="4143372" y="3357562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dobrý plavec</a:t>
            </a:r>
            <a:endParaRPr lang="cs-CZ" sz="2800" dirty="0"/>
          </a:p>
        </p:txBody>
      </p:sp>
      <p:sp>
        <p:nvSpPr>
          <p:cNvPr id="9" name="TextovéPole 8"/>
          <p:cNvSpPr txBox="1"/>
          <p:nvPr/>
        </p:nvSpPr>
        <p:spPr>
          <a:xfrm>
            <a:off x="4143372" y="4143380"/>
            <a:ext cx="4857784" cy="52322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§"/>
            </a:pPr>
            <a:r>
              <a:rPr lang="cs-CZ" sz="2800" dirty="0" smtClean="0"/>
              <a:t> téměř ohrožený druh</a:t>
            </a:r>
            <a:endParaRPr lang="cs-CZ" sz="2800" dirty="0"/>
          </a:p>
        </p:txBody>
      </p:sp>
      <p:sp>
        <p:nvSpPr>
          <p:cNvPr id="10" name="TextovéPole 9"/>
          <p:cNvSpPr txBox="1"/>
          <p:nvPr/>
        </p:nvSpPr>
        <p:spPr>
          <a:xfrm>
            <a:off x="1643042" y="5357826"/>
            <a:ext cx="7286676" cy="523220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2800" dirty="0" smtClean="0"/>
              <a:t>Jak poznáme jaguára od levharta?</a:t>
            </a:r>
            <a:endParaRPr lang="cs-CZ" sz="28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3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800" decel="100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800" decel="100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800" decel="100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800" decel="100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  <p:bldP spid="9" grpId="0" animBg="1"/>
      <p:bldP spid="10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tint val="66000"/>
                <a:satMod val="160000"/>
              </a:schemeClr>
            </a:gs>
            <a:gs pos="50000">
              <a:schemeClr val="accent1">
                <a:tint val="44500"/>
                <a:satMod val="160000"/>
              </a:schemeClr>
            </a:gs>
            <a:gs pos="100000">
              <a:schemeClr val="accent1">
                <a:tint val="23500"/>
                <a:satMod val="160000"/>
              </a:schemeClr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86380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07886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000" dirty="0" smtClean="0">
                <a:latin typeface="Baskerville Old Face" pitchFamily="18" charset="0"/>
              </a:rPr>
              <a:t>Další obyvatelé tropických deštných lesů.</a:t>
            </a:r>
            <a:endParaRPr lang="cs-CZ" sz="4000" dirty="0">
              <a:latin typeface="Baskerville Old Face" pitchFamily="18" charset="0"/>
            </a:endParaRPr>
          </a:p>
        </p:txBody>
      </p:sp>
      <p:pic>
        <p:nvPicPr>
          <p:cNvPr id="45058" name="Picture 2" descr="Soubor:Brazilian tapir zoo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785794"/>
            <a:ext cx="4572000" cy="3429000"/>
          </a:xfrm>
          <a:prstGeom prst="rect">
            <a:avLst/>
          </a:prstGeom>
          <a:noFill/>
        </p:spPr>
      </p:pic>
      <p:pic>
        <p:nvPicPr>
          <p:cNvPr id="45060" name="Picture 4" descr="Soubor:Possum122708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357686" y="785795"/>
            <a:ext cx="4786314" cy="3589736"/>
          </a:xfrm>
          <a:prstGeom prst="rect">
            <a:avLst/>
          </a:prstGeom>
          <a:noFill/>
        </p:spPr>
      </p:pic>
      <p:pic>
        <p:nvPicPr>
          <p:cNvPr id="45062" name="Picture 6" descr="Soubor:Choloepus didactylus 2 - Buffalo Zoo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0" y="3786191"/>
            <a:ext cx="3574375" cy="3071809"/>
          </a:xfrm>
          <a:prstGeom prst="rect">
            <a:avLst/>
          </a:prstGeom>
          <a:noFill/>
        </p:spPr>
      </p:pic>
      <p:sp>
        <p:nvSpPr>
          <p:cNvPr id="7" name="TextovéPole 6"/>
          <p:cNvSpPr txBox="1"/>
          <p:nvPr/>
        </p:nvSpPr>
        <p:spPr>
          <a:xfrm>
            <a:off x="3143240" y="3857628"/>
            <a:ext cx="2071702" cy="523220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2800" dirty="0" smtClean="0">
                <a:latin typeface="Baskerville Old Face" pitchFamily="18" charset="0"/>
              </a:rPr>
              <a:t>TAPÍR</a:t>
            </a:r>
            <a:endParaRPr lang="cs-CZ" sz="2800" dirty="0">
              <a:latin typeface="Baskerville Old Face" pitchFamily="18" charset="0"/>
            </a:endParaRPr>
          </a:p>
        </p:txBody>
      </p:sp>
      <p:sp>
        <p:nvSpPr>
          <p:cNvPr id="8" name="TextovéPole 7"/>
          <p:cNvSpPr txBox="1"/>
          <p:nvPr/>
        </p:nvSpPr>
        <p:spPr>
          <a:xfrm>
            <a:off x="6500826" y="4214818"/>
            <a:ext cx="2071702" cy="523220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2800" dirty="0" smtClean="0">
                <a:latin typeface="Baskerville Old Face" pitchFamily="18" charset="0"/>
              </a:rPr>
              <a:t>VAČICE</a:t>
            </a:r>
            <a:endParaRPr lang="cs-CZ" sz="2800" dirty="0">
              <a:latin typeface="Baskerville Old Face" pitchFamily="18" charset="0"/>
            </a:endParaRPr>
          </a:p>
        </p:txBody>
      </p:sp>
      <p:sp>
        <p:nvSpPr>
          <p:cNvPr id="9" name="TextovéPole 8"/>
          <p:cNvSpPr txBox="1"/>
          <p:nvPr/>
        </p:nvSpPr>
        <p:spPr>
          <a:xfrm>
            <a:off x="3500430" y="5143512"/>
            <a:ext cx="2500330" cy="523220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2800" dirty="0" smtClean="0">
                <a:latin typeface="Baskerville Old Face" pitchFamily="18" charset="0"/>
              </a:rPr>
              <a:t>LENOCHOD</a:t>
            </a:r>
            <a:endParaRPr lang="cs-CZ" sz="2800" dirty="0">
              <a:latin typeface="Baskerville Old Face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9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86380" y="5786454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07886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Zjisti, kteří primáti obývají deštný les.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142984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Baskerville Old Face" pitchFamily="18" charset="0"/>
              </a:rPr>
              <a:t>Díky svému hlasitému křiku dostali své pojmenování.</a:t>
            </a:r>
            <a:endParaRPr lang="cs-CZ" sz="2800" dirty="0">
              <a:latin typeface="Baskerville Old Face" pitchFamily="18" charset="0"/>
            </a:endParaRPr>
          </a:p>
        </p:txBody>
      </p:sp>
      <p:sp>
        <p:nvSpPr>
          <p:cNvPr id="5" name="TextovéPole 4"/>
          <p:cNvSpPr txBox="1"/>
          <p:nvPr/>
        </p:nvSpPr>
        <p:spPr>
          <a:xfrm>
            <a:off x="0" y="1857364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Baskerville Old Face" pitchFamily="18" charset="0"/>
              </a:rPr>
              <a:t>Jsou obyvateli Jižní Ameriky.</a:t>
            </a:r>
            <a:endParaRPr lang="cs-CZ" sz="2800" dirty="0">
              <a:latin typeface="Baskerville Old Face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0" y="2643182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Baskerville Old Face" pitchFamily="18" charset="0"/>
              </a:rPr>
              <a:t>Téměř celý život prožijí na stromech.</a:t>
            </a:r>
            <a:endParaRPr lang="cs-CZ" sz="2800" dirty="0">
              <a:latin typeface="Baskerville Old Face" pitchFamily="18" charset="0"/>
            </a:endParaRPr>
          </a:p>
        </p:txBody>
      </p:sp>
      <p:sp>
        <p:nvSpPr>
          <p:cNvPr id="7" name="TextovéPole 6"/>
          <p:cNvSpPr txBox="1"/>
          <p:nvPr/>
        </p:nvSpPr>
        <p:spPr>
          <a:xfrm>
            <a:off x="0" y="3500438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Baskerville Old Face" pitchFamily="18" charset="0"/>
              </a:rPr>
              <a:t>Řevem tlupa vyznačuje své území.</a:t>
            </a:r>
            <a:endParaRPr lang="cs-CZ" sz="2800" dirty="0">
              <a:latin typeface="Baskerville Old Face" pitchFamily="18" charset="0"/>
            </a:endParaRPr>
          </a:p>
        </p:txBody>
      </p:sp>
      <p:pic>
        <p:nvPicPr>
          <p:cNvPr id="26626" name="Picture 2" descr="Soubor:Alouatta seniculus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429256" y="1714488"/>
            <a:ext cx="3714744" cy="2838297"/>
          </a:xfrm>
          <a:prstGeom prst="rect">
            <a:avLst/>
          </a:prstGeom>
          <a:noFill/>
        </p:spPr>
      </p:pic>
      <p:cxnSp>
        <p:nvCxnSpPr>
          <p:cNvPr id="10" name="Přímá spojovací čára 9"/>
          <p:cNvCxnSpPr/>
          <p:nvPr/>
        </p:nvCxnSpPr>
        <p:spPr>
          <a:xfrm>
            <a:off x="0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1" name="Přímá spojovací čára 10"/>
          <p:cNvCxnSpPr/>
          <p:nvPr/>
        </p:nvCxnSpPr>
        <p:spPr>
          <a:xfrm>
            <a:off x="714348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2" name="Přímá spojovací čára 11"/>
          <p:cNvCxnSpPr/>
          <p:nvPr/>
        </p:nvCxnSpPr>
        <p:spPr>
          <a:xfrm>
            <a:off x="1428728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3" name="Přímá spojovací čára 12"/>
          <p:cNvCxnSpPr/>
          <p:nvPr/>
        </p:nvCxnSpPr>
        <p:spPr>
          <a:xfrm>
            <a:off x="2143108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4" name="Přímá spojovací čára 13"/>
          <p:cNvCxnSpPr/>
          <p:nvPr/>
        </p:nvCxnSpPr>
        <p:spPr>
          <a:xfrm>
            <a:off x="2786050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5" name="Přímá spojovací čára 14"/>
          <p:cNvCxnSpPr/>
          <p:nvPr/>
        </p:nvCxnSpPr>
        <p:spPr>
          <a:xfrm>
            <a:off x="3500430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6" name="Přímá spojovací čára 15"/>
          <p:cNvCxnSpPr/>
          <p:nvPr/>
        </p:nvCxnSpPr>
        <p:spPr>
          <a:xfrm>
            <a:off x="4143372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7" name="Přímá spojovací čára 16"/>
          <p:cNvCxnSpPr/>
          <p:nvPr/>
        </p:nvCxnSpPr>
        <p:spPr>
          <a:xfrm>
            <a:off x="4857752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18" name="TextovéPole 17"/>
          <p:cNvSpPr txBox="1"/>
          <p:nvPr/>
        </p:nvSpPr>
        <p:spPr>
          <a:xfrm>
            <a:off x="0" y="4429132"/>
            <a:ext cx="51809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V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9" name="TextovéPole 18"/>
          <p:cNvSpPr txBox="1"/>
          <p:nvPr/>
        </p:nvSpPr>
        <p:spPr>
          <a:xfrm>
            <a:off x="714348" y="4429132"/>
            <a:ext cx="51809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Ř</a:t>
            </a:r>
          </a:p>
        </p:txBody>
      </p:sp>
      <p:sp>
        <p:nvSpPr>
          <p:cNvPr id="20" name="TextovéPole 19"/>
          <p:cNvSpPr txBox="1"/>
          <p:nvPr/>
        </p:nvSpPr>
        <p:spPr>
          <a:xfrm>
            <a:off x="3500430" y="4429132"/>
            <a:ext cx="51809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A</a:t>
            </a:r>
          </a:p>
        </p:txBody>
      </p:sp>
      <p:sp>
        <p:nvSpPr>
          <p:cNvPr id="21" name="TextovéPole 20"/>
          <p:cNvSpPr txBox="1"/>
          <p:nvPr/>
        </p:nvSpPr>
        <p:spPr>
          <a:xfrm>
            <a:off x="2786050" y="4429132"/>
            <a:ext cx="49244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Ť</a:t>
            </a:r>
          </a:p>
        </p:txBody>
      </p:sp>
      <p:sp>
        <p:nvSpPr>
          <p:cNvPr id="22" name="TextovéPole 21"/>
          <p:cNvSpPr txBox="1"/>
          <p:nvPr/>
        </p:nvSpPr>
        <p:spPr>
          <a:xfrm>
            <a:off x="2143108" y="4429132"/>
            <a:ext cx="44114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Š</a:t>
            </a:r>
          </a:p>
        </p:txBody>
      </p:sp>
      <p:sp>
        <p:nvSpPr>
          <p:cNvPr id="23" name="TextovéPole 22"/>
          <p:cNvSpPr txBox="1"/>
          <p:nvPr/>
        </p:nvSpPr>
        <p:spPr>
          <a:xfrm>
            <a:off x="1428728" y="4429132"/>
            <a:ext cx="49244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E</a:t>
            </a:r>
          </a:p>
        </p:txBody>
      </p:sp>
      <p:sp>
        <p:nvSpPr>
          <p:cNvPr id="24" name="TextovéPole 23"/>
          <p:cNvSpPr txBox="1"/>
          <p:nvPr/>
        </p:nvSpPr>
        <p:spPr>
          <a:xfrm>
            <a:off x="4857752" y="4429132"/>
            <a:ext cx="36420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I</a:t>
            </a:r>
          </a:p>
        </p:txBody>
      </p:sp>
      <p:sp>
        <p:nvSpPr>
          <p:cNvPr id="25" name="TextovéPole 24"/>
          <p:cNvSpPr txBox="1"/>
          <p:nvPr/>
        </p:nvSpPr>
        <p:spPr>
          <a:xfrm>
            <a:off x="4143372" y="4429132"/>
            <a:ext cx="51809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9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6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6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3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7" fill="hold">
                      <p:stCondLst>
                        <p:cond delay="indefinite"/>
                      </p:stCondLst>
                      <p:childTnLst>
                        <p:par>
                          <p:cTn id="78" fill="hold">
                            <p:stCondLst>
                              <p:cond delay="0"/>
                            </p:stCondLst>
                            <p:childTnLst>
                              <p:par>
                                <p:cTn id="79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9" fill="hold">
                      <p:stCondLst>
                        <p:cond delay="indefinite"/>
                      </p:stCondLst>
                      <p:childTnLst>
                        <p:par>
                          <p:cTn id="90" fill="hold">
                            <p:stCondLst>
                              <p:cond delay="0"/>
                            </p:stCondLst>
                            <p:childTnLst>
                              <p:par>
                                <p:cTn id="9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93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4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96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/>
      <p:bldP spid="7" grpId="0"/>
      <p:bldP spid="18" grpId="0"/>
      <p:bldP spid="19" grpId="0"/>
      <p:bldP spid="20" grpId="0"/>
      <p:bldP spid="21" grpId="0"/>
      <p:bldP spid="22" grpId="0"/>
      <p:bldP spid="23" grpId="0"/>
      <p:bldP spid="24" grpId="0"/>
      <p:bldP spid="25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86380" y="5786454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07886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Zjisti, kteří primáti obývají deštný les.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1214422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Na temeni hlavy charakteristicky vztyčenou srst.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ovéPole 4"/>
          <p:cNvSpPr txBox="1"/>
          <p:nvPr/>
        </p:nvSpPr>
        <p:spPr>
          <a:xfrm>
            <a:off x="0" y="1857364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Patří mezi ploskonosé opice.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0" y="2500306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Obývají Jižní a Střední Ameriku 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0178" name="Picture 2" descr="Soubor:Capuchin Costa Rica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286380" y="1785926"/>
            <a:ext cx="3857620" cy="3775811"/>
          </a:xfrm>
          <a:prstGeom prst="rect">
            <a:avLst/>
          </a:prstGeom>
          <a:noFill/>
        </p:spPr>
      </p:pic>
      <p:sp>
        <p:nvSpPr>
          <p:cNvPr id="9" name="TextovéPole 8"/>
          <p:cNvSpPr txBox="1"/>
          <p:nvPr/>
        </p:nvSpPr>
        <p:spPr>
          <a:xfrm>
            <a:off x="0" y="3143248"/>
            <a:ext cx="91440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Částečně chápavý ocas až 55 cm </a:t>
            </a:r>
          </a:p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dlouhý.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cxnSp>
        <p:nvCxnSpPr>
          <p:cNvPr id="10" name="Přímá spojovací čára 9"/>
          <p:cNvCxnSpPr/>
          <p:nvPr/>
        </p:nvCxnSpPr>
        <p:spPr>
          <a:xfrm>
            <a:off x="714348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1" name="Přímá spojovací čára 10"/>
          <p:cNvCxnSpPr/>
          <p:nvPr/>
        </p:nvCxnSpPr>
        <p:spPr>
          <a:xfrm>
            <a:off x="1428728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2" name="Přímá spojovací čára 11"/>
          <p:cNvCxnSpPr/>
          <p:nvPr/>
        </p:nvCxnSpPr>
        <p:spPr>
          <a:xfrm>
            <a:off x="2143108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3" name="Přímá spojovací čára 12"/>
          <p:cNvCxnSpPr/>
          <p:nvPr/>
        </p:nvCxnSpPr>
        <p:spPr>
          <a:xfrm>
            <a:off x="3643306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4" name="Přímá spojovací čára 13"/>
          <p:cNvCxnSpPr/>
          <p:nvPr/>
        </p:nvCxnSpPr>
        <p:spPr>
          <a:xfrm>
            <a:off x="2928926" y="5072074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15" name="TextovéPole 14"/>
          <p:cNvSpPr txBox="1"/>
          <p:nvPr/>
        </p:nvSpPr>
        <p:spPr>
          <a:xfrm>
            <a:off x="714348" y="4429132"/>
            <a:ext cx="62068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M</a:t>
            </a:r>
          </a:p>
        </p:txBody>
      </p:sp>
      <p:sp>
        <p:nvSpPr>
          <p:cNvPr id="16" name="TextovéPole 15"/>
          <p:cNvSpPr txBox="1"/>
          <p:nvPr/>
        </p:nvSpPr>
        <p:spPr>
          <a:xfrm>
            <a:off x="1428728" y="4429132"/>
            <a:ext cx="51809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A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7" name="TextovéPole 16"/>
          <p:cNvSpPr txBox="1"/>
          <p:nvPr/>
        </p:nvSpPr>
        <p:spPr>
          <a:xfrm>
            <a:off x="2143108" y="4429132"/>
            <a:ext cx="49244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L</a:t>
            </a:r>
          </a:p>
        </p:txBody>
      </p:sp>
      <p:sp>
        <p:nvSpPr>
          <p:cNvPr id="18" name="TextovéPole 17"/>
          <p:cNvSpPr txBox="1"/>
          <p:nvPr/>
        </p:nvSpPr>
        <p:spPr>
          <a:xfrm>
            <a:off x="2928926" y="4429132"/>
            <a:ext cx="46679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P</a:t>
            </a:r>
          </a:p>
        </p:txBody>
      </p:sp>
      <p:sp>
        <p:nvSpPr>
          <p:cNvPr id="19" name="TextovéPole 18"/>
          <p:cNvSpPr txBox="1"/>
          <p:nvPr/>
        </p:nvSpPr>
        <p:spPr>
          <a:xfrm>
            <a:off x="3643306" y="4429132"/>
            <a:ext cx="51809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6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3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2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7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01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1" dur="1000" fill="hold"/>
                                        <p:tgtEl>
                                          <p:spTgt spid="5017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01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8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1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8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/>
      <p:bldP spid="9" grpId="0"/>
      <p:bldP spid="15" grpId="0"/>
      <p:bldP spid="16" grpId="0"/>
      <p:bldP spid="17" grpId="0"/>
      <p:bldP spid="18" grpId="0"/>
      <p:bldP spid="19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ovéPole 1"/>
          <p:cNvSpPr txBox="1"/>
          <p:nvPr/>
        </p:nvSpPr>
        <p:spPr>
          <a:xfrm>
            <a:off x="0" y="0"/>
            <a:ext cx="9144000" cy="707886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Zjisti, kteří primáti obývají deštný les.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extovéPole 2"/>
          <p:cNvSpPr txBox="1"/>
          <p:nvPr/>
        </p:nvSpPr>
        <p:spPr>
          <a:xfrm>
            <a:off x="0" y="3286124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Obývají Asii a Afriku.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ovéPole 3"/>
          <p:cNvSpPr txBox="1"/>
          <p:nvPr/>
        </p:nvSpPr>
        <p:spPr>
          <a:xfrm>
            <a:off x="0" y="2214554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Patří mezi úzkonosé opice.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ovéPole 4"/>
          <p:cNvSpPr txBox="1"/>
          <p:nvPr/>
        </p:nvSpPr>
        <p:spPr>
          <a:xfrm>
            <a:off x="0" y="1142984"/>
            <a:ext cx="9144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Patří mezi nejrychlejší běžce mezi primáty.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2226" name="Picture 2" descr="File:Diademmeerkatze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286380" y="1785926"/>
            <a:ext cx="3571875" cy="3848101"/>
          </a:xfrm>
          <a:prstGeom prst="rect">
            <a:avLst/>
          </a:prstGeom>
          <a:noFill/>
        </p:spPr>
      </p:pic>
      <p:pic>
        <p:nvPicPr>
          <p:cNvPr id="7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286380" y="5786454"/>
            <a:ext cx="3657600" cy="796925"/>
          </a:xfrm>
          <a:prstGeom prst="rect">
            <a:avLst/>
          </a:prstGeom>
          <a:noFill/>
        </p:spPr>
      </p:pic>
      <p:cxnSp>
        <p:nvCxnSpPr>
          <p:cNvPr id="8" name="Přímá spojovací čára 7"/>
          <p:cNvCxnSpPr/>
          <p:nvPr/>
        </p:nvCxnSpPr>
        <p:spPr>
          <a:xfrm>
            <a:off x="0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9" name="Přímá spojovací čára 8"/>
          <p:cNvCxnSpPr/>
          <p:nvPr/>
        </p:nvCxnSpPr>
        <p:spPr>
          <a:xfrm>
            <a:off x="571472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0" name="Přímá spojovací čára 9"/>
          <p:cNvCxnSpPr/>
          <p:nvPr/>
        </p:nvCxnSpPr>
        <p:spPr>
          <a:xfrm>
            <a:off x="1142976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1" name="Přímá spojovací čára 10"/>
          <p:cNvCxnSpPr/>
          <p:nvPr/>
        </p:nvCxnSpPr>
        <p:spPr>
          <a:xfrm>
            <a:off x="4572000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2" name="Přímá spojovací čára 11"/>
          <p:cNvCxnSpPr/>
          <p:nvPr/>
        </p:nvCxnSpPr>
        <p:spPr>
          <a:xfrm>
            <a:off x="1714480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3" name="Přímá spojovací čára 12"/>
          <p:cNvCxnSpPr/>
          <p:nvPr/>
        </p:nvCxnSpPr>
        <p:spPr>
          <a:xfrm>
            <a:off x="2285984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4" name="Přímá spojovací čára 13"/>
          <p:cNvCxnSpPr/>
          <p:nvPr/>
        </p:nvCxnSpPr>
        <p:spPr>
          <a:xfrm>
            <a:off x="2857488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5" name="Přímá spojovací čára 14"/>
          <p:cNvCxnSpPr/>
          <p:nvPr/>
        </p:nvCxnSpPr>
        <p:spPr>
          <a:xfrm>
            <a:off x="3428992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6" name="Přímá spojovací čára 15"/>
          <p:cNvCxnSpPr/>
          <p:nvPr/>
        </p:nvCxnSpPr>
        <p:spPr>
          <a:xfrm>
            <a:off x="4000496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17" name="TextovéPole 16"/>
          <p:cNvSpPr txBox="1"/>
          <p:nvPr/>
        </p:nvSpPr>
        <p:spPr>
          <a:xfrm>
            <a:off x="0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K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8" name="TextovéPole 17"/>
          <p:cNvSpPr txBox="1"/>
          <p:nvPr/>
        </p:nvSpPr>
        <p:spPr>
          <a:xfrm>
            <a:off x="1714480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K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9" name="TextovéPole 18"/>
          <p:cNvSpPr txBox="1"/>
          <p:nvPr/>
        </p:nvSpPr>
        <p:spPr>
          <a:xfrm>
            <a:off x="571472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O</a:t>
            </a:r>
          </a:p>
        </p:txBody>
      </p:sp>
      <p:sp>
        <p:nvSpPr>
          <p:cNvPr id="20" name="TextovéPole 19"/>
          <p:cNvSpPr txBox="1"/>
          <p:nvPr/>
        </p:nvSpPr>
        <p:spPr>
          <a:xfrm>
            <a:off x="1142976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Č</a:t>
            </a:r>
          </a:p>
        </p:txBody>
      </p:sp>
      <p:sp>
        <p:nvSpPr>
          <p:cNvPr id="21" name="TextovéPole 20"/>
          <p:cNvSpPr txBox="1"/>
          <p:nvPr/>
        </p:nvSpPr>
        <p:spPr>
          <a:xfrm>
            <a:off x="2285984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O</a:t>
            </a:r>
          </a:p>
        </p:txBody>
      </p:sp>
      <p:sp>
        <p:nvSpPr>
          <p:cNvPr id="22" name="TextovéPole 21"/>
          <p:cNvSpPr txBox="1"/>
          <p:nvPr/>
        </p:nvSpPr>
        <p:spPr>
          <a:xfrm>
            <a:off x="4000496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N</a:t>
            </a:r>
          </a:p>
        </p:txBody>
      </p:sp>
      <p:sp>
        <p:nvSpPr>
          <p:cNvPr id="23" name="TextovéPole 22"/>
          <p:cNvSpPr txBox="1"/>
          <p:nvPr/>
        </p:nvSpPr>
        <p:spPr>
          <a:xfrm>
            <a:off x="3428992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A</a:t>
            </a:r>
          </a:p>
        </p:txBody>
      </p:sp>
      <p:sp>
        <p:nvSpPr>
          <p:cNvPr id="24" name="TextovéPole 23"/>
          <p:cNvSpPr txBox="1"/>
          <p:nvPr/>
        </p:nvSpPr>
        <p:spPr>
          <a:xfrm>
            <a:off x="2857488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D</a:t>
            </a:r>
          </a:p>
        </p:txBody>
      </p:sp>
      <p:sp>
        <p:nvSpPr>
          <p:cNvPr id="25" name="TextovéPole 24"/>
          <p:cNvSpPr txBox="1"/>
          <p:nvPr/>
        </p:nvSpPr>
        <p:spPr>
          <a:xfrm>
            <a:off x="4572000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I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9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9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1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6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9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1000" fill="hold"/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1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2" fill="hold">
                      <p:stCondLst>
                        <p:cond delay="indefinite"/>
                      </p:stCondLst>
                      <p:childTnLst>
                        <p:par>
                          <p:cTn id="73" fill="hold">
                            <p:stCondLst>
                              <p:cond delay="0"/>
                            </p:stCondLst>
                            <p:childTnLst>
                              <p:par>
                                <p:cTn id="7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6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9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82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3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85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/>
      <p:bldP spid="5" grpId="0"/>
      <p:bldP spid="17" grpId="0"/>
      <p:bldP spid="18" grpId="0"/>
      <p:bldP spid="19" grpId="0"/>
      <p:bldP spid="20" grpId="0"/>
      <p:bldP spid="21" grpId="0"/>
      <p:bldP spid="22" grpId="0"/>
      <p:bldP spid="23" grpId="0"/>
      <p:bldP spid="24" grpId="0"/>
      <p:bldP spid="25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86380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07886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Zjisti, kteří primáti obývají deštný les.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9154" name="Picture 2" descr="File:Gorilla gorilla gorilla6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643570" y="1238258"/>
            <a:ext cx="3357556" cy="4476741"/>
          </a:xfrm>
          <a:prstGeom prst="rect">
            <a:avLst/>
          </a:prstGeom>
          <a:noFill/>
        </p:spPr>
      </p:pic>
      <p:sp>
        <p:nvSpPr>
          <p:cNvPr id="5" name="TextovéPole 4"/>
          <p:cNvSpPr txBox="1"/>
          <p:nvPr/>
        </p:nvSpPr>
        <p:spPr>
          <a:xfrm>
            <a:off x="500034" y="5000636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G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ovéPole 5"/>
          <p:cNvSpPr txBox="1"/>
          <p:nvPr/>
        </p:nvSpPr>
        <p:spPr>
          <a:xfrm>
            <a:off x="4572000" y="5000636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Y</a:t>
            </a:r>
          </a:p>
        </p:txBody>
      </p:sp>
      <p:sp>
        <p:nvSpPr>
          <p:cNvPr id="7" name="TextovéPole 6"/>
          <p:cNvSpPr txBox="1"/>
          <p:nvPr/>
        </p:nvSpPr>
        <p:spPr>
          <a:xfrm>
            <a:off x="1357290" y="5000636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O</a:t>
            </a:r>
          </a:p>
        </p:txBody>
      </p:sp>
      <p:sp>
        <p:nvSpPr>
          <p:cNvPr id="8" name="TextovéPole 7"/>
          <p:cNvSpPr txBox="1"/>
          <p:nvPr/>
        </p:nvSpPr>
        <p:spPr>
          <a:xfrm>
            <a:off x="2143108" y="5000636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R</a:t>
            </a:r>
          </a:p>
        </p:txBody>
      </p:sp>
      <p:sp>
        <p:nvSpPr>
          <p:cNvPr id="9" name="TextovéPole 8"/>
          <p:cNvSpPr txBox="1"/>
          <p:nvPr/>
        </p:nvSpPr>
        <p:spPr>
          <a:xfrm>
            <a:off x="2928926" y="5000636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I</a:t>
            </a:r>
          </a:p>
        </p:txBody>
      </p:sp>
      <p:sp>
        <p:nvSpPr>
          <p:cNvPr id="10" name="TextovéPole 9"/>
          <p:cNvSpPr txBox="1"/>
          <p:nvPr/>
        </p:nvSpPr>
        <p:spPr>
          <a:xfrm>
            <a:off x="3786182" y="5000636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L</a:t>
            </a:r>
          </a:p>
        </p:txBody>
      </p:sp>
      <p:cxnSp>
        <p:nvCxnSpPr>
          <p:cNvPr id="11" name="Přímá spojovací čára 10"/>
          <p:cNvCxnSpPr/>
          <p:nvPr/>
        </p:nvCxnSpPr>
        <p:spPr>
          <a:xfrm>
            <a:off x="500034" y="5643578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2" name="Přímá spojovací čára 11"/>
          <p:cNvCxnSpPr/>
          <p:nvPr/>
        </p:nvCxnSpPr>
        <p:spPr>
          <a:xfrm>
            <a:off x="1357290" y="5643578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3" name="Přímá spojovací čára 12"/>
          <p:cNvCxnSpPr/>
          <p:nvPr/>
        </p:nvCxnSpPr>
        <p:spPr>
          <a:xfrm>
            <a:off x="2143108" y="5643578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4" name="Přímá spojovací čára 13"/>
          <p:cNvCxnSpPr/>
          <p:nvPr/>
        </p:nvCxnSpPr>
        <p:spPr>
          <a:xfrm>
            <a:off x="2928926" y="5643578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5" name="Přímá spojovací čára 14"/>
          <p:cNvCxnSpPr/>
          <p:nvPr/>
        </p:nvCxnSpPr>
        <p:spPr>
          <a:xfrm>
            <a:off x="3786182" y="5643578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6" name="Přímá spojovací čára 15"/>
          <p:cNvCxnSpPr/>
          <p:nvPr/>
        </p:nvCxnSpPr>
        <p:spPr>
          <a:xfrm>
            <a:off x="4572000" y="5643578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17" name="TextovéPole 16"/>
          <p:cNvSpPr txBox="1"/>
          <p:nvPr/>
        </p:nvSpPr>
        <p:spPr>
          <a:xfrm>
            <a:off x="0" y="1285860"/>
            <a:ext cx="564357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Největší primáti.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8" name="TextovéPole 17"/>
          <p:cNvSpPr txBox="1"/>
          <p:nvPr/>
        </p:nvSpPr>
        <p:spPr>
          <a:xfrm>
            <a:off x="0" y="1928802"/>
            <a:ext cx="564357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V lesích rovníkové Afriky.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9" name="TextovéPole 18"/>
          <p:cNvSpPr txBox="1"/>
          <p:nvPr/>
        </p:nvSpPr>
        <p:spPr>
          <a:xfrm>
            <a:off x="0" y="2643182"/>
            <a:ext cx="564357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Jsou to býložravci.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0" name="TextovéPole 19"/>
          <p:cNvSpPr txBox="1"/>
          <p:nvPr/>
        </p:nvSpPr>
        <p:spPr>
          <a:xfrm>
            <a:off x="0" y="3429000"/>
            <a:ext cx="564357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Dorozumívání: gestikulace a hlasové</a:t>
            </a:r>
          </a:p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projevy.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9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1" fill="hold">
                      <p:stCondLst>
                        <p:cond delay="indefinite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91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8" dur="1000" fill="hold"/>
                                        <p:tgtEl>
                                          <p:spTgt spid="491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91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2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8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8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9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  <p:bldP spid="8" grpId="0"/>
      <p:bldP spid="9" grpId="0"/>
      <p:bldP spid="10" grpId="0"/>
      <p:bldP spid="17" grpId="0"/>
      <p:bldP spid="18" grpId="0"/>
      <p:bldP spid="19" grpId="0"/>
      <p:bldP spid="20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86380" y="6061075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07886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Zjisti, kteří primáti obývají deštný les.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8130" name="Picture 2" descr="Soubor:Pongo pygmaeus (orangutang)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975119" y="1214422"/>
            <a:ext cx="2978386" cy="4633906"/>
          </a:xfrm>
          <a:prstGeom prst="rect">
            <a:avLst/>
          </a:prstGeom>
          <a:noFill/>
        </p:spPr>
      </p:pic>
      <p:cxnSp>
        <p:nvCxnSpPr>
          <p:cNvPr id="5" name="Přímá spojovací čára 4"/>
          <p:cNvCxnSpPr/>
          <p:nvPr/>
        </p:nvCxnSpPr>
        <p:spPr>
          <a:xfrm>
            <a:off x="0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6" name="Přímá spojovací čára 5"/>
          <p:cNvCxnSpPr/>
          <p:nvPr/>
        </p:nvCxnSpPr>
        <p:spPr>
          <a:xfrm>
            <a:off x="571472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7" name="Přímá spojovací čára 6"/>
          <p:cNvCxnSpPr/>
          <p:nvPr/>
        </p:nvCxnSpPr>
        <p:spPr>
          <a:xfrm>
            <a:off x="1142976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8" name="Přímá spojovací čára 7"/>
          <p:cNvCxnSpPr/>
          <p:nvPr/>
        </p:nvCxnSpPr>
        <p:spPr>
          <a:xfrm>
            <a:off x="4572000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9" name="Přímá spojovací čára 8"/>
          <p:cNvCxnSpPr/>
          <p:nvPr/>
        </p:nvCxnSpPr>
        <p:spPr>
          <a:xfrm>
            <a:off x="1714480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0" name="Přímá spojovací čára 9"/>
          <p:cNvCxnSpPr/>
          <p:nvPr/>
        </p:nvCxnSpPr>
        <p:spPr>
          <a:xfrm>
            <a:off x="2285984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1" name="Přímá spojovací čára 10"/>
          <p:cNvCxnSpPr/>
          <p:nvPr/>
        </p:nvCxnSpPr>
        <p:spPr>
          <a:xfrm>
            <a:off x="2857488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2" name="Přímá spojovací čára 11"/>
          <p:cNvCxnSpPr/>
          <p:nvPr/>
        </p:nvCxnSpPr>
        <p:spPr>
          <a:xfrm>
            <a:off x="3428992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3" name="Přímá spojovací čára 12"/>
          <p:cNvCxnSpPr/>
          <p:nvPr/>
        </p:nvCxnSpPr>
        <p:spPr>
          <a:xfrm>
            <a:off x="4000496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4" name="Přímá spojovací čára 13"/>
          <p:cNvCxnSpPr/>
          <p:nvPr/>
        </p:nvCxnSpPr>
        <p:spPr>
          <a:xfrm>
            <a:off x="5143504" y="5214950"/>
            <a:ext cx="500066" cy="1588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15" name="TextovéPole 14"/>
          <p:cNvSpPr txBox="1"/>
          <p:nvPr/>
        </p:nvSpPr>
        <p:spPr>
          <a:xfrm>
            <a:off x="0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O</a:t>
            </a:r>
          </a:p>
        </p:txBody>
      </p:sp>
      <p:sp>
        <p:nvSpPr>
          <p:cNvPr id="16" name="TextovéPole 15"/>
          <p:cNvSpPr txBox="1"/>
          <p:nvPr/>
        </p:nvSpPr>
        <p:spPr>
          <a:xfrm>
            <a:off x="1714480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N</a:t>
            </a:r>
          </a:p>
        </p:txBody>
      </p:sp>
      <p:sp>
        <p:nvSpPr>
          <p:cNvPr id="17" name="TextovéPole 16"/>
          <p:cNvSpPr txBox="1"/>
          <p:nvPr/>
        </p:nvSpPr>
        <p:spPr>
          <a:xfrm>
            <a:off x="571472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R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8" name="TextovéPole 17"/>
          <p:cNvSpPr txBox="1"/>
          <p:nvPr/>
        </p:nvSpPr>
        <p:spPr>
          <a:xfrm>
            <a:off x="1142976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A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9" name="TextovéPole 18"/>
          <p:cNvSpPr txBox="1"/>
          <p:nvPr/>
        </p:nvSpPr>
        <p:spPr>
          <a:xfrm>
            <a:off x="2285984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G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0" name="TextovéPole 19"/>
          <p:cNvSpPr txBox="1"/>
          <p:nvPr/>
        </p:nvSpPr>
        <p:spPr>
          <a:xfrm>
            <a:off x="4000496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A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1" name="TextovéPole 20"/>
          <p:cNvSpPr txBox="1"/>
          <p:nvPr/>
        </p:nvSpPr>
        <p:spPr>
          <a:xfrm>
            <a:off x="3428992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T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2" name="TextovéPole 21"/>
          <p:cNvSpPr txBox="1"/>
          <p:nvPr/>
        </p:nvSpPr>
        <p:spPr>
          <a:xfrm>
            <a:off x="2857488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U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3" name="TextovéPole 22"/>
          <p:cNvSpPr txBox="1"/>
          <p:nvPr/>
        </p:nvSpPr>
        <p:spPr>
          <a:xfrm>
            <a:off x="4572000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 smtClean="0">
                <a:latin typeface="Times New Roman" pitchFamily="18" charset="0"/>
                <a:cs typeface="Times New Roman" pitchFamily="18" charset="0"/>
              </a:rPr>
              <a:t>N</a:t>
            </a:r>
            <a:endParaRPr lang="cs-CZ" sz="36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4" name="TextovéPole 23"/>
          <p:cNvSpPr txBox="1"/>
          <p:nvPr/>
        </p:nvSpPr>
        <p:spPr>
          <a:xfrm>
            <a:off x="5143504" y="4572008"/>
            <a:ext cx="5000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3600" b="1" dirty="0">
                <a:latin typeface="Times New Roman" pitchFamily="18" charset="0"/>
                <a:cs typeface="Times New Roman" pitchFamily="18" charset="0"/>
              </a:rPr>
              <a:t>I</a:t>
            </a:r>
          </a:p>
        </p:txBody>
      </p:sp>
      <p:sp>
        <p:nvSpPr>
          <p:cNvPr id="25" name="TextovéPole 24"/>
          <p:cNvSpPr txBox="1"/>
          <p:nvPr/>
        </p:nvSpPr>
        <p:spPr>
          <a:xfrm>
            <a:off x="0" y="1214422"/>
            <a:ext cx="592932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Žijí v pralesích Sumatry a Bornea.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6" name="TextovéPole 25"/>
          <p:cNvSpPr txBox="1"/>
          <p:nvPr/>
        </p:nvSpPr>
        <p:spPr>
          <a:xfrm>
            <a:off x="0" y="1857364"/>
            <a:ext cx="592932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Jsou býložraví.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7" name="TextovéPole 26"/>
          <p:cNvSpPr txBox="1"/>
          <p:nvPr/>
        </p:nvSpPr>
        <p:spPr>
          <a:xfrm>
            <a:off x="0" y="2571744"/>
            <a:ext cx="592932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Nejvíce ze všech </a:t>
            </a:r>
            <a:r>
              <a:rPr lang="cs-CZ" sz="2800" dirty="0" err="1" smtClean="0">
                <a:latin typeface="Times New Roman" pitchFamily="18" charset="0"/>
                <a:cs typeface="Times New Roman" pitchFamily="18" charset="0"/>
              </a:rPr>
              <a:t>lidoopů</a:t>
            </a:r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 přizpůsobeni</a:t>
            </a:r>
          </a:p>
          <a:p>
            <a:r>
              <a:rPr lang="cs-CZ" sz="2800" dirty="0">
                <a:latin typeface="Times New Roman" pitchFamily="18" charset="0"/>
                <a:cs typeface="Times New Roman" pitchFamily="18" charset="0"/>
              </a:rPr>
              <a:t>ž</a:t>
            </a:r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ivotu na stromech.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8" name="TextovéPole 27"/>
          <p:cNvSpPr txBox="1"/>
          <p:nvPr/>
        </p:nvSpPr>
        <p:spPr>
          <a:xfrm>
            <a:off x="0" y="3857628"/>
            <a:ext cx="592932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800" dirty="0" smtClean="0">
                <a:latin typeface="Times New Roman" pitchFamily="18" charset="0"/>
                <a:cs typeface="Times New Roman" pitchFamily="18" charset="0"/>
              </a:rPr>
              <a:t>Netvoří stáda.</a:t>
            </a:r>
            <a:endParaRPr lang="cs-CZ" sz="28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3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56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6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7" fill="hold">
                      <p:stCondLst>
                        <p:cond delay="indefinite"/>
                      </p:stCondLst>
                      <p:childTnLst>
                        <p:par>
                          <p:cTn id="78" fill="hold">
                            <p:stCondLst>
                              <p:cond delay="0"/>
                            </p:stCondLst>
                            <p:childTnLst>
                              <p:par>
                                <p:cTn id="79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81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" dur="1000" fill="hold"/>
                                        <p:tgtEl>
                                          <p:spTgt spid="481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81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9" fill="hold">
                      <p:stCondLst>
                        <p:cond delay="indefinite"/>
                      </p:stCondLst>
                      <p:childTnLst>
                        <p:par>
                          <p:cTn id="90" fill="hold">
                            <p:stCondLst>
                              <p:cond delay="0"/>
                            </p:stCondLst>
                            <p:childTnLst>
                              <p:par>
                                <p:cTn id="91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93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4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9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7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99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0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02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16" grpId="0"/>
      <p:bldP spid="17" grpId="0"/>
      <p:bldP spid="18" grpId="0"/>
      <p:bldP spid="19" grpId="0"/>
      <p:bldP spid="20" grpId="0"/>
      <p:bldP spid="21" grpId="0"/>
      <p:bldP spid="22" grpId="0"/>
      <p:bldP spid="23" grpId="0"/>
      <p:bldP spid="24" grpId="0"/>
      <p:bldP spid="25" grpId="0"/>
      <p:bldP spid="26" grpId="0"/>
      <p:bldP spid="27" grpId="0"/>
      <p:bldP spid="28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bg>
      <p:bgPr>
        <a:gradFill>
          <a:gsLst>
            <a:gs pos="0">
              <a:schemeClr val="accent1">
                <a:tint val="66000"/>
                <a:satMod val="160000"/>
              </a:schemeClr>
            </a:gs>
            <a:gs pos="50000">
              <a:schemeClr val="accent1">
                <a:tint val="44500"/>
                <a:satMod val="160000"/>
              </a:schemeClr>
            </a:gs>
            <a:gs pos="100000">
              <a:schemeClr val="accent1">
                <a:tint val="23500"/>
                <a:satMod val="160000"/>
              </a:schemeClr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929190" y="4929198"/>
            <a:ext cx="3657600" cy="796925"/>
          </a:xfrm>
          <a:prstGeom prst="rect">
            <a:avLst/>
          </a:prstGeom>
          <a:noFill/>
        </p:spPr>
      </p:pic>
      <p:sp>
        <p:nvSpPr>
          <p:cNvPr id="3" name="TextovéPole 2"/>
          <p:cNvSpPr txBox="1"/>
          <p:nvPr/>
        </p:nvSpPr>
        <p:spPr>
          <a:xfrm>
            <a:off x="0" y="0"/>
            <a:ext cx="9144000" cy="707886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cs-CZ" sz="4000" dirty="0" smtClean="0">
                <a:latin typeface="Times New Roman" pitchFamily="18" charset="0"/>
                <a:cs typeface="Times New Roman" pitchFamily="18" charset="0"/>
              </a:rPr>
              <a:t>Amazonský deštný prales.</a:t>
            </a:r>
            <a:endParaRPr lang="cs-CZ" sz="40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4274" name="Picture 2" descr="Soubor:Amazon rainforest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714356"/>
            <a:ext cx="3821606" cy="3143272"/>
          </a:xfrm>
          <a:prstGeom prst="rect">
            <a:avLst/>
          </a:prstGeom>
          <a:noFill/>
        </p:spPr>
      </p:pic>
      <p:pic>
        <p:nvPicPr>
          <p:cNvPr id="54276" name="Picture 4" descr="File:Amazon CIAT (3)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500430" y="642919"/>
            <a:ext cx="5643569" cy="3745919"/>
          </a:xfrm>
          <a:prstGeom prst="rect">
            <a:avLst/>
          </a:prstGeom>
          <a:noFill/>
        </p:spPr>
      </p:pic>
      <p:pic>
        <p:nvPicPr>
          <p:cNvPr id="54278" name="Picture 6" descr="File:Amazonia boliviana desde el aire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0" y="3811904"/>
            <a:ext cx="4572000" cy="3046096"/>
          </a:xfrm>
          <a:prstGeom prst="rect">
            <a:avLst/>
          </a:prstGeom>
          <a:noFill/>
        </p:spPr>
      </p:pic>
      <p:sp>
        <p:nvSpPr>
          <p:cNvPr id="7" name="Tlačítko akce: Návrat 6">
            <a:hlinkClick r:id="" action="ppaction://hlinkshowjump?jump=lastslideviewed" highlightClick="1"/>
          </p:cNvPr>
          <p:cNvSpPr/>
          <p:nvPr/>
        </p:nvSpPr>
        <p:spPr>
          <a:xfrm>
            <a:off x="6286512" y="6000768"/>
            <a:ext cx="1285852" cy="857232"/>
          </a:xfrm>
          <a:prstGeom prst="actionButtonReturn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86380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85794"/>
          </a:xfr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Zdroje</a:t>
            </a:r>
            <a:endParaRPr lang="cs-CZ" sz="4400" dirty="0">
              <a:latin typeface="Baskerville Old Face" pitchFamily="18" charset="0"/>
            </a:endParaRPr>
          </a:p>
        </p:txBody>
      </p:sp>
      <p:sp>
        <p:nvSpPr>
          <p:cNvPr id="4" name="Zástupný symbol pro obsah 3"/>
          <p:cNvSpPr>
            <a:spLocks noGrp="1"/>
          </p:cNvSpPr>
          <p:nvPr>
            <p:ph idx="1"/>
          </p:nvPr>
        </p:nvSpPr>
        <p:spPr>
          <a:xfrm>
            <a:off x="0" y="785794"/>
            <a:ext cx="9144000" cy="6072206"/>
          </a:xfrm>
        </p:spPr>
        <p:txBody>
          <a:bodyPr>
            <a:normAutofit/>
          </a:bodyPr>
          <a:lstStyle/>
          <a:p>
            <a:r>
              <a:rPr lang="cs-CZ" sz="1200" dirty="0" err="1" smtClean="0"/>
              <a:t>Tropicke</a:t>
            </a:r>
            <a:r>
              <a:rPr lang="cs-CZ" sz="1200" dirty="0" smtClean="0"/>
              <a:t> lesy </a:t>
            </a:r>
            <a:r>
              <a:rPr lang="cs-CZ" sz="1200" dirty="0" err="1" smtClean="0"/>
              <a:t>sveta.png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2. 1. 2008, 21:05 [cit. 2013-09-21]. Dostupné z: </a:t>
            </a:r>
            <a:r>
              <a:rPr lang="cs-CZ" sz="1200" dirty="0" smtClean="0">
                <a:hlinkClick r:id="rId3"/>
              </a:rPr>
              <a:t>http://upload.wikimedia.org/wikipedia/commons/thumb/9/99/Tropicke_lesy_sveta.png/800px-Tropicke_lesy_sveta.png</a:t>
            </a:r>
            <a:endParaRPr lang="cs-CZ" sz="1200" dirty="0" smtClean="0"/>
          </a:p>
          <a:p>
            <a:r>
              <a:rPr lang="cs-CZ" sz="1200" dirty="0" err="1" smtClean="0"/>
              <a:t>Cheetah</a:t>
            </a:r>
            <a:r>
              <a:rPr lang="cs-CZ" sz="1200" dirty="0" smtClean="0"/>
              <a:t> </a:t>
            </a:r>
            <a:r>
              <a:rPr lang="cs-CZ" sz="1200" dirty="0" err="1" smtClean="0"/>
              <a:t>and</a:t>
            </a:r>
            <a:r>
              <a:rPr lang="cs-CZ" sz="1200" dirty="0" smtClean="0"/>
              <a:t> </a:t>
            </a:r>
            <a:r>
              <a:rPr lang="cs-CZ" sz="1200" dirty="0" err="1" smtClean="0"/>
              <a:t>Cub.jpg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19:14, 1 June 2012 [cit. 2013-09-21]. Dostupné z: </a:t>
            </a:r>
            <a:r>
              <a:rPr lang="cs-CZ" sz="1200" dirty="0" smtClean="0">
                <a:hlinkClick r:id="rId4"/>
              </a:rPr>
              <a:t>http://upload.wikimedia.org/wikipedia/commons/thumb/0/00/Cheetah_and_Cub.jpg/480px-Cheetah_and_Cub.jpg</a:t>
            </a:r>
            <a:endParaRPr lang="cs-CZ" sz="1200" dirty="0" smtClean="0"/>
          </a:p>
          <a:p>
            <a:r>
              <a:rPr lang="cs-CZ" sz="1200" dirty="0" err="1" smtClean="0"/>
              <a:t>Panthera</a:t>
            </a:r>
            <a:r>
              <a:rPr lang="cs-CZ" sz="1200" dirty="0" smtClean="0"/>
              <a:t> </a:t>
            </a:r>
            <a:r>
              <a:rPr lang="cs-CZ" sz="1200" dirty="0" err="1" smtClean="0"/>
              <a:t>tigris</a:t>
            </a:r>
            <a:r>
              <a:rPr lang="cs-CZ" sz="1200" dirty="0" smtClean="0"/>
              <a:t> </a:t>
            </a:r>
            <a:r>
              <a:rPr lang="cs-CZ" sz="1200" dirty="0" err="1" smtClean="0"/>
              <a:t>tigris.jpg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22:44, 16 </a:t>
            </a:r>
            <a:r>
              <a:rPr lang="cs-CZ" sz="1200" dirty="0" err="1" smtClean="0"/>
              <a:t>July</a:t>
            </a:r>
            <a:r>
              <a:rPr lang="cs-CZ" sz="1200" dirty="0" smtClean="0"/>
              <a:t> 2009 [cit. 2013-09-21]. Dostupné z: </a:t>
            </a:r>
            <a:r>
              <a:rPr lang="cs-CZ" sz="1200" dirty="0" smtClean="0">
                <a:hlinkClick r:id="rId5"/>
              </a:rPr>
              <a:t>http://upload.wikimedia.org/wikipedia/commons/thumb/4/49/Panthera_tigris_tigris.jpg/800px-Panthera_tigris_tigris.jpg</a:t>
            </a:r>
            <a:endParaRPr lang="cs-CZ" sz="1200" dirty="0" smtClean="0"/>
          </a:p>
          <a:p>
            <a:r>
              <a:rPr lang="cs-CZ" sz="1200" dirty="0" smtClean="0"/>
              <a:t>Amur leopard01 960.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14:46, 14 </a:t>
            </a:r>
            <a:r>
              <a:rPr lang="cs-CZ" sz="1200" dirty="0" err="1" smtClean="0"/>
              <a:t>March</a:t>
            </a:r>
            <a:r>
              <a:rPr lang="cs-CZ" sz="1200" dirty="0" smtClean="0"/>
              <a:t> 2006 [cit. 2013-09-21]. Dostupné z: </a:t>
            </a:r>
            <a:r>
              <a:rPr lang="cs-CZ" sz="1200" dirty="0" smtClean="0">
                <a:hlinkClick r:id="rId6"/>
              </a:rPr>
              <a:t>http://upload.wikimedia.org/wikipedia/commons/thumb/3/31/Amur_leopard01_960.jpg/800px-Amur_leopard01_960.jpg</a:t>
            </a:r>
            <a:endParaRPr lang="cs-CZ" sz="1200" dirty="0" smtClean="0"/>
          </a:p>
          <a:p>
            <a:r>
              <a:rPr lang="cs-CZ" sz="1200" dirty="0" err="1" smtClean="0"/>
              <a:t>Hyene</a:t>
            </a:r>
            <a:r>
              <a:rPr lang="cs-CZ" sz="1200" dirty="0" smtClean="0"/>
              <a:t> </a:t>
            </a:r>
            <a:r>
              <a:rPr lang="cs-CZ" sz="1200" dirty="0" err="1" smtClean="0"/>
              <a:t>amneville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14. 5. 2006, 22:32 [cit. 2013-09-21]. Dostupné z: </a:t>
            </a:r>
            <a:r>
              <a:rPr lang="cs-CZ" sz="1200" dirty="0" smtClean="0">
                <a:hlinkClick r:id="rId7"/>
              </a:rPr>
              <a:t>http://upload.wikimedia.org/wikipedia/commons/thumb/b/b4/Hyene_amneville.JPG/800px-Hyene_amneville.JPG</a:t>
            </a:r>
            <a:endParaRPr lang="cs-CZ" sz="1200" dirty="0" smtClean="0"/>
          </a:p>
          <a:p>
            <a:r>
              <a:rPr lang="cs-CZ" sz="1200" dirty="0" err="1" smtClean="0"/>
              <a:t>Tigerramki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10:21, 4 May 2006 [cit. 2013-09-21]. Dostupné z: </a:t>
            </a:r>
            <a:r>
              <a:rPr lang="cs-CZ" sz="1200" dirty="0" smtClean="0">
                <a:hlinkClick r:id="rId8"/>
              </a:rPr>
              <a:t>http://upload.wikimedia.org/wikipedia/commons/2/2e/Tigerramki.jpg</a:t>
            </a:r>
            <a:endParaRPr lang="cs-CZ" sz="1200" dirty="0" smtClean="0"/>
          </a:p>
          <a:p>
            <a:r>
              <a:rPr lang="cs-CZ" sz="1200" dirty="0" err="1" smtClean="0"/>
              <a:t>Brazilian</a:t>
            </a:r>
            <a:r>
              <a:rPr lang="cs-CZ" sz="1200" dirty="0" smtClean="0"/>
              <a:t> </a:t>
            </a:r>
            <a:r>
              <a:rPr lang="cs-CZ" sz="1200" dirty="0" err="1" smtClean="0"/>
              <a:t>tapir</a:t>
            </a:r>
            <a:r>
              <a:rPr lang="cs-CZ" sz="1200" dirty="0" smtClean="0"/>
              <a:t> zoo.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26. 9. 2006, 16:46 [cit. 2013-09-21]. Dostupné z: </a:t>
            </a:r>
            <a:r>
              <a:rPr lang="cs-CZ" sz="1200" dirty="0" smtClean="0">
                <a:hlinkClick r:id="rId9"/>
              </a:rPr>
              <a:t>http://upload.wikimedia.org/wikipedia/commons/thumb/5/51/Brazilian_tapir_zoo.JPG/800px-Brazilian_tapir_zoo.JPG</a:t>
            </a:r>
            <a:endParaRPr lang="cs-CZ" sz="1200" dirty="0" smtClean="0"/>
          </a:p>
          <a:p>
            <a:endParaRPr lang="cs-CZ" sz="12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86380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85794"/>
          </a:xfr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Zdroje</a:t>
            </a:r>
            <a:endParaRPr lang="cs-CZ" sz="4400" dirty="0">
              <a:latin typeface="Baskerville Old Face" pitchFamily="18" charset="0"/>
            </a:endParaRPr>
          </a:p>
        </p:txBody>
      </p:sp>
      <p:sp>
        <p:nvSpPr>
          <p:cNvPr id="4" name="Zástupný symbol pro obsah 3"/>
          <p:cNvSpPr>
            <a:spLocks noGrp="1"/>
          </p:cNvSpPr>
          <p:nvPr>
            <p:ph idx="1"/>
          </p:nvPr>
        </p:nvSpPr>
        <p:spPr>
          <a:xfrm>
            <a:off x="0" y="785794"/>
            <a:ext cx="9144000" cy="6072206"/>
          </a:xfrm>
        </p:spPr>
        <p:txBody>
          <a:bodyPr>
            <a:normAutofit/>
          </a:bodyPr>
          <a:lstStyle/>
          <a:p>
            <a:r>
              <a:rPr lang="en-US" sz="1200" dirty="0" smtClean="0"/>
              <a:t>Possum122708. In: </a:t>
            </a:r>
            <a:r>
              <a:rPr lang="en-US" sz="1200" i="1" dirty="0" smtClean="0"/>
              <a:t>Wikipedia: the free encyclopedia</a:t>
            </a:r>
            <a:r>
              <a:rPr lang="en-US" sz="1200" dirty="0" smtClean="0"/>
              <a:t> [online]. San Francisco (CA): Wikimedia Foundation, 2001-, 27. 12. 2008, 20:49 [cit. 2013-09-21]. </a:t>
            </a:r>
            <a:r>
              <a:rPr lang="en-US" sz="1200" dirty="0" err="1" smtClean="0"/>
              <a:t>Dostupné</a:t>
            </a:r>
            <a:r>
              <a:rPr lang="en-US" sz="1200" dirty="0" smtClean="0"/>
              <a:t> z: </a:t>
            </a:r>
            <a:r>
              <a:rPr lang="en-US" sz="1200" dirty="0" smtClean="0">
                <a:hlinkClick r:id="rId3"/>
              </a:rPr>
              <a:t>http://upload.wikimedia.org/wikipedia/commons/thumb/6/6a/Possum122708.JPG/800px-Possum122708.JPG</a:t>
            </a:r>
            <a:endParaRPr lang="cs-CZ" sz="1200" dirty="0" smtClean="0"/>
          </a:p>
          <a:p>
            <a:r>
              <a:rPr lang="cs-CZ" sz="1200" dirty="0" err="1" smtClean="0"/>
              <a:t>Choloepus</a:t>
            </a:r>
            <a:r>
              <a:rPr lang="cs-CZ" sz="1200" dirty="0" smtClean="0"/>
              <a:t> </a:t>
            </a:r>
            <a:r>
              <a:rPr lang="cs-CZ" sz="1200" dirty="0" err="1" smtClean="0"/>
              <a:t>didactylus</a:t>
            </a:r>
            <a:r>
              <a:rPr lang="cs-CZ" sz="1200" dirty="0" smtClean="0"/>
              <a:t> 2 - </a:t>
            </a:r>
            <a:r>
              <a:rPr lang="cs-CZ" sz="1200" dirty="0" err="1" smtClean="0"/>
              <a:t>Buffalo</a:t>
            </a:r>
            <a:r>
              <a:rPr lang="cs-CZ" sz="1200" dirty="0" smtClean="0"/>
              <a:t> Zoo.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4. 4. 2007, 16:36 [cit. 2013-09-21]. Dostupné z: </a:t>
            </a:r>
            <a:r>
              <a:rPr lang="cs-CZ" sz="1200" dirty="0" smtClean="0">
                <a:hlinkClick r:id="rId4"/>
              </a:rPr>
              <a:t>http://upload.wikimedia.org/wikipedia/commons/thumb/9/9b/Choloepus_didactylus_2_-_Buffalo_Zoo.jpg/697px-Choloepus_didactylus_2_-_Buffalo_Zoo.jpg</a:t>
            </a:r>
            <a:endParaRPr lang="cs-CZ" sz="1200" dirty="0" smtClean="0"/>
          </a:p>
          <a:p>
            <a:r>
              <a:rPr lang="cs-CZ" sz="1200" dirty="0" err="1" smtClean="0"/>
              <a:t>Alouatta</a:t>
            </a:r>
            <a:r>
              <a:rPr lang="cs-CZ" sz="1200" dirty="0" smtClean="0"/>
              <a:t> </a:t>
            </a:r>
            <a:r>
              <a:rPr lang="cs-CZ" sz="1200" dirty="0" err="1" smtClean="0"/>
              <a:t>seniculus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6. 3. 2009, 10:13 [cit. 2013-09-21]. Dostupné z: </a:t>
            </a:r>
            <a:r>
              <a:rPr lang="cs-CZ" sz="1200" dirty="0" smtClean="0">
                <a:hlinkClick r:id="rId5"/>
              </a:rPr>
              <a:t>http://upload.wikimedia.org/wikipedia/commons/0/03/Alouatta_seniculus.jpg</a:t>
            </a:r>
            <a:endParaRPr lang="cs-CZ" sz="1200" dirty="0" smtClean="0"/>
          </a:p>
          <a:p>
            <a:r>
              <a:rPr lang="cs-CZ" sz="1200" dirty="0" err="1" smtClean="0"/>
              <a:t>Capuchin</a:t>
            </a:r>
            <a:r>
              <a:rPr lang="cs-CZ" sz="1200" dirty="0" smtClean="0"/>
              <a:t> </a:t>
            </a:r>
            <a:r>
              <a:rPr lang="cs-CZ" sz="1200" dirty="0" err="1" smtClean="0"/>
              <a:t>Costa</a:t>
            </a:r>
            <a:r>
              <a:rPr lang="cs-CZ" sz="1200" dirty="0" smtClean="0"/>
              <a:t> </a:t>
            </a:r>
            <a:r>
              <a:rPr lang="cs-CZ" sz="1200" dirty="0" err="1" smtClean="0"/>
              <a:t>Rica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8. 11. 2006, 13:18 [cit. 2013-09-21]. Dostupné z: </a:t>
            </a:r>
            <a:r>
              <a:rPr lang="cs-CZ" sz="1200" dirty="0" smtClean="0">
                <a:hlinkClick r:id="rId6"/>
              </a:rPr>
              <a:t>http://upload.wikimedia.org/wikipedia/commons/thumb/4/40/Capuchin_Costa_Rica.jpg/613px-Capuchin_Costa_Rica.jpg</a:t>
            </a:r>
            <a:endParaRPr lang="cs-CZ" sz="1200" dirty="0" smtClean="0"/>
          </a:p>
          <a:p>
            <a:r>
              <a:rPr lang="cs-CZ" sz="1200" dirty="0" err="1" smtClean="0"/>
              <a:t>Diademmeerkatze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14:10, 21 </a:t>
            </a:r>
            <a:r>
              <a:rPr lang="cs-CZ" sz="1200" dirty="0" err="1" smtClean="0"/>
              <a:t>July</a:t>
            </a:r>
            <a:r>
              <a:rPr lang="cs-CZ" sz="1200" dirty="0" smtClean="0"/>
              <a:t> 2005 [cit. 2013-09-21]. Dostupné z: </a:t>
            </a:r>
            <a:r>
              <a:rPr lang="cs-CZ" sz="1200" dirty="0" smtClean="0">
                <a:hlinkClick r:id="rId7"/>
              </a:rPr>
              <a:t>http://upload.wikimedia.org/wikipedia/commons/5/52/Diademmeerkatze.jpg</a:t>
            </a:r>
            <a:endParaRPr lang="cs-CZ" sz="1200" dirty="0" smtClean="0"/>
          </a:p>
          <a:p>
            <a:r>
              <a:rPr lang="cs-CZ" sz="1200" dirty="0" err="1" smtClean="0"/>
              <a:t>Gorilla</a:t>
            </a:r>
            <a:r>
              <a:rPr lang="cs-CZ" sz="1200" dirty="0" smtClean="0"/>
              <a:t> </a:t>
            </a:r>
            <a:r>
              <a:rPr lang="cs-CZ" sz="1200" dirty="0" err="1" smtClean="0"/>
              <a:t>gorilla</a:t>
            </a:r>
            <a:r>
              <a:rPr lang="cs-CZ" sz="1200" dirty="0" smtClean="0"/>
              <a:t> gorilla6.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21:02, 22 </a:t>
            </a:r>
            <a:r>
              <a:rPr lang="cs-CZ" sz="1200" dirty="0" err="1" smtClean="0"/>
              <a:t>January</a:t>
            </a:r>
            <a:r>
              <a:rPr lang="cs-CZ" sz="1200" dirty="0" smtClean="0"/>
              <a:t> 2006 [cit. 2013-09-21]. Dostupné z: </a:t>
            </a:r>
            <a:r>
              <a:rPr lang="cs-CZ" sz="1200" dirty="0" smtClean="0">
                <a:hlinkClick r:id="rId8"/>
              </a:rPr>
              <a:t>http://upload.wikimedia.org/wikipedia/commons/thumb/2/26/Gorilla_gorilla_gorilla6.jpg/450px-Gorilla_gorilla_gorilla6.jpg</a:t>
            </a:r>
            <a:endParaRPr lang="cs-CZ" sz="1200" dirty="0" smtClean="0"/>
          </a:p>
          <a:p>
            <a:r>
              <a:rPr lang="cs-CZ" sz="1200" dirty="0" err="1" smtClean="0"/>
              <a:t>Pongo</a:t>
            </a:r>
            <a:r>
              <a:rPr lang="cs-CZ" sz="1200" dirty="0" smtClean="0"/>
              <a:t> </a:t>
            </a:r>
            <a:r>
              <a:rPr lang="cs-CZ" sz="1200" dirty="0" err="1" smtClean="0"/>
              <a:t>pygmaeus</a:t>
            </a:r>
            <a:r>
              <a:rPr lang="cs-CZ" sz="1200" dirty="0" smtClean="0"/>
              <a:t> (</a:t>
            </a:r>
            <a:r>
              <a:rPr lang="cs-CZ" sz="1200" dirty="0" err="1" smtClean="0"/>
              <a:t>orangutang</a:t>
            </a:r>
            <a:r>
              <a:rPr lang="cs-CZ" sz="1200" dirty="0" smtClean="0"/>
              <a:t>).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17. 3. 2010, 09:07 [cit. 2013-09-21]. Dostupné z: </a:t>
            </a:r>
            <a:r>
              <a:rPr lang="cs-CZ" sz="1200" dirty="0" smtClean="0">
                <a:hlinkClick r:id="rId9"/>
              </a:rPr>
              <a:t>http://upload.wikimedia.org/wikipedia/commons/thumb/7/78/Pongo_pygmaeus_%28orangutang%29.jpg/385px-Pongo_pygmaeus_%28orangutang%29.jpg</a:t>
            </a:r>
            <a:endParaRPr lang="cs-CZ" sz="1200" dirty="0" smtClean="0"/>
          </a:p>
          <a:p>
            <a:endParaRPr lang="cs-CZ" sz="12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286380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85794"/>
          </a:xfrm>
          <a:solidFill>
            <a:schemeClr val="bg2">
              <a:lumMod val="75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ctr"/>
            <a:r>
              <a:rPr lang="cs-CZ" sz="4400" dirty="0" smtClean="0">
                <a:latin typeface="Baskerville Old Face" pitchFamily="18" charset="0"/>
              </a:rPr>
              <a:t>Zdroje</a:t>
            </a:r>
            <a:endParaRPr lang="cs-CZ" sz="4400" dirty="0">
              <a:latin typeface="Baskerville Old Face" pitchFamily="18" charset="0"/>
            </a:endParaRPr>
          </a:p>
        </p:txBody>
      </p:sp>
      <p:sp>
        <p:nvSpPr>
          <p:cNvPr id="4" name="Zástupný symbol pro obsah 3"/>
          <p:cNvSpPr>
            <a:spLocks noGrp="1"/>
          </p:cNvSpPr>
          <p:nvPr>
            <p:ph idx="1"/>
          </p:nvPr>
        </p:nvSpPr>
        <p:spPr>
          <a:xfrm>
            <a:off x="0" y="785794"/>
            <a:ext cx="9144000" cy="6072206"/>
          </a:xfrm>
        </p:spPr>
        <p:txBody>
          <a:bodyPr>
            <a:normAutofit/>
          </a:bodyPr>
          <a:lstStyle/>
          <a:p>
            <a:r>
              <a:rPr lang="cs-CZ" sz="1200" dirty="0" smtClean="0"/>
              <a:t>Amazon </a:t>
            </a:r>
            <a:r>
              <a:rPr lang="cs-CZ" sz="1200" dirty="0" err="1" smtClean="0"/>
              <a:t>rainforest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25. 1. 2007, 04:14 [cit. 2013-09-21]. Dostupné z: </a:t>
            </a:r>
            <a:r>
              <a:rPr lang="cs-CZ" sz="1200" dirty="0" smtClean="0">
                <a:hlinkClick r:id="rId3"/>
              </a:rPr>
              <a:t>http://upload.wikimedia.org/wikipedia/commons/f/f6/Amazon_rainforest.jpg</a:t>
            </a:r>
            <a:endParaRPr lang="cs-CZ" sz="1200" dirty="0" smtClean="0"/>
          </a:p>
          <a:p>
            <a:r>
              <a:rPr lang="cs-CZ" sz="1200" dirty="0" smtClean="0"/>
              <a:t>Amazon CIAT (3).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12:18, 19 </a:t>
            </a:r>
            <a:r>
              <a:rPr lang="cs-CZ" sz="1200" dirty="0" err="1" smtClean="0"/>
              <a:t>September</a:t>
            </a:r>
            <a:r>
              <a:rPr lang="cs-CZ" sz="1200" dirty="0" smtClean="0"/>
              <a:t> 2013 [cit. 2013-09-21]. Dostupné z: </a:t>
            </a:r>
            <a:r>
              <a:rPr lang="cs-CZ" sz="1200" dirty="0" smtClean="0">
                <a:hlinkClick r:id="rId4"/>
              </a:rPr>
              <a:t>http://upload.wikimedia.org/wikipedia/commons/thumb/f/f9/Amazon_CIAT_%283%29.jpg/800px-Amazon_CIAT_%283%29.jpg</a:t>
            </a:r>
            <a:endParaRPr lang="cs-CZ" sz="1200" dirty="0" smtClean="0"/>
          </a:p>
          <a:p>
            <a:r>
              <a:rPr lang="cs-CZ" sz="1200" dirty="0" err="1" smtClean="0"/>
              <a:t>Amazonia</a:t>
            </a:r>
            <a:r>
              <a:rPr lang="cs-CZ" sz="1200" dirty="0" smtClean="0"/>
              <a:t> </a:t>
            </a:r>
            <a:r>
              <a:rPr lang="cs-CZ" sz="1200" dirty="0" err="1" smtClean="0"/>
              <a:t>boliviana</a:t>
            </a:r>
            <a:r>
              <a:rPr lang="cs-CZ" sz="1200" dirty="0" smtClean="0"/>
              <a:t> </a:t>
            </a:r>
            <a:r>
              <a:rPr lang="cs-CZ" sz="1200" dirty="0" err="1" smtClean="0"/>
              <a:t>desde</a:t>
            </a:r>
            <a:r>
              <a:rPr lang="cs-CZ" sz="1200" dirty="0" smtClean="0"/>
              <a:t> </a:t>
            </a:r>
            <a:r>
              <a:rPr lang="cs-CZ" sz="1200" dirty="0" err="1" smtClean="0"/>
              <a:t>el</a:t>
            </a:r>
            <a:r>
              <a:rPr lang="cs-CZ" sz="1200" dirty="0" smtClean="0"/>
              <a:t> </a:t>
            </a:r>
            <a:r>
              <a:rPr lang="cs-CZ" sz="1200" dirty="0" err="1" smtClean="0"/>
              <a:t>aire</a:t>
            </a:r>
            <a:r>
              <a:rPr lang="cs-CZ" sz="1200" dirty="0" smtClean="0"/>
              <a:t>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19:00, 26 </a:t>
            </a:r>
            <a:r>
              <a:rPr lang="cs-CZ" sz="1200" dirty="0" err="1" smtClean="0"/>
              <a:t>April</a:t>
            </a:r>
            <a:r>
              <a:rPr lang="cs-CZ" sz="1200" dirty="0" smtClean="0"/>
              <a:t> 2008 [cit. 2013-09-21]. Dostupné z: </a:t>
            </a:r>
            <a:r>
              <a:rPr lang="cs-CZ" sz="1200" dirty="0" smtClean="0">
                <a:hlinkClick r:id="rId5"/>
              </a:rPr>
              <a:t>http://upload.wikimedia.org/wikipedia/commons/thumb/1/14/Amazonia_boliviana_desde_el_aire.jpg/800px-Amazonia_boliviana_desde_el_aire.jpg</a:t>
            </a:r>
            <a:endParaRPr lang="cs-CZ" sz="1200" dirty="0" smtClean="0"/>
          </a:p>
          <a:p>
            <a:r>
              <a:rPr lang="cs-CZ" sz="1200" dirty="0" smtClean="0"/>
              <a:t>Rio </a:t>
            </a:r>
            <a:r>
              <a:rPr lang="cs-CZ" sz="1200" dirty="0" err="1" smtClean="0"/>
              <a:t>Madre</a:t>
            </a:r>
            <a:r>
              <a:rPr lang="cs-CZ" sz="1200" dirty="0" smtClean="0"/>
              <a:t> de </a:t>
            </a:r>
            <a:r>
              <a:rPr lang="cs-CZ" sz="1200" dirty="0" err="1" smtClean="0"/>
              <a:t>Dios</a:t>
            </a:r>
            <a:r>
              <a:rPr lang="cs-CZ" sz="1200" dirty="0" smtClean="0"/>
              <a:t>, Peru. In: 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 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 [cit. 2013-10-30]. Dostupné z: </a:t>
            </a:r>
            <a:r>
              <a:rPr lang="cs-CZ" sz="1200" dirty="0" smtClean="0">
                <a:hlinkClick r:id="rId6"/>
              </a:rPr>
              <a:t>http://upload.wikimedia.org/wikipedia/commons/thumb/c/c2/Rio_Madre_de_Dios%2C_Peru.JPG/800px-Rio_Madre_de_Dios%2C_Peru.JPG</a:t>
            </a:r>
            <a:endParaRPr lang="cs-CZ" sz="1200" dirty="0" smtClean="0"/>
          </a:p>
          <a:p>
            <a:endParaRPr lang="cs-CZ" sz="12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_rels/theme3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otiv sady Office">
  <a:themeElements>
    <a:clrScheme name="Kancelář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celář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Shluk">
  <a:themeElements>
    <a:clrScheme name="Shluk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Shluk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Shluk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95000" t="-106500" r="5000" b="2065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1_Shluk">
  <a:themeElements>
    <a:clrScheme name="Shluk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Shluk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Shluk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95000" t="-106500" r="5000" b="2065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264</TotalTime>
  <Words>634</Words>
  <Application>Microsoft Office PowerPoint</Application>
  <PresentationFormat>Předvádění na obrazovce (4:3)</PresentationFormat>
  <Paragraphs>160</Paragraphs>
  <Slides>22</Slides>
  <Notes>0</Notes>
  <HiddenSlides>1</HiddenSlides>
  <MMClips>0</MMClips>
  <ScaleCrop>false</ScaleCrop>
  <HeadingPairs>
    <vt:vector size="4" baseType="variant">
      <vt:variant>
        <vt:lpstr>Motiv</vt:lpstr>
      </vt:variant>
      <vt:variant>
        <vt:i4>3</vt:i4>
      </vt:variant>
      <vt:variant>
        <vt:lpstr>Nadpisy snímků</vt:lpstr>
      </vt:variant>
      <vt:variant>
        <vt:i4>22</vt:i4>
      </vt:variant>
    </vt:vector>
  </HeadingPairs>
  <TitlesOfParts>
    <vt:vector size="25" baseType="lpstr">
      <vt:lpstr>Motiv sady Office</vt:lpstr>
      <vt:lpstr>Shluk</vt:lpstr>
      <vt:lpstr>1_Shluk</vt:lpstr>
      <vt:lpstr>Savci – Životní prostředí:  tropický deštný les</vt:lpstr>
      <vt:lpstr>Anotace:</vt:lpstr>
      <vt:lpstr>Snímek 3</vt:lpstr>
      <vt:lpstr>Snímek 4</vt:lpstr>
      <vt:lpstr>Snímek 5</vt:lpstr>
      <vt:lpstr>Snímek 6</vt:lpstr>
      <vt:lpstr>Snímek 7</vt:lpstr>
      <vt:lpstr>Snímek 8</vt:lpstr>
      <vt:lpstr>Snímek 9</vt:lpstr>
      <vt:lpstr>Snímek 10</vt:lpstr>
      <vt:lpstr>Snímek 11</vt:lpstr>
      <vt:lpstr>Snímek 12</vt:lpstr>
      <vt:lpstr>Snímek 13</vt:lpstr>
      <vt:lpstr>Snímek 14</vt:lpstr>
      <vt:lpstr>Snímek 15</vt:lpstr>
      <vt:lpstr>Snímek 16</vt:lpstr>
      <vt:lpstr>Snímek 17</vt:lpstr>
      <vt:lpstr>Snímek 18</vt:lpstr>
      <vt:lpstr>Snímek 19</vt:lpstr>
      <vt:lpstr>Zdroje</vt:lpstr>
      <vt:lpstr>Zdroje</vt:lpstr>
      <vt:lpstr>Zdroje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Snímek 1</dc:title>
  <dc:creator>Eliška</dc:creator>
  <cp:lastModifiedBy>Eliška</cp:lastModifiedBy>
  <cp:revision>68</cp:revision>
  <dcterms:created xsi:type="dcterms:W3CDTF">2013-09-21T04:56:25Z</dcterms:created>
  <dcterms:modified xsi:type="dcterms:W3CDTF">2013-10-30T06:12:36Z</dcterms:modified>
</cp:coreProperties>
</file>