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75" r:id="rId6"/>
    <p:sldId id="276" r:id="rId7"/>
    <p:sldId id="277" r:id="rId8"/>
    <p:sldId id="278" r:id="rId9"/>
    <p:sldId id="279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63" r:id="rId25"/>
    <p:sldId id="27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A2045C-EE4D-4571-8B73-B821011769A1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0885F73-C456-44F8-96D8-3CBCCCAA71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6/6c/Hippopotamus_amphibius_-_Homosassa_Springs_Wildlife_State_Park,_Florida_-_2010-01-13.jpg/800px-Hippopotamus_amphibius_-_Homosassa_Springs_Wildlife_State_Park,_Florida_-_2010-01-13.jpg" TargetMode="External"/><Relationship Id="rId3" Type="http://schemas.openxmlformats.org/officeDocument/2006/relationships/hyperlink" Target="http://upload.wikimedia.org/wikipedia/commons/thumb/5/5a/Tarangire-Natpark800600.jpg/800px-Tarangire-Natpark800600.jpg" TargetMode="External"/><Relationship Id="rId7" Type="http://schemas.openxmlformats.org/officeDocument/2006/relationships/hyperlink" Target="http://upload.wikimedia.org/wikipedia/commons/thumb/6/66/Serengeti_Bueffel1.jpg/800px-Serengeti_Bueffel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0/0a/%C5%BDirafa_Rothschildova.jpg/800px-%C5%BDirafa_Rothschildova.jpg" TargetMode="External"/><Relationship Id="rId5" Type="http://schemas.openxmlformats.org/officeDocument/2006/relationships/hyperlink" Target="http://upload.wikimedia.org/wikipedia/commons/thumb/a/ae/Impala.JPG/800px-Impala.JPG" TargetMode="External"/><Relationship Id="rId10" Type="http://schemas.openxmlformats.org/officeDocument/2006/relationships/hyperlink" Target="http://upload.wikimedia.org/wikipedia/commons/thumb/8/8b/Schimpanse_zoo-leipig.jpg/800px-Schimpanse_zoo-leipig.jpg" TargetMode="External"/><Relationship Id="rId4" Type="http://schemas.openxmlformats.org/officeDocument/2006/relationships/hyperlink" Target="http://upload.wikimedia.org/wikipedia/commons/thumb/5/59/Serengeti_Elefantenbulle.jpg/800px-Serengeti_Elefantenbulle.jpg" TargetMode="External"/><Relationship Id="rId9" Type="http://schemas.openxmlformats.org/officeDocument/2006/relationships/hyperlink" Target="http://upload.wikimedia.org/wikipedia/commons/thumb/6/61/Zebra_01.jpg/800px-Zebra_01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b/b4/Koala123.jpg/443px-Koala123.jpg" TargetMode="External"/><Relationship Id="rId3" Type="http://schemas.openxmlformats.org/officeDocument/2006/relationships/hyperlink" Target="http://upload.wikimedia.org/wikipedia/commons/6/63/SriLankaLeopard-ZOO-Jihlava.jpg" TargetMode="External"/><Relationship Id="rId7" Type="http://schemas.openxmlformats.org/officeDocument/2006/relationships/hyperlink" Target="http://upload.wikimedia.org/wikipedia/commons/thumb/7/72/Canguro_Gioacchino.JPG/800px-Canguro_Gioacchino.JPG" TargetMode="External"/><Relationship Id="rId2" Type="http://schemas.openxmlformats.org/officeDocument/2006/relationships/hyperlink" Target="http://upload.wikimedia.org/wikipedia/commons/thumb/4/40/Just_one_lion.jpg/729px-Just_one_lio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3/3b/Myresluger2.jpg/800px-Myresluger2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upload.wikimedia.org/wikipedia/commons/7/7d/Samoa,_Flughund.jpg" TargetMode="External"/><Relationship Id="rId10" Type="http://schemas.openxmlformats.org/officeDocument/2006/relationships/hyperlink" Target="http://upload.wikimedia.org/wikipedia/commons/f/ff/Bend_in_the_River_Ashop_-_geograph.org.uk_-_155858.jpg" TargetMode="External"/><Relationship Id="rId4" Type="http://schemas.openxmlformats.org/officeDocument/2006/relationships/hyperlink" Target="http://upload.wikimedia.org/wikipedia/commons/thumb/d/d0/Lycaon_pictus.jpg/800px-Lycaon_pictus.jpg" TargetMode="External"/><Relationship Id="rId9" Type="http://schemas.openxmlformats.org/officeDocument/2006/relationships/hyperlink" Target="http://upload.wikimedia.org/wikipedia/commons/thumb/d/d1/Savanna%2C_Isalo_National_Park_%283953860746%29.jpg/800px-Savanna%2C_Isalo_National_Park_%283953860746%2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Životní prostředí: savany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_102_Savci_Životní prostředí - savany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Imp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8164305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143504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86512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15008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01024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858016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429520" y="6000768"/>
            <a:ext cx="500066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572528" y="6000768"/>
            <a:ext cx="571472" cy="571504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8651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1500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14350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0102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42952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85801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572528" y="6000768"/>
            <a:ext cx="5714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Žirafa Rothschild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7286644" cy="5464983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erengeti Bueffe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9224"/>
            <a:ext cx="7620000" cy="5438776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857752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43570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29388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64357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5775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2938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1520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92958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Hippopotamus amphibius - Homosassa Springs Wildlife State Park, Florida - 2010-01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103378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sudokopytníky,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7219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78657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0095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143900" y="5929330"/>
            <a:ext cx="8572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43900" y="5929330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0095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8657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72198" y="592933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Zebra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148988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lichokopytníky,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00694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86512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00892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715272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358214" y="5857892"/>
            <a:ext cx="500066" cy="5715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500694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358214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8651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71527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00089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Schimpanse zoo-leip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438"/>
            <a:ext cx="7358082" cy="5518562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primáty,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214942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57884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500826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43768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786710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429652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572000" y="5857892"/>
            <a:ext cx="500066" cy="5715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857884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21494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572000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429652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786710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143768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500826" y="58578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Just one l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48728"/>
            <a:ext cx="6572264" cy="5409271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šelmy, které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29520" y="2143116"/>
            <a:ext cx="71438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429520" y="3071810"/>
            <a:ext cx="71438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429520" y="4000504"/>
            <a:ext cx="71438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429520" y="400050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429520" y="307181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429520" y="214311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SriLankaLeopard-ZOO-Jihl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7239019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šelmy, které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29586" y="192880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29586" y="478632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29586" y="407194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29586" y="335756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264318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929586" y="6215058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929586" y="5500702"/>
            <a:ext cx="714380" cy="642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29586" y="192880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929586" y="621505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929586" y="550070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929586" y="478632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929586" y="407194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929586" y="335756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29586" y="264318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Lycaon pic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8164305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šelmy, které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2905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7200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1494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57884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082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4376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78671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42965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358214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715272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072330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8611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358214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650082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14376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78671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42965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3286116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929058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572000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214942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857884" y="614364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072330" y="535782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7715272" y="5357826"/>
            <a:ext cx="500066" cy="56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amoa, Flugh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7239019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letouny,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29586" y="221455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929586" y="292893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29586" y="507207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Ň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29586" y="364331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29586" y="4357694"/>
            <a:ext cx="50006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929586" y="435769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929586" y="364331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929586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929586" y="221455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929586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procvičování učiva. Žáci si opakují získané vědomosti a procvičují dovednosti. Díky nim zařadí jednotlivé savce do ekosystému, ve kterých se vyskytují.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yreslug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8028485" cy="542926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chudozubé,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86248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57752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29256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000760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72264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143768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715272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286776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14744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571736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43240" y="6072206"/>
            <a:ext cx="50006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572264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000760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429256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857752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286248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714744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143240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571736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8286776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15272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143768" y="607220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oubor:Canguro Gioacch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438"/>
            <a:ext cx="7358082" cy="5518562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vačnatce,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01024" y="1643050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01024" y="2285992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01024" y="2928934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01024" y="3571876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001024" y="4214818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001024" y="4857760"/>
            <a:ext cx="50006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01024" y="16430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001024" y="357187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001024" y="421481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001024" y="485776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001024" y="2285992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8001024" y="292893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Koala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8752"/>
            <a:ext cx="4000495" cy="5409248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vačnatce,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1487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2925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4363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5801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72396" y="2428868"/>
            <a:ext cx="500066" cy="57150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71487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7239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42925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14363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58016" y="24288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914400"/>
          </a:xfrm>
        </p:spPr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57158" y="571480"/>
            <a:ext cx="8786842" cy="6286520"/>
          </a:xfrm>
        </p:spPr>
        <p:txBody>
          <a:bodyPr>
            <a:normAutofit/>
          </a:bodyPr>
          <a:lstStyle/>
          <a:p>
            <a:r>
              <a:rPr lang="cs-CZ" sz="1200" dirty="0" err="1" smtClean="0"/>
              <a:t>Tarangire</a:t>
            </a:r>
            <a:r>
              <a:rPr lang="cs-CZ" sz="1200" dirty="0" smtClean="0"/>
              <a:t>-Natpark800600.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29. 6. 2008, 18:46 [cit. 2013-09-21]. Dostupné z: </a:t>
            </a:r>
            <a:r>
              <a:rPr lang="cs-CZ" sz="1200" dirty="0" smtClean="0">
                <a:hlinkClick r:id="rId3"/>
              </a:rPr>
              <a:t>http://upload.wikimedia.org/wikipedia/commons/thumb/5/5a/Tarangire-Natpark800600.jpg/800px-Tarangire-Natpark800600.jpg</a:t>
            </a:r>
            <a:endParaRPr lang="cs-CZ" sz="1200" dirty="0" smtClean="0"/>
          </a:p>
          <a:p>
            <a:r>
              <a:rPr lang="cs-CZ" sz="1200" dirty="0" err="1" smtClean="0"/>
              <a:t>Serengeti</a:t>
            </a:r>
            <a:r>
              <a:rPr lang="cs-CZ" sz="1200" dirty="0" smtClean="0"/>
              <a:t> </a:t>
            </a:r>
            <a:r>
              <a:rPr lang="cs-CZ" sz="1200" dirty="0" err="1" smtClean="0"/>
              <a:t>Elefantenbulle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00:30, 28 </a:t>
            </a:r>
            <a:r>
              <a:rPr lang="cs-CZ" sz="1200" dirty="0" err="1" smtClean="0"/>
              <a:t>October</a:t>
            </a:r>
            <a:r>
              <a:rPr lang="cs-CZ" sz="1200" dirty="0" smtClean="0"/>
              <a:t> 2010 [cit. 2013-09-21]. Dostupné z: </a:t>
            </a:r>
            <a:r>
              <a:rPr lang="cs-CZ" sz="1200" dirty="0" smtClean="0">
                <a:hlinkClick r:id="rId4"/>
              </a:rPr>
              <a:t>http://upload.wikimedia.org/wikipedia/commons/thumb/5/59/Serengeti_Elefantenbulle.jpg/800px-Serengeti_Elefantenbulle.jpg</a:t>
            </a:r>
            <a:endParaRPr lang="cs-CZ" sz="1200" dirty="0" smtClean="0"/>
          </a:p>
          <a:p>
            <a:r>
              <a:rPr lang="cs-CZ" sz="1200" dirty="0" smtClean="0"/>
              <a:t>Impala.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6. 12. 2005, 13:35 [cit. 2013-09-21]. Dostupné z: </a:t>
            </a:r>
            <a:r>
              <a:rPr lang="cs-CZ" sz="1200" dirty="0" smtClean="0">
                <a:hlinkClick r:id="rId5"/>
              </a:rPr>
              <a:t>http://upload.wikimedia.org/wikipedia/commons/thumb/a/ae/Impala.JPG/800px-Impala.JPG</a:t>
            </a:r>
            <a:endParaRPr lang="cs-CZ" sz="1200" dirty="0" smtClean="0"/>
          </a:p>
          <a:p>
            <a:r>
              <a:rPr lang="cs-CZ" sz="1200" dirty="0" smtClean="0"/>
              <a:t>Žirafa Rothschildova.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14:49, 19 August 2007 [cit. 2013-09-21]. Dostupné z: </a:t>
            </a:r>
            <a:r>
              <a:rPr lang="cs-CZ" sz="1200" dirty="0" smtClean="0">
                <a:hlinkClick r:id="rId6"/>
              </a:rPr>
              <a:t>http://upload.wikimedia.org/wikipedia/commons/thumb/0/0a/%C5%BDirafa_Rothschildova.jpg/800px-%C5%BDirafa_Rothschildova.jpg</a:t>
            </a:r>
            <a:endParaRPr lang="cs-CZ" sz="1200" dirty="0" smtClean="0"/>
          </a:p>
          <a:p>
            <a:r>
              <a:rPr lang="cs-CZ" sz="1200" dirty="0" err="1" smtClean="0"/>
              <a:t>Serengeti</a:t>
            </a:r>
            <a:r>
              <a:rPr lang="cs-CZ" sz="1200" dirty="0" smtClean="0"/>
              <a:t> Bueffel1.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20:22, 21 August 2010 [cit. 2013-09-21]. Dostupné z: </a:t>
            </a:r>
            <a:r>
              <a:rPr lang="cs-CZ" sz="1200" dirty="0" smtClean="0">
                <a:hlinkClick r:id="rId7"/>
              </a:rPr>
              <a:t>http://upload.wikimedia.org/wikipedia/commons/thumb/6/66/Serengeti_Bueffel1.jpg/800px-Serengeti_Bueffel1.jpg</a:t>
            </a:r>
            <a:endParaRPr lang="cs-CZ" sz="1200" dirty="0" smtClean="0"/>
          </a:p>
          <a:p>
            <a:r>
              <a:rPr lang="cs-CZ" sz="1200" dirty="0" err="1" smtClean="0"/>
              <a:t>Hippopotamus</a:t>
            </a:r>
            <a:r>
              <a:rPr lang="cs-CZ" sz="1200" dirty="0" smtClean="0"/>
              <a:t> </a:t>
            </a:r>
            <a:r>
              <a:rPr lang="cs-CZ" sz="1200" dirty="0" err="1" smtClean="0"/>
              <a:t>amphibius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17:23, 16 </a:t>
            </a:r>
            <a:r>
              <a:rPr lang="cs-CZ" sz="1200" dirty="0" err="1" smtClean="0"/>
              <a:t>September</a:t>
            </a:r>
            <a:r>
              <a:rPr lang="cs-CZ" sz="1200" dirty="0" smtClean="0"/>
              <a:t> 2010 [cit. 2013-09-21]. Dostupné z: </a:t>
            </a:r>
            <a:r>
              <a:rPr lang="cs-CZ" sz="1200" dirty="0" smtClean="0">
                <a:hlinkClick r:id="rId8"/>
              </a:rPr>
              <a:t>http://upload.wikimedia.org/wikipedia/commons/thumb/6/6c/Hippopotamus_amphibius_-_Homosassa_Springs_Wildlife_State_Park%2C_Florida_-_2010-01-13.jpg/800px-Hippopotamus_amphibius_-_Homosassa_Springs_Wildlife_State_Park%2C_Florida_-_2010-01-13.jpg</a:t>
            </a:r>
            <a:endParaRPr lang="cs-CZ" sz="1200" dirty="0" smtClean="0"/>
          </a:p>
          <a:p>
            <a:r>
              <a:rPr lang="en-US" sz="1200" dirty="0" smtClean="0"/>
              <a:t>Zebra.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9"/>
              </a:rPr>
              <a:t>http://upload.wikimedia.org/wikipedia/commons/thumb/6/61/Zebra_01.jpg/800px-Zebra_01.jpg</a:t>
            </a:r>
            <a:endParaRPr lang="cs-CZ" sz="1200" dirty="0" smtClean="0"/>
          </a:p>
          <a:p>
            <a:r>
              <a:rPr lang="en-US" sz="1200" dirty="0" err="1" smtClean="0"/>
              <a:t>Schimpanse</a:t>
            </a:r>
            <a:r>
              <a:rPr lang="en-US" sz="1200" dirty="0" smtClean="0"/>
              <a:t>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10"/>
              </a:rPr>
              <a:t>http://upload.wikimedia.org/wikipedia/commons/thumb/8/8b/Schimpanse_zoo-leipig.jpg/800px-Schimpanse_zoo-leipig.jpg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9144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312" y="630620"/>
            <a:ext cx="8759687" cy="6227379"/>
          </a:xfrm>
        </p:spPr>
        <p:txBody>
          <a:bodyPr>
            <a:normAutofit/>
          </a:bodyPr>
          <a:lstStyle/>
          <a:p>
            <a:r>
              <a:rPr lang="en-US" sz="1200" dirty="0" smtClean="0"/>
              <a:t>Just one lion.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2"/>
              </a:rPr>
              <a:t>http://upload.wikimedia.org/wikipedia/commons/thumb/4/40/Just_one_lion.jpg/729px-Just_one_lion.jpg</a:t>
            </a:r>
            <a:endParaRPr lang="cs-CZ" sz="1200" dirty="0" smtClean="0"/>
          </a:p>
          <a:p>
            <a:r>
              <a:rPr lang="cs-CZ" sz="1200" dirty="0" err="1" smtClean="0"/>
              <a:t>SriLankaLeopard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3"/>
              </a:rPr>
              <a:t>http://upload.wikimedia.org/wikipedia/commons/6/63/SriLankaLeopard-ZOO-Jihlava.jpg</a:t>
            </a:r>
            <a:endParaRPr lang="cs-CZ" sz="1200" dirty="0" smtClean="0"/>
          </a:p>
          <a:p>
            <a:r>
              <a:rPr lang="en-US" sz="1200" dirty="0" err="1" smtClean="0"/>
              <a:t>Lycaon</a:t>
            </a:r>
            <a:r>
              <a:rPr lang="en-US" sz="1200" dirty="0" smtClean="0"/>
              <a:t> </a:t>
            </a:r>
            <a:r>
              <a:rPr lang="en-US" sz="1200" dirty="0" err="1" smtClean="0"/>
              <a:t>pictus</a:t>
            </a:r>
            <a:r>
              <a:rPr lang="en-US" sz="1200" dirty="0" smtClean="0"/>
              <a:t>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4"/>
              </a:rPr>
              <a:t>http://upload.wikimedia.org/wikipedia/commons/thumb/d/d0/Lycaon_pictus.jpg/800px-Lycaon_pictus.jpg</a:t>
            </a:r>
            <a:endParaRPr lang="cs-CZ" sz="1200" dirty="0" smtClean="0"/>
          </a:p>
          <a:p>
            <a:r>
              <a:rPr lang="cs-CZ" sz="1200" dirty="0" smtClean="0"/>
              <a:t>Samoa, </a:t>
            </a:r>
            <a:r>
              <a:rPr lang="cs-CZ" sz="1200" dirty="0" err="1" smtClean="0"/>
              <a:t>Flughund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5"/>
              </a:rPr>
              <a:t>http://upload.wikimedia.org/wikipedia/commons/7/7d/Samoa%2C_Flughund.jpg</a:t>
            </a:r>
            <a:endParaRPr lang="cs-CZ" sz="1200" dirty="0" smtClean="0"/>
          </a:p>
          <a:p>
            <a:r>
              <a:rPr lang="cs-CZ" sz="1200" dirty="0" smtClean="0"/>
              <a:t>Myresluger2.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6"/>
              </a:rPr>
              <a:t>http://upload.wikimedia.org/wikipedia/commons/thumb/3/3b/Myresluger2.jpg/800px-Myresluger2.jpg</a:t>
            </a:r>
            <a:endParaRPr lang="cs-CZ" sz="1200" dirty="0" smtClean="0"/>
          </a:p>
          <a:p>
            <a:r>
              <a:rPr lang="cs-CZ" sz="1200" dirty="0" err="1" smtClean="0"/>
              <a:t>Canguro</a:t>
            </a:r>
            <a:r>
              <a:rPr lang="cs-CZ" sz="1200" dirty="0" smtClean="0"/>
              <a:t> </a:t>
            </a:r>
            <a:r>
              <a:rPr lang="cs-CZ" sz="1200" dirty="0" err="1" smtClean="0"/>
              <a:t>Gioacchino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7"/>
              </a:rPr>
              <a:t>http://upload.wikimedia.org/wikipedia/commons/thumb/7/72/Canguro_Gioacchino.JPG/800px-Canguro_Gioacchino.JPG</a:t>
            </a:r>
            <a:endParaRPr lang="cs-CZ" sz="1200" dirty="0" smtClean="0"/>
          </a:p>
          <a:p>
            <a:r>
              <a:rPr lang="cs-CZ" sz="1200" dirty="0" smtClean="0"/>
              <a:t>Koala123.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2013-09-21]. Dostupné z: </a:t>
            </a:r>
            <a:r>
              <a:rPr lang="cs-CZ" sz="1200" dirty="0" smtClean="0">
                <a:hlinkClick r:id="rId8"/>
              </a:rPr>
              <a:t>http://upload.wikimedia.org/wikipedia/commons/thumb/b/b4/Koala123.jpg/443px-Koala123.jpg</a:t>
            </a:r>
            <a:endParaRPr lang="cs-CZ" sz="1200" dirty="0" smtClean="0"/>
          </a:p>
          <a:p>
            <a:r>
              <a:rPr lang="cs-CZ" sz="1200" dirty="0" err="1" smtClean="0"/>
              <a:t>Savanna</a:t>
            </a:r>
            <a:r>
              <a:rPr lang="cs-CZ" sz="1200" dirty="0" smtClean="0"/>
              <a:t>, </a:t>
            </a:r>
            <a:r>
              <a:rPr lang="cs-CZ" sz="1200" dirty="0" err="1" smtClean="0"/>
              <a:t>Isalo</a:t>
            </a:r>
            <a:r>
              <a:rPr lang="cs-CZ" sz="1200" dirty="0" smtClean="0"/>
              <a:t> </a:t>
            </a:r>
            <a:r>
              <a:rPr lang="cs-CZ" sz="1200" dirty="0" err="1" smtClean="0"/>
              <a:t>National</a:t>
            </a:r>
            <a:r>
              <a:rPr lang="cs-CZ" sz="1200" dirty="0" smtClean="0"/>
              <a:t> Park (3953860746).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2013-10-29]. Dostupné z: </a:t>
            </a:r>
            <a:r>
              <a:rPr lang="cs-CZ" sz="1200" dirty="0" smtClean="0">
                <a:hlinkClick r:id="rId9"/>
              </a:rPr>
              <a:t>http://upload.wikimedia.org/wikipedia/commons/thumb/d/d1/Savanna%2C_Isalo_National_Park_%283953860746%29.jpg/800px-Savanna%2C_Isalo_National_Park_%</a:t>
            </a:r>
            <a:r>
              <a:rPr lang="cs-CZ" sz="1200" dirty="0" smtClean="0">
                <a:hlinkClick r:id="rId9"/>
              </a:rPr>
              <a:t>283953860746%29.jpg</a:t>
            </a:r>
            <a:endParaRPr lang="cs-CZ" sz="1200" dirty="0" smtClean="0"/>
          </a:p>
          <a:p>
            <a:r>
              <a:rPr lang="cs-CZ" sz="1200" dirty="0" err="1" smtClean="0"/>
              <a:t>Bend</a:t>
            </a:r>
            <a:r>
              <a:rPr lang="cs-CZ" sz="1200" dirty="0" smtClean="0"/>
              <a:t> in </a:t>
            </a:r>
            <a:r>
              <a:rPr lang="cs-CZ" sz="1200" dirty="0" err="1" smtClean="0"/>
              <a:t>the</a:t>
            </a:r>
            <a:r>
              <a:rPr lang="cs-CZ" sz="1200" dirty="0" smtClean="0"/>
              <a:t> </a:t>
            </a:r>
            <a:r>
              <a:rPr lang="cs-CZ" sz="1200" dirty="0" err="1" smtClean="0"/>
              <a:t>River</a:t>
            </a:r>
            <a:r>
              <a:rPr lang="cs-CZ" sz="1200" dirty="0" smtClean="0"/>
              <a:t> </a:t>
            </a:r>
            <a:r>
              <a:rPr lang="cs-CZ" sz="1200" dirty="0" err="1" smtClean="0"/>
              <a:t>Ashop</a:t>
            </a:r>
            <a:r>
              <a:rPr lang="cs-CZ" sz="1200" dirty="0" smtClean="0"/>
              <a:t> - </a:t>
            </a:r>
            <a:r>
              <a:rPr lang="cs-CZ" sz="1200" dirty="0" err="1" smtClean="0"/>
              <a:t>geograph.org.uk</a:t>
            </a:r>
            <a:r>
              <a:rPr lang="cs-CZ" sz="1200" dirty="0" smtClean="0"/>
              <a:t> - 155858.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2013-10-29]. Dostupné z: </a:t>
            </a:r>
            <a:r>
              <a:rPr lang="cs-CZ" sz="1200" dirty="0" smtClean="0">
                <a:hlinkClick r:id="rId10"/>
              </a:rPr>
              <a:t>http://upload.wikimedia.org/wikipedia/commons/f/ff/Bend_in_the_River_Ashop_-_geograph.org.uk_-_</a:t>
            </a:r>
            <a:r>
              <a:rPr lang="cs-CZ" sz="1200" dirty="0" smtClean="0">
                <a:hlinkClick r:id="rId10"/>
              </a:rPr>
              <a:t>155858.jpg</a:t>
            </a:r>
            <a:endParaRPr lang="cs-CZ" sz="1200" dirty="0" smtClean="0"/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bor:Tarangire-Natpark800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3016"/>
            <a:ext cx="9144000" cy="5464983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Pokus se definovat savany?</a:t>
            </a:r>
          </a:p>
          <a:p>
            <a:pPr algn="ctr"/>
            <a:r>
              <a:rPr lang="cs-CZ" sz="4400" dirty="0" smtClean="0">
                <a:latin typeface="Baskerville Old Face" pitchFamily="18" charset="0"/>
              </a:rPr>
              <a:t>Čím se liší od ostatních ekosystémů?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857364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Střídá se zde období dešťů  a sucha.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71810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Největší plochy savan se nachází v Africe.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286256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Bezlesá krajina s typickými vysokými travinami.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Baskerville Old Face" pitchFamily="18" charset="0"/>
              </a:rPr>
              <a:t>Co vede k likvidaci savan?</a:t>
            </a:r>
            <a:endParaRPr lang="cs-CZ" sz="4800" dirty="0" smtClean="0">
              <a:latin typeface="Baskerville Old Face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1357298"/>
            <a:ext cx="9144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cs-CZ" sz="4400" dirty="0" smtClean="0">
                <a:solidFill>
                  <a:srgbClr val="FF3300"/>
                </a:solidFill>
              </a:rPr>
              <a:t> desertifikace pouští a polopouští</a:t>
            </a:r>
            <a:endParaRPr lang="cs-CZ" sz="4400" dirty="0">
              <a:solidFill>
                <a:srgbClr val="FF33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428868"/>
            <a:ext cx="9144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cs-CZ" sz="4400" dirty="0" smtClean="0">
                <a:solidFill>
                  <a:srgbClr val="FF3300"/>
                </a:solidFill>
              </a:rPr>
              <a:t> zvyšování se počtu lidské populace</a:t>
            </a:r>
            <a:endParaRPr lang="cs-CZ" sz="4400" dirty="0">
              <a:solidFill>
                <a:srgbClr val="FF33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429132"/>
            <a:ext cx="9144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cs-CZ" sz="4400" dirty="0" smtClean="0">
                <a:solidFill>
                  <a:srgbClr val="FF3300"/>
                </a:solidFill>
              </a:rPr>
              <a:t> větrná a vodní eroze</a:t>
            </a:r>
            <a:endParaRPr lang="cs-CZ" sz="4400" dirty="0">
              <a:solidFill>
                <a:srgbClr val="FF33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3429000"/>
            <a:ext cx="9144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cs-CZ" sz="4400" dirty="0" smtClean="0">
                <a:solidFill>
                  <a:srgbClr val="FF3300"/>
                </a:solidFill>
              </a:rPr>
              <a:t> činnost člověka</a:t>
            </a:r>
            <a:endParaRPr lang="cs-CZ" sz="4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desertifikace pouští a polopouští</a:t>
            </a:r>
            <a:endParaRPr lang="cs-CZ" sz="4400" b="1" cap="smal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357298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= degradace území na pouště a polopouště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643314"/>
            <a:ext cx="9144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b="1" cap="sm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zvyšování se počtu lidské populace</a:t>
            </a:r>
            <a:endParaRPr lang="cs-CZ" sz="4400" b="1" cap="smal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4786322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4000" dirty="0" smtClean="0"/>
              <a:t> likvidace vegetace</a:t>
            </a:r>
            <a:endParaRPr lang="cs-CZ" sz="4000" dirty="0"/>
          </a:p>
        </p:txBody>
      </p:sp>
      <p:cxnSp>
        <p:nvCxnSpPr>
          <p:cNvPr id="11" name="Přímá spojovací šipka 10"/>
          <p:cNvCxnSpPr/>
          <p:nvPr/>
        </p:nvCxnSpPr>
        <p:spPr>
          <a:xfrm rot="5400000">
            <a:off x="3608381" y="289242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5400000">
            <a:off x="3608381" y="624998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57600" cy="796925"/>
          </a:xfrm>
          <a:prstGeom prst="rect">
            <a:avLst/>
          </a:prstGeom>
          <a:noFill/>
        </p:spPr>
      </p:pic>
      <p:cxnSp>
        <p:nvCxnSpPr>
          <p:cNvPr id="4" name="Přímá spojovací šipka 3"/>
          <p:cNvCxnSpPr/>
          <p:nvPr/>
        </p:nvCxnSpPr>
        <p:spPr>
          <a:xfrm rot="5400000">
            <a:off x="3608381" y="74928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1500174"/>
            <a:ext cx="914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cap="small" dirty="0" smtClean="0"/>
              <a:t>likvidace vegetace</a:t>
            </a:r>
            <a:endParaRPr lang="cs-CZ" sz="4000" b="1" cap="sm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4000" dirty="0" smtClean="0"/>
              <a:t> pastevectví, zvýšení populace dobytka</a:t>
            </a:r>
            <a:endParaRPr lang="cs-CZ" sz="4000" dirty="0"/>
          </a:p>
        </p:txBody>
      </p:sp>
      <p:cxnSp>
        <p:nvCxnSpPr>
          <p:cNvPr id="7" name="Přímá spojovací šipka 6"/>
          <p:cNvCxnSpPr/>
          <p:nvPr/>
        </p:nvCxnSpPr>
        <p:spPr>
          <a:xfrm rot="5400000">
            <a:off x="3608381" y="396399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4714884"/>
            <a:ext cx="914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cap="small" dirty="0" smtClean="0"/>
              <a:t>Činnost člověka</a:t>
            </a:r>
            <a:endParaRPr lang="cs-CZ" sz="4000" b="1" cap="small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578645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4000" dirty="0" smtClean="0"/>
              <a:t> vypalování travních porostů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657600" cy="796925"/>
          </a:xfrm>
          <a:prstGeom prst="rect">
            <a:avLst/>
          </a:prstGeom>
          <a:noFill/>
        </p:spPr>
      </p:pic>
      <p:cxnSp>
        <p:nvCxnSpPr>
          <p:cNvPr id="4" name="Přímá spojovací šipka 3"/>
          <p:cNvCxnSpPr/>
          <p:nvPr/>
        </p:nvCxnSpPr>
        <p:spPr>
          <a:xfrm rot="5400000">
            <a:off x="3608381" y="82071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1571612"/>
            <a:ext cx="914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cap="small" dirty="0" smtClean="0"/>
              <a:t>Větrná eroze</a:t>
            </a:r>
            <a:endParaRPr lang="cs-CZ" sz="4000" b="1" cap="small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643182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4000" dirty="0" smtClean="0"/>
              <a:t> likvidace porostu</a:t>
            </a:r>
            <a:endParaRPr lang="cs-CZ" sz="4000" dirty="0"/>
          </a:p>
        </p:txBody>
      </p:sp>
      <p:pic>
        <p:nvPicPr>
          <p:cNvPr id="1026" name="Picture 2" descr="File:Savanna, Isalo National Park (395386074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290"/>
            <a:ext cx="4286280" cy="3214710"/>
          </a:xfrm>
          <a:prstGeom prst="rect">
            <a:avLst/>
          </a:prstGeom>
          <a:noFill/>
        </p:spPr>
      </p:pic>
      <p:pic>
        <p:nvPicPr>
          <p:cNvPr id="1028" name="Picture 4" descr="Soubor:Tarangire-Natpark800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4714875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ovací šipka 1"/>
          <p:cNvCxnSpPr/>
          <p:nvPr/>
        </p:nvCxnSpPr>
        <p:spPr>
          <a:xfrm rot="5400000">
            <a:off x="3608381" y="82071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0" y="1571612"/>
            <a:ext cx="914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cap="small" dirty="0" smtClean="0"/>
              <a:t>vodní eroze</a:t>
            </a:r>
            <a:endParaRPr lang="cs-CZ" sz="4000" b="1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643182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4000" dirty="0" smtClean="0"/>
              <a:t> v období nadměrných dešťů</a:t>
            </a:r>
            <a:endParaRPr lang="cs-CZ" sz="4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657600" cy="796925"/>
          </a:xfrm>
          <a:prstGeom prst="rect">
            <a:avLst/>
          </a:prstGeom>
          <a:noFill/>
        </p:spPr>
      </p:pic>
      <p:pic>
        <p:nvPicPr>
          <p:cNvPr id="49154" name="Picture 2" descr="File:Bend in the River Ashop - geograph.org.uk - 155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36133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erengeti Elefantenbu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2126"/>
            <a:ext cx="8143900" cy="5425874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Vyjmenuj chobotnatce, kteří se nachází na území savan.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215206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786710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42965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42965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78671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14376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64370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215206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86710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429652" y="521495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842965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8671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143768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72000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500826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857884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214942" y="6000768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499</Words>
  <Application>Microsoft Office PowerPoint</Application>
  <PresentationFormat>Předvádění na obrazovce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Metro</vt:lpstr>
      <vt:lpstr>Savci – Životní prostředí: savany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58</cp:revision>
  <dcterms:created xsi:type="dcterms:W3CDTF">2013-09-21T08:33:17Z</dcterms:created>
  <dcterms:modified xsi:type="dcterms:W3CDTF">2013-10-29T07:55:07Z</dcterms:modified>
</cp:coreProperties>
</file>