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71" r:id="rId6"/>
    <p:sldId id="273" r:id="rId7"/>
    <p:sldId id="272" r:id="rId8"/>
    <p:sldId id="274" r:id="rId9"/>
    <p:sldId id="276" r:id="rId10"/>
    <p:sldId id="261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8" r:id="rId22"/>
    <p:sldId id="277" r:id="rId23"/>
    <p:sldId id="25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11FA20-4839-44B8-9730-4689775584F4}" type="datetimeFigureOut">
              <a:rPr lang="cs-CZ" smtClean="0"/>
              <a:pPr/>
              <a:t>29.10.2013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9F324C-C187-4574-86C3-935C57DA8E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e/ea/TA_ZOO_orna_Pict0224edit2.jpg/800px-TA_ZOO_orna_Pict0224edit2.jpg" TargetMode="External"/><Relationship Id="rId3" Type="http://schemas.openxmlformats.org/officeDocument/2006/relationships/hyperlink" Target="http://upload.wikimedia.org/wikipedia/commons/thumb/0/09/Desert_-_Inner_Mongolia_edit.jpg/800px-Desert_-_Inner_Mongolia_edit.jpg" TargetMode="External"/><Relationship Id="rId7" Type="http://schemas.openxmlformats.org/officeDocument/2006/relationships/hyperlink" Target="http://upload.wikimedia.org/wikipedia/commons/thumb/4/47/Dromedary_Range.png/800px-Dromedary_Range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4/41/Leefgebied_kameel.JPG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upload.wikimedia.org/wikipedia/commons/thumb/4/43/07._Camel_Profile,_near_Silverton,_NSW,_07.07.2007.jpg/487px-07._Camel_Profile,_near_Silverton,_NSW,_07.07.2007.jpg" TargetMode="External"/><Relationship Id="rId10" Type="http://schemas.openxmlformats.org/officeDocument/2006/relationships/hyperlink" Target="http://upload.wikimedia.org/wikipedia/commons/thumb/2/2e/396_Arg_Barreales.JPG/800px-396_Arg_Barreales.JPG" TargetMode="External"/><Relationship Id="rId4" Type="http://schemas.openxmlformats.org/officeDocument/2006/relationships/hyperlink" Target="http://upload.wikimedia.org/wikipedia/commons/2/2b/Bactrain_Camel.jpg" TargetMode="External"/><Relationship Id="rId9" Type="http://schemas.openxmlformats.org/officeDocument/2006/relationships/hyperlink" Target="http://upload.wikimedia.org/wikipedia/commons/thumb/7/7b/Aralship2.jpg/800px-Aralship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07181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Životní prostředí:</a:t>
            </a:r>
            <a:b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pouště a polopouště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Př</a:t>
            </a:r>
            <a:r>
              <a:rPr lang="cs-CZ" sz="3200" dirty="0" smtClean="0"/>
              <a:t>_103_Savci_Životní prostředí - pouště a polopouště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71472" y="0"/>
          <a:ext cx="7929616" cy="5852160"/>
        </p:xfrm>
        <a:graphic>
          <a:graphicData uri="http://schemas.openxmlformats.org/drawingml/2006/table">
            <a:tbl>
              <a:tblPr/>
              <a:tblGrid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</a:tblGrid>
              <a:tr h="678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É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Ř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8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8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É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Ž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Ě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8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Š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8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Ř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8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8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Ř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86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Í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Obláček 4"/>
          <p:cNvSpPr/>
          <p:nvPr/>
        </p:nvSpPr>
        <p:spPr>
          <a:xfrm>
            <a:off x="571472" y="642918"/>
            <a:ext cx="8358246" cy="3143272"/>
          </a:xfrm>
          <a:prstGeom prst="cloudCallout">
            <a:avLst>
              <a:gd name="adj1" fmla="val -47917"/>
              <a:gd name="adj2" fmla="val 83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Najdi v tajence 5 výrazů (názvů) souvisejících se savci vyskytujícími se v pouštích a polopouštích.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571472" y="0"/>
          <a:ext cx="7929616" cy="5852160"/>
        </p:xfrm>
        <a:graphic>
          <a:graphicData uri="http://schemas.openxmlformats.org/drawingml/2006/table">
            <a:tbl>
              <a:tblPr/>
              <a:tblGrid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</a:tblGrid>
              <a:tr h="696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É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Ř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É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Ž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Ě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Š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Ř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Á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Ř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Í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endParaRPr lang="cs-CZ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endParaRPr lang="cs-CZ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 rot="5400000">
            <a:off x="357170" y="1643062"/>
            <a:ext cx="3357562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flipV="1">
            <a:off x="2857488" y="1071546"/>
            <a:ext cx="3357586" cy="95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10800000" flipV="1">
            <a:off x="785786" y="214290"/>
            <a:ext cx="7500990" cy="52149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flipV="1">
            <a:off x="785786" y="4000504"/>
            <a:ext cx="7358114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10800000">
            <a:off x="2857488" y="4786322"/>
            <a:ext cx="54292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Spoj správně.</a:t>
            </a:r>
            <a:endParaRPr lang="cs-C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8596" y="1643050"/>
            <a:ext cx="4143404" cy="12858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/>
              <a:t>DRABAŘ</a:t>
            </a:r>
            <a:endParaRPr lang="cs-CZ" sz="4400" b="1" dirty="0"/>
          </a:p>
        </p:txBody>
      </p:sp>
      <p:sp>
        <p:nvSpPr>
          <p:cNvPr id="6" name="Elipsa 5"/>
          <p:cNvSpPr/>
          <p:nvPr/>
        </p:nvSpPr>
        <p:spPr>
          <a:xfrm>
            <a:off x="357158" y="3357562"/>
            <a:ext cx="4286280" cy="12144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/>
              <a:t>DROMEDÁR</a:t>
            </a:r>
            <a:endParaRPr lang="cs-CZ" sz="4400" b="1" dirty="0"/>
          </a:p>
        </p:txBody>
      </p:sp>
      <p:pic>
        <p:nvPicPr>
          <p:cNvPr id="33794" name="Picture 2" descr="Soubor:Bactrain Cam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3319273" cy="2214578"/>
          </a:xfrm>
          <a:prstGeom prst="rect">
            <a:avLst/>
          </a:prstGeom>
          <a:noFill/>
        </p:spPr>
      </p:pic>
      <p:pic>
        <p:nvPicPr>
          <p:cNvPr id="33796" name="Picture 4" descr="Soubor:07. Camel Profile, near Silverton, NSW, 07.07.2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643314"/>
            <a:ext cx="2495535" cy="3069456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>
            <a:off x="4214810" y="2428868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429124" y="4071942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2050" name="Picture 2" descr="Soubor:Leefgebied kame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496"/>
            <a:ext cx="4535671" cy="228601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34" y="1357298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DRABAŘ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29190" y="135729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DROMADÁR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Spoj správně.</a:t>
            </a:r>
            <a:endParaRPr lang="cs-C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Soubor:Dromedary Ran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4429124" cy="2314217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 rot="10800000" flipV="1">
            <a:off x="2928926" y="1928802"/>
            <a:ext cx="207170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000364" y="1928802"/>
            <a:ext cx="242889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Spoj správně.</a:t>
            </a:r>
            <a:endParaRPr lang="cs-C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1357298"/>
            <a:ext cx="257176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DRABAŘ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29190" y="1357298"/>
            <a:ext cx="378621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DROMADÁR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0" y="3071810"/>
            <a:ext cx="4286248" cy="21431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Vyskytuje se ve volné přírodě.</a:t>
            </a:r>
            <a:endParaRPr lang="cs-CZ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ývojový diagram: alternativní postup 7"/>
          <p:cNvSpPr/>
          <p:nvPr/>
        </p:nvSpPr>
        <p:spPr>
          <a:xfrm>
            <a:off x="4857752" y="3143248"/>
            <a:ext cx="4286248" cy="21431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Žije jen ve zdomácnělé formě.</a:t>
            </a:r>
            <a:endParaRPr lang="cs-CZ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5000628" y="2214554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571472" y="2214554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Times New Roman" pitchFamily="18" charset="0"/>
                <a:cs typeface="Times New Roman" pitchFamily="18" charset="0"/>
              </a:rPr>
              <a:t>Hrb velblouda slouží jako:</a:t>
            </a:r>
            <a:endParaRPr lang="cs-CZ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0" y="2000240"/>
            <a:ext cx="4286248" cy="21431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zásobárna vody</a:t>
            </a:r>
            <a:endParaRPr lang="cs-CZ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4857752" y="2071678"/>
            <a:ext cx="4286248" cy="21431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zásobárna tuku</a:t>
            </a:r>
            <a:endParaRPr lang="cs-CZ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Times New Roman" pitchFamily="18" charset="0"/>
                <a:cs typeface="Times New Roman" pitchFamily="18" charset="0"/>
              </a:rPr>
              <a:t>Voda se ukládá v:</a:t>
            </a:r>
            <a:endParaRPr lang="cs-CZ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ývojový diagram: alternativní postup 4"/>
          <p:cNvSpPr/>
          <p:nvPr/>
        </p:nvSpPr>
        <p:spPr>
          <a:xfrm>
            <a:off x="285720" y="1714488"/>
            <a:ext cx="392905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výstelce žaludku</a:t>
            </a:r>
            <a:endParaRPr lang="cs-CZ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Vývojový diagram: alternativní postup 5"/>
          <p:cNvSpPr/>
          <p:nvPr/>
        </p:nvSpPr>
        <p:spPr>
          <a:xfrm>
            <a:off x="4714876" y="1785926"/>
            <a:ext cx="392905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střevech</a:t>
            </a:r>
            <a:endParaRPr lang="cs-CZ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2143108" y="3571876"/>
            <a:ext cx="3929058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ledvinách</a:t>
            </a:r>
            <a:endParaRPr lang="cs-CZ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Soubor:TA ZOO orna Pict0224edi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571744"/>
            <a:ext cx="5715008" cy="428625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Times New Roman" pitchFamily="18" charset="0"/>
                <a:cs typeface="Times New Roman" pitchFamily="18" charset="0"/>
              </a:rPr>
              <a:t>Fenek je nejmenší liška na světě.</a:t>
            </a:r>
            <a:endParaRPr lang="cs-CZ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428728" y="1357298"/>
            <a:ext cx="285752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ANO</a:t>
            </a:r>
            <a:endParaRPr lang="cs-CZ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357686" y="1357298"/>
            <a:ext cx="285752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cs-CZ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78645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Times New Roman" pitchFamily="18" charset="0"/>
                <a:cs typeface="Times New Roman" pitchFamily="18" charset="0"/>
              </a:rPr>
              <a:t>Přebytečné teplo pomáhá odvádět fenkům:</a:t>
            </a:r>
            <a:endParaRPr lang="cs-CZ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714348" y="2643182"/>
            <a:ext cx="342902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velké ušní boltce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643438" y="2643182"/>
            <a:ext cx="342902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srst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Times New Roman" pitchFamily="18" charset="0"/>
                <a:cs typeface="Times New Roman" pitchFamily="18" charset="0"/>
              </a:rPr>
              <a:t>Lze chovat fenky jako „domácí mazlíčky“?</a:t>
            </a:r>
            <a:endParaRPr lang="cs-CZ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714348" y="2643182"/>
            <a:ext cx="342902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43438" y="2643182"/>
            <a:ext cx="342902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ANO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procvičování učiva. Žáci si opakují získané vědomosti a procvičují dovednosti. Díky nim zařadí jednotlivé savce do ekosystému, ve kterých se vyskytují.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Globální oteplování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3"/>
            <a:ext cx="9144000" cy="714380"/>
          </a:xfrm>
        </p:spPr>
        <p:txBody>
          <a:bodyPr>
            <a:noAutofit/>
          </a:bodyPr>
          <a:lstStyle/>
          <a:p>
            <a:r>
              <a:rPr lang="cs-CZ" sz="3300" dirty="0" smtClean="0"/>
              <a:t>z</a:t>
            </a:r>
            <a:r>
              <a:rPr lang="cs-CZ" sz="3300" dirty="0" smtClean="0"/>
              <a:t>vyšování průměrných teplot zemské atmosféry</a:t>
            </a:r>
            <a:endParaRPr lang="cs-CZ" sz="33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</p:spPr>
      </p:pic>
      <p:pic>
        <p:nvPicPr>
          <p:cNvPr id="48130" name="Picture 2" descr="File:396 Arg Barrea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</p:spPr>
      </p:pic>
      <p:sp>
        <p:nvSpPr>
          <p:cNvPr id="6" name="Tlačítko akce: Návrat 5">
            <a:hlinkClick r:id="" action="ppaction://hlinkshowjump?jump=lastslideviewed" highlightClick="1"/>
          </p:cNvPr>
          <p:cNvSpPr/>
          <p:nvPr/>
        </p:nvSpPr>
        <p:spPr>
          <a:xfrm>
            <a:off x="7500958" y="5572140"/>
            <a:ext cx="1285884" cy="1000132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desertifikace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57299"/>
            <a:ext cx="9144000" cy="857255"/>
          </a:xfrm>
        </p:spPr>
        <p:txBody>
          <a:bodyPr>
            <a:normAutofit/>
          </a:bodyPr>
          <a:lstStyle/>
          <a:p>
            <a:r>
              <a:rPr lang="cs-CZ" sz="3800" b="1" dirty="0" smtClean="0"/>
              <a:t>d</a:t>
            </a:r>
            <a:r>
              <a:rPr lang="cs-CZ" sz="3800" b="1" dirty="0" smtClean="0"/>
              <a:t>egradace území na pouště a polopouště</a:t>
            </a:r>
            <a:endParaRPr lang="cs-CZ" sz="3800" b="1" dirty="0"/>
          </a:p>
        </p:txBody>
      </p:sp>
      <p:pic>
        <p:nvPicPr>
          <p:cNvPr id="1026" name="Picture 2" descr="Soubor:Aralshi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9536"/>
            <a:ext cx="6357950" cy="4768463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857752" y="4286256"/>
            <a:ext cx="428624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Dříve Aralské jezero, </a:t>
            </a:r>
          </a:p>
          <a:p>
            <a:pPr algn="ctr"/>
            <a:r>
              <a:rPr lang="cs-CZ" sz="3200" dirty="0" smtClean="0"/>
              <a:t>které ustoupilo – poušť.</a:t>
            </a:r>
            <a:endParaRPr lang="cs-CZ" sz="3200" dirty="0"/>
          </a:p>
        </p:txBody>
      </p:sp>
      <p:sp>
        <p:nvSpPr>
          <p:cNvPr id="7" name="Tlačítko akce: Návrat 6">
            <a:hlinkClick r:id="" action="ppaction://hlinkshowjump?jump=lastslideviewed" highlightClick="1"/>
          </p:cNvPr>
          <p:cNvSpPr/>
          <p:nvPr/>
        </p:nvSpPr>
        <p:spPr>
          <a:xfrm>
            <a:off x="7215206" y="5715016"/>
            <a:ext cx="1285884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haroni" pitchFamily="2" charset="-79"/>
                <a:cs typeface="Aharoni" pitchFamily="2" charset="-79"/>
              </a:rPr>
              <a:t>Zdroje</a:t>
            </a:r>
            <a:endParaRPr lang="cs-CZ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200" dirty="0"/>
              <a:t>Desert - </a:t>
            </a:r>
            <a:r>
              <a:rPr lang="cs-CZ" sz="1200" dirty="0" err="1"/>
              <a:t>Inner</a:t>
            </a:r>
            <a:r>
              <a:rPr lang="cs-CZ" sz="1200" dirty="0"/>
              <a:t> </a:t>
            </a:r>
            <a:r>
              <a:rPr lang="cs-CZ" sz="1200" dirty="0" err="1"/>
              <a:t>Mongolia</a:t>
            </a:r>
            <a:r>
              <a:rPr lang="cs-CZ" sz="1200" dirty="0"/>
              <a:t> </a:t>
            </a:r>
            <a:r>
              <a:rPr lang="cs-CZ" sz="1200" dirty="0" err="1"/>
              <a:t>edit</a:t>
            </a:r>
            <a:r>
              <a:rPr lang="cs-CZ" sz="1200" dirty="0"/>
              <a:t>. In: 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2013-09-21]. Dostupné z: </a:t>
            </a:r>
            <a:r>
              <a:rPr lang="cs-CZ" sz="1200" dirty="0">
                <a:hlinkClick r:id="rId3"/>
              </a:rPr>
              <a:t>http://upload.wikimedia.org/wikipedia/commons/thumb/0/09/Desert_-_Inner_Mongolia_edit.jpg/800px-Desert_-_</a:t>
            </a:r>
            <a:r>
              <a:rPr lang="cs-CZ" sz="1200" dirty="0" smtClean="0">
                <a:hlinkClick r:id="rId3"/>
              </a:rPr>
              <a:t>Inner_Mongolia_edit.jpg</a:t>
            </a:r>
            <a:endParaRPr lang="cs-CZ" sz="1200" dirty="0" smtClean="0"/>
          </a:p>
          <a:p>
            <a:r>
              <a:rPr lang="en-US" sz="1200" dirty="0" err="1"/>
              <a:t>Bactrain</a:t>
            </a:r>
            <a:r>
              <a:rPr lang="en-US" sz="1200" dirty="0"/>
              <a:t> Camel. In: </a:t>
            </a:r>
            <a:r>
              <a:rPr lang="en-US" sz="1200" i="1" dirty="0"/>
              <a:t>Wikipedia: the free encyclopedia</a:t>
            </a:r>
            <a:r>
              <a:rPr lang="en-US" sz="1200" dirty="0"/>
              <a:t> [online]. San Francisco (CA): Wikimedia Foundation, 2001- [cit. 2013-09-21]. </a:t>
            </a:r>
            <a:r>
              <a:rPr lang="en-US" sz="1200" dirty="0" err="1"/>
              <a:t>Dostupné</a:t>
            </a:r>
            <a:r>
              <a:rPr lang="en-US" sz="1200" dirty="0"/>
              <a:t> z: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upload.wikimedia.org/wikipedia/commons/2/2b/Bactrain_Camel.jpg</a:t>
            </a:r>
            <a:endParaRPr lang="cs-CZ" sz="1200" dirty="0" smtClean="0"/>
          </a:p>
          <a:p>
            <a:r>
              <a:rPr lang="cs-CZ" sz="1200" dirty="0" err="1"/>
              <a:t>Camel</a:t>
            </a:r>
            <a:r>
              <a:rPr lang="cs-CZ" sz="1200" dirty="0"/>
              <a:t> Profile, </a:t>
            </a:r>
            <a:r>
              <a:rPr lang="cs-CZ" sz="1200" dirty="0" err="1"/>
              <a:t>near</a:t>
            </a:r>
            <a:r>
              <a:rPr lang="cs-CZ" sz="1200" dirty="0"/>
              <a:t> </a:t>
            </a:r>
            <a:r>
              <a:rPr lang="cs-CZ" sz="1200" dirty="0" err="1"/>
              <a:t>Silverton</a:t>
            </a:r>
            <a:r>
              <a:rPr lang="cs-CZ" sz="1200" dirty="0"/>
              <a:t>. In: 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2013-09-21]. Dostupné z: </a:t>
            </a:r>
            <a:r>
              <a:rPr lang="cs-CZ" sz="1200" dirty="0">
                <a:hlinkClick r:id="rId5"/>
              </a:rPr>
              <a:t>http://upload.wikimedia.org/wikipedia/commons/thumb/4/43/07._Camel_Profile%2C_near_Silverton%2C_NSW%2C_07.07.2007.jpg/487px-07._</a:t>
            </a:r>
            <a:r>
              <a:rPr lang="cs-CZ" sz="1200" dirty="0" smtClean="0">
                <a:hlinkClick r:id="rId5"/>
              </a:rPr>
              <a:t>Camel_Profile%2C_near_Silverton%2C_NSW%2C_07.07.2007.jpg</a:t>
            </a:r>
            <a:endParaRPr lang="cs-CZ" sz="1200" dirty="0" smtClean="0"/>
          </a:p>
          <a:p>
            <a:r>
              <a:rPr lang="cs-CZ" sz="1200" dirty="0" err="1" smtClean="0"/>
              <a:t>Leefgebied</a:t>
            </a:r>
            <a:r>
              <a:rPr lang="cs-CZ" sz="1200" dirty="0" smtClean="0"/>
              <a:t> </a:t>
            </a:r>
            <a:r>
              <a:rPr lang="cs-CZ" sz="1200" dirty="0" err="1" smtClean="0"/>
              <a:t>kameel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2013-09-22]. Dostupné z: </a:t>
            </a:r>
            <a:r>
              <a:rPr lang="cs-CZ" sz="1200" dirty="0" smtClean="0">
                <a:hlinkClick r:id="rId6"/>
              </a:rPr>
              <a:t>http://upload.wikimedia.org/wikipedia/commons/4/41/Leefgebied_kameel.JPG</a:t>
            </a:r>
            <a:endParaRPr lang="cs-CZ" sz="1200" dirty="0" smtClean="0"/>
          </a:p>
          <a:p>
            <a:r>
              <a:rPr lang="en-US" sz="1200" dirty="0" smtClean="0"/>
              <a:t>Dromedary Range.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2013-09-22].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7"/>
              </a:rPr>
              <a:t>http://upload.wikimedia.org/wikipedia/commons/thumb/4/47/Dromedary_Range.png/800px-Dromedary_Range.png</a:t>
            </a:r>
            <a:endParaRPr lang="cs-CZ" sz="1200" dirty="0" smtClean="0"/>
          </a:p>
          <a:p>
            <a:r>
              <a:rPr lang="cs-CZ" sz="1200" dirty="0" smtClean="0"/>
              <a:t>TA ZOO </a:t>
            </a:r>
            <a:r>
              <a:rPr lang="cs-CZ" sz="1200" dirty="0" err="1" smtClean="0"/>
              <a:t>orna</a:t>
            </a:r>
            <a:r>
              <a:rPr lang="cs-CZ" sz="1200" dirty="0" smtClean="0"/>
              <a:t> Pict0224edit2.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2013-09-22]. Dostupné z: </a:t>
            </a:r>
            <a:r>
              <a:rPr lang="cs-CZ" sz="1200" dirty="0" smtClean="0">
                <a:hlinkClick r:id="rId8"/>
              </a:rPr>
              <a:t>http://upload.wikimedia.org/wikipedia/commons/thumb/e/ea/TA_ZOO_orna_Pict0224edit2.jpg/800px-TA_ZOO_orna_Pict0224edit2.jpg</a:t>
            </a:r>
            <a:endParaRPr lang="cs-CZ" sz="1200" dirty="0" smtClean="0"/>
          </a:p>
          <a:p>
            <a:r>
              <a:rPr lang="en-US" sz="1200" dirty="0" smtClean="0"/>
              <a:t>Aralship2.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2013-10-29].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upload.wikimedia.org/wikipedia/commons/thumb/7/7b/Aralship2.jpg/800px-Aralship2.jpg</a:t>
            </a:r>
            <a:endParaRPr lang="cs-CZ" sz="1200" dirty="0" smtClean="0"/>
          </a:p>
          <a:p>
            <a:r>
              <a:rPr lang="en-US" sz="1200" dirty="0" smtClean="0"/>
              <a:t>396 </a:t>
            </a:r>
            <a:r>
              <a:rPr lang="en-US" sz="1200" dirty="0" err="1" smtClean="0"/>
              <a:t>Arg</a:t>
            </a:r>
            <a:r>
              <a:rPr lang="en-US" sz="1200" dirty="0" smtClean="0"/>
              <a:t> </a:t>
            </a:r>
            <a:r>
              <a:rPr lang="en-US" sz="1200" dirty="0" err="1" smtClean="0"/>
              <a:t>Barreales</a:t>
            </a:r>
            <a:r>
              <a:rPr lang="en-US" sz="1200" dirty="0" smtClean="0"/>
              <a:t>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2013-10-29].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upload.wikimedia.org/wikipedia/commons/thumb/2/2e/396_Arg_Barreales.JPG/800px-396_Arg_Barreales.JPG</a:t>
            </a:r>
            <a:endParaRPr lang="cs-CZ" sz="1200" dirty="0" smtClean="0"/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ubor:Desert - Inner Mongolia 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500042"/>
            <a:ext cx="9144000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Popiš, co jsou pouště.</a:t>
            </a:r>
            <a:endParaRPr lang="cs-C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571612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Oblast kolem obratníků.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500306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Přechází na okrajích v polopouště.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Velmi nízké množství srážek.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35769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Velké teplotní rozdíly mezi dnem a nocí.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00042"/>
            <a:ext cx="9144000" cy="13234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 je to s těmi teplotními rozdíly mezi dnem a nocí?</a:t>
            </a:r>
            <a:endParaRPr lang="cs-C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357430"/>
            <a:ext cx="9144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teploty přes den mohou dosahovat až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50°C 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a v noci klesají až k nule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00042"/>
            <a:ext cx="9144000" cy="13234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Pouště trpí nedostatkem vody. Kolik zde přibližně spadne ročně srážek?</a:t>
            </a:r>
            <a:endParaRPr lang="cs-C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00298" y="2214554"/>
            <a:ext cx="3857652" cy="78581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250 mm</a:t>
            </a:r>
            <a:endParaRPr lang="cs-CZ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500298" y="3286124"/>
            <a:ext cx="3857652" cy="78581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450 mm</a:t>
            </a:r>
            <a:endParaRPr lang="cs-CZ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71736" y="4286256"/>
            <a:ext cx="3857652" cy="78581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650 mm</a:t>
            </a:r>
            <a:endParaRPr lang="cs-CZ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500042"/>
            <a:ext cx="9144000" cy="13234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vede k tomu, že pouště jako ekologický systém jsou ohroženy?</a:t>
            </a:r>
            <a:endParaRPr lang="cs-C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428868"/>
            <a:ext cx="9144000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Globální oteplování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Činnost člověka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4429132"/>
            <a:ext cx="9144000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Desertifikace</a:t>
            </a:r>
            <a:endParaRPr lang="cs-CZ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rial Black" pitchFamily="34" charset="0"/>
              </a:rPr>
              <a:t>Globální oteplování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428868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400" b="1" i="1" u="dbl" dirty="0" smtClean="0">
                <a:latin typeface="Times New Roman" pitchFamily="18" charset="0"/>
                <a:cs typeface="Times New Roman" pitchFamily="18" charset="0"/>
              </a:rPr>
              <a:t> teplota se pouštních oblastech za 24 let  zvýšila</a:t>
            </a:r>
          </a:p>
          <a:p>
            <a:r>
              <a:rPr lang="cs-CZ" sz="3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3400" b="1" i="1" u="dbl" dirty="0" smtClean="0">
                <a:latin typeface="Times New Roman" pitchFamily="18" charset="0"/>
                <a:cs typeface="Times New Roman" pitchFamily="18" charset="0"/>
              </a:rPr>
              <a:t>až o 2 °C</a:t>
            </a:r>
            <a:endParaRPr lang="cs-CZ" sz="3400" b="1" i="1" u="db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643314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400" b="1" i="1" u="dbl" dirty="0" smtClean="0">
                <a:latin typeface="Times New Roman" pitchFamily="18" charset="0"/>
                <a:cs typeface="Times New Roman" pitchFamily="18" charset="0"/>
              </a:rPr>
              <a:t> ubývání dešťů</a:t>
            </a:r>
            <a:endParaRPr lang="cs-CZ" sz="3400" b="1" i="1" u="db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571612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Vysvětli pojem globální oteplování.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35769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400" b="1" i="1" u="db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400" b="1" i="1" u="dbl" dirty="0" smtClean="0">
                <a:latin typeface="Times New Roman" pitchFamily="18" charset="0"/>
                <a:cs typeface="Times New Roman" pitchFamily="18" charset="0"/>
              </a:rPr>
              <a:t>samotné </a:t>
            </a:r>
            <a:r>
              <a:rPr lang="cs-CZ" sz="3400" b="1" i="1" u="dbl" dirty="0" err="1" smtClean="0">
                <a:latin typeface="Times New Roman" pitchFamily="18" charset="0"/>
                <a:cs typeface="Times New Roman" pitchFamily="18" charset="0"/>
              </a:rPr>
              <a:t>glogální</a:t>
            </a:r>
            <a:r>
              <a:rPr lang="cs-CZ" sz="3400" b="1" i="1" u="dbl" dirty="0" smtClean="0">
                <a:latin typeface="Times New Roman" pitchFamily="18" charset="0"/>
                <a:cs typeface="Times New Roman" pitchFamily="18" charset="0"/>
              </a:rPr>
              <a:t> oteplování povede v příštích </a:t>
            </a:r>
          </a:p>
          <a:p>
            <a:r>
              <a:rPr lang="cs-CZ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3400" b="1" i="1" u="dbl" dirty="0" smtClean="0">
                <a:latin typeface="Times New Roman" pitchFamily="18" charset="0"/>
                <a:cs typeface="Times New Roman" pitchFamily="18" charset="0"/>
              </a:rPr>
              <a:t>letech k desertifikaci</a:t>
            </a:r>
            <a:endParaRPr lang="cs-CZ" sz="3400" b="1" i="1" u="db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lačítko akce: Informace 8">
            <a:hlinkClick r:id="rId4" action="ppaction://hlinksldjump" highlightClick="1"/>
          </p:cNvPr>
          <p:cNvSpPr/>
          <p:nvPr/>
        </p:nvSpPr>
        <p:spPr>
          <a:xfrm>
            <a:off x="7929586" y="1571612"/>
            <a:ext cx="1214414" cy="642942"/>
          </a:xfrm>
          <a:prstGeom prst="actionButtonInformat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 Black" pitchFamily="34" charset="0"/>
              </a:rPr>
              <a:t>Desertifikace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428736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Vysvětli pojem </a:t>
            </a:r>
            <a:r>
              <a:rPr lang="cs-CZ" sz="3600" i="1" dirty="0" smtClean="0">
                <a:latin typeface="Times New Roman" pitchFamily="18" charset="0"/>
                <a:cs typeface="Times New Roman" pitchFamily="18" charset="0"/>
              </a:rPr>
              <a:t>desertifikace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lačítko akce: Informace 5">
            <a:hlinkClick r:id="rId4" action="ppaction://hlinksldjump" highlightClick="1"/>
          </p:cNvPr>
          <p:cNvSpPr/>
          <p:nvPr/>
        </p:nvSpPr>
        <p:spPr>
          <a:xfrm>
            <a:off x="7500958" y="1428736"/>
            <a:ext cx="1357322" cy="642942"/>
          </a:xfrm>
          <a:prstGeom prst="actionButtonInformat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0" y="250030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není jen důsledkem globálního oteplování, 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  ale taky činností člověka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71475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		pastevectví (přetěžování půd)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	zneužívání zavlažování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		rozšiřující se lidská populace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ovací šipka 9"/>
          <p:cNvCxnSpPr>
            <a:stCxn id="8" idx="1"/>
          </p:cNvCxnSpPr>
          <p:nvPr/>
        </p:nvCxnSpPr>
        <p:spPr>
          <a:xfrm rot="10800000" flipH="1">
            <a:off x="0" y="4143381"/>
            <a:ext cx="1785918" cy="4485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8" idx="1"/>
          </p:cNvCxnSpPr>
          <p:nvPr/>
        </p:nvCxnSpPr>
        <p:spPr>
          <a:xfrm rot="10800000" flipH="1" flipV="1">
            <a:off x="0" y="4591914"/>
            <a:ext cx="1785918" cy="51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8" idx="1"/>
          </p:cNvCxnSpPr>
          <p:nvPr/>
        </p:nvCxnSpPr>
        <p:spPr>
          <a:xfrm rot="10800000" flipH="1" flipV="1">
            <a:off x="0" y="4591914"/>
            <a:ext cx="1785918" cy="551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sert - Inner Mongolia edit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láček 2"/>
          <p:cNvSpPr/>
          <p:nvPr/>
        </p:nvSpPr>
        <p:spPr>
          <a:xfrm>
            <a:off x="785786" y="214290"/>
            <a:ext cx="8143932" cy="1714512"/>
          </a:xfrm>
          <a:prstGeom prst="cloudCallout">
            <a:avLst>
              <a:gd name="adj1" fmla="val -53304"/>
              <a:gd name="adj2" fmla="val 10114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Vyjmenuj 3 největší pouště světa.</a:t>
            </a:r>
            <a:endParaRPr lang="cs-CZ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357390" y="2143116"/>
            <a:ext cx="678661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SAHARA</a:t>
            </a:r>
            <a:endParaRPr lang="cs-CZ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928894" y="3571876"/>
            <a:ext cx="5643602" cy="128588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ARABSKÁ POUŠŤ</a:t>
            </a:r>
            <a:endParaRPr lang="cs-CZ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714712" y="5000636"/>
            <a:ext cx="4214842" cy="1285884"/>
          </a:xfrm>
          <a:prstGeom prst="round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GOBI</a:t>
            </a:r>
            <a:endParaRPr lang="cs-CZ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556</Words>
  <Application>Microsoft Office PowerPoint</Application>
  <PresentationFormat>Předvádění na obrazovce (4:3)</PresentationFormat>
  <Paragraphs>218</Paragraphs>
  <Slides>22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Motiv sady Office</vt:lpstr>
      <vt:lpstr>Cesta</vt:lpstr>
      <vt:lpstr>Savci – Životní prostředí: pouště a polopouště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Globální oteplování</vt:lpstr>
      <vt:lpstr>desertifikace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65</cp:revision>
  <dcterms:created xsi:type="dcterms:W3CDTF">2013-09-21T12:43:35Z</dcterms:created>
  <dcterms:modified xsi:type="dcterms:W3CDTF">2013-10-29T07:00:19Z</dcterms:modified>
</cp:coreProperties>
</file>