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257" r:id="rId3"/>
    <p:sldId id="25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59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0" r:id="rId20"/>
    <p:sldId id="26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3F573-EB70-451B-9D18-5D2783AE0C03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D696C-0884-44B4-8675-BC1223344ED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81687F0-9D7A-451A-B288-CD7D7C018608}" type="datetimeFigureOut">
              <a:rPr lang="cs-CZ" smtClean="0"/>
              <a:pPr/>
              <a:t>14.11.2013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2DA9F52-D0E5-41A5-BE24-C47975A27D4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.jpeg"/><Relationship Id="rId4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upload.wikimedia.org/wikipedia/commons/5/5d/Capreolus_capreolus_(Marek_Szczepanek).jpg" TargetMode="External"/><Relationship Id="rId3" Type="http://schemas.openxmlformats.org/officeDocument/2006/relationships/hyperlink" Target="http://upload.wikimedia.org/wikipedia/commons/3/3f/Brown-bear-in-spring.jpg" TargetMode="External"/><Relationship Id="rId7" Type="http://schemas.openxmlformats.org/officeDocument/2006/relationships/hyperlink" Target="http://upload.wikimedia.org/wikipedia/commons/thumb/0/06/Red_Deer_Stag.jpg/800px-Red_Deer_Stag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6.xml"/><Relationship Id="rId6" Type="http://schemas.openxmlformats.org/officeDocument/2006/relationships/hyperlink" Target="http://upload.wikimedia.org/wikipedia/commons/thumb/7/74/Mouflon_2.jpg/800px-Mouflon_2.jpg" TargetMode="External"/><Relationship Id="rId5" Type="http://schemas.openxmlformats.org/officeDocument/2006/relationships/hyperlink" Target="http://upload.wikimedia.org/wikipedia/commons/thumb/6/6b/Kodiak_Brown_Bear.jpg/800px-Kodiak_Brown_Bear.jpg" TargetMode="External"/><Relationship Id="rId4" Type="http://schemas.openxmlformats.org/officeDocument/2006/relationships/hyperlink" Target="http://upload.wikimedia.org/wikipedia/commons/thumb/3/3a/Grizzly_Denali_Crop.jpg/800px-Grizzly_Denali_Crop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.jpeg"/><Relationship Id="rId4" Type="http://schemas.openxmlformats.org/officeDocument/2006/relationships/slide" Target="slide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307181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Savci – Životní prostředí:</a:t>
            </a:r>
            <a:b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lesy mírného pásu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 dirty="0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Autor: Mgr. </a:t>
            </a:r>
            <a:r>
              <a:rPr lang="cs-CZ" b="1" dirty="0" smtClean="0"/>
              <a:t>Eliška Nováková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400050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err="1" smtClean="0"/>
              <a:t>Př</a:t>
            </a:r>
            <a:r>
              <a:rPr lang="cs-CZ" sz="3200" dirty="0" smtClean="0"/>
              <a:t>_104_Savci_Životní prostředí - lesy mírného pásu</a:t>
            </a:r>
            <a:endParaRPr lang="cs-CZ" sz="3200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5500702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0" y="285728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Najdi správné dvojice.</a:t>
            </a:r>
            <a:endParaRPr lang="cs-CZ" sz="44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85720" y="1214422"/>
            <a:ext cx="35719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cs-CZ" sz="2800" dirty="0" smtClean="0"/>
              <a:t>BOBR</a:t>
            </a:r>
          </a:p>
          <a:p>
            <a:pPr marL="342900" indent="-342900">
              <a:buAutoNum type="arabicParenR"/>
            </a:pPr>
            <a:r>
              <a:rPr lang="cs-CZ" sz="2800" dirty="0" smtClean="0"/>
              <a:t>DANĚK</a:t>
            </a:r>
          </a:p>
          <a:p>
            <a:pPr marL="342900" indent="-342900">
              <a:buAutoNum type="arabicParenR"/>
            </a:pPr>
            <a:r>
              <a:rPr lang="cs-CZ" sz="2800" dirty="0" smtClean="0"/>
              <a:t>MEDVĚD HNĚDÝ</a:t>
            </a:r>
          </a:p>
          <a:p>
            <a:pPr marL="342900" indent="-342900">
              <a:buAutoNum type="arabicParenR"/>
            </a:pPr>
            <a:r>
              <a:rPr lang="cs-CZ" sz="2800" dirty="0" smtClean="0"/>
              <a:t>SRNEC OBECNÝ</a:t>
            </a:r>
          </a:p>
          <a:p>
            <a:pPr marL="342900" indent="-342900">
              <a:buAutoNum type="arabicParenR"/>
            </a:pPr>
            <a:r>
              <a:rPr lang="cs-CZ" sz="2800" dirty="0" smtClean="0"/>
              <a:t>PLCH VELKÝ</a:t>
            </a:r>
          </a:p>
          <a:p>
            <a:pPr marL="342900" indent="-342900">
              <a:buAutoNum type="arabicParenR"/>
            </a:pPr>
            <a:r>
              <a:rPr lang="cs-CZ" sz="2800" dirty="0" smtClean="0"/>
              <a:t>LOS EVROPSKÝ</a:t>
            </a:r>
          </a:p>
          <a:p>
            <a:pPr marL="342900" indent="-342900">
              <a:buAutoNum type="arabicParenR"/>
            </a:pPr>
            <a:r>
              <a:rPr lang="cs-CZ" sz="2800" dirty="0" smtClean="0"/>
              <a:t>RYS OSTROVID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786182" y="1428736"/>
            <a:ext cx="578647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cs-CZ" sz="2400" dirty="0" smtClean="0"/>
              <a:t>největší zástupce jelenovitých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v ČR nejhojnější svého řádu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aktivní za soumraku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lopatkovité paroží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na uších chomáčky chlupů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největší evropský masožravec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buduje si hráze</a:t>
            </a:r>
            <a:endParaRPr lang="cs-CZ" sz="2400" dirty="0"/>
          </a:p>
        </p:txBody>
      </p:sp>
      <p:sp>
        <p:nvSpPr>
          <p:cNvPr id="8" name="Tlačítko akce: Informace 7">
            <a:hlinkClick r:id="rId3" action="ppaction://hlinksldjump" highlightClick="1"/>
          </p:cNvPr>
          <p:cNvSpPr/>
          <p:nvPr/>
        </p:nvSpPr>
        <p:spPr>
          <a:xfrm>
            <a:off x="6643702" y="5214950"/>
            <a:ext cx="1643074" cy="1000132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572140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0" y="285728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Urči řád daných savců</a:t>
            </a:r>
            <a:r>
              <a:rPr lang="cs-CZ" sz="4400" b="1" i="1" u="sng" dirty="0" smtClean="0">
                <a:solidFill>
                  <a:srgbClr val="FF0000"/>
                </a:solidFill>
                <a:latin typeface="Algerian" pitchFamily="82" charset="0"/>
              </a:rPr>
              <a:t>.</a:t>
            </a:r>
            <a:endParaRPr lang="cs-CZ" sz="4400" b="1" i="1" u="sng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00034" y="1142984"/>
            <a:ext cx="83582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Bobr evropský			…………........</a:t>
            </a:r>
          </a:p>
          <a:p>
            <a:r>
              <a:rPr lang="cs-CZ" sz="3200" dirty="0" smtClean="0"/>
              <a:t>Prase divoké				……..…………..</a:t>
            </a:r>
          </a:p>
          <a:p>
            <a:r>
              <a:rPr lang="cs-CZ" sz="3200" dirty="0" smtClean="0"/>
              <a:t>Rys ostrovid				…………………..</a:t>
            </a:r>
          </a:p>
          <a:p>
            <a:r>
              <a:rPr lang="cs-CZ" sz="3200" dirty="0" smtClean="0"/>
              <a:t>Medvěd hnědý			…………………..</a:t>
            </a:r>
          </a:p>
          <a:p>
            <a:r>
              <a:rPr lang="cs-CZ" sz="3200" dirty="0" smtClean="0"/>
              <a:t>Kočka divoká				…………………..</a:t>
            </a:r>
          </a:p>
          <a:p>
            <a:r>
              <a:rPr lang="cs-CZ" sz="3200" dirty="0" smtClean="0"/>
              <a:t>Plch velký				…………………..</a:t>
            </a:r>
          </a:p>
          <a:p>
            <a:r>
              <a:rPr lang="cs-CZ" sz="3200" dirty="0" smtClean="0"/>
              <a:t>Zajíc polní				…………………..</a:t>
            </a:r>
          </a:p>
          <a:p>
            <a:r>
              <a:rPr lang="cs-CZ" sz="3200" dirty="0" smtClean="0"/>
              <a:t>Srnec lesní				…………………..</a:t>
            </a:r>
          </a:p>
          <a:p>
            <a:r>
              <a:rPr lang="cs-CZ" sz="3200" dirty="0" smtClean="0"/>
              <a:t>Los evropský				…………………..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43636" y="107154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HLODAVCI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572132" y="1500174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SUDOKOPYTNÍCI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643702" y="2000240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ŠELMY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643702" y="250030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ŠELMY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643702" y="3071810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ŠELMY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357950" y="3571876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HLODAVCI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357950" y="4000504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ZAJÍCOVCI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572132" y="4500570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SUDOKOPYTNÍCI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572132" y="5000636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</a:rPr>
              <a:t>SUDOKOPYTNÍCI</a:t>
            </a:r>
            <a:endParaRPr lang="cs-CZ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572140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0" y="285728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Vyber správnou odpověď.</a:t>
            </a:r>
            <a:endParaRPr lang="cs-CZ" sz="44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714348" y="1214425"/>
          <a:ext cx="8001056" cy="4286276"/>
        </p:xfrm>
        <a:graphic>
          <a:graphicData uri="http://schemas.openxmlformats.org/drawingml/2006/table">
            <a:tbl>
              <a:tblPr/>
              <a:tblGrid>
                <a:gridCol w="6382441"/>
                <a:gridCol w="870458"/>
                <a:gridCol w="748157"/>
              </a:tblGrid>
              <a:tr h="5972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700" b="1">
                          <a:latin typeface="Verdana"/>
                          <a:ea typeface="Calibri"/>
                          <a:cs typeface="Times New Roman"/>
                        </a:rPr>
                        <a:t>OTÁZKA</a:t>
                      </a:r>
                      <a:endParaRPr lang="cs-CZ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700" b="1">
                          <a:latin typeface="Verdana"/>
                          <a:ea typeface="Calibri"/>
                          <a:cs typeface="Times New Roman"/>
                        </a:rPr>
                        <a:t>ANO</a:t>
                      </a:r>
                      <a:endParaRPr lang="cs-CZ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700" b="1">
                          <a:latin typeface="Verdana"/>
                          <a:ea typeface="Calibri"/>
                          <a:cs typeface="Times New Roman"/>
                        </a:rPr>
                        <a:t>NE</a:t>
                      </a:r>
                      <a:endParaRPr lang="cs-CZ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0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Verdana"/>
                          <a:ea typeface="Calibri"/>
                          <a:cs typeface="Times New Roman"/>
                        </a:rPr>
                        <a:t>Medvěd kodiak je největší suchozemská šelma.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0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Verdana"/>
                          <a:ea typeface="Calibri"/>
                          <a:cs typeface="Times New Roman"/>
                        </a:rPr>
                        <a:t>Jelen lesní shazuje parohy každý druhý rok.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0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Verdana"/>
                          <a:ea typeface="Calibri"/>
                          <a:cs typeface="Times New Roman"/>
                        </a:rPr>
                        <a:t>Los evropský žil i v ČR, ale byl zde vyhuben.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0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Verdana"/>
                          <a:ea typeface="Calibri"/>
                          <a:cs typeface="Times New Roman"/>
                        </a:rPr>
                        <a:t>Medvěd grizzly je všežravec.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0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Verdana"/>
                          <a:ea typeface="Calibri"/>
                          <a:cs typeface="Times New Roman"/>
                        </a:rPr>
                        <a:t>Psovití mají zatažitelné drápy.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0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Verdana"/>
                          <a:ea typeface="Calibri"/>
                          <a:cs typeface="Times New Roman"/>
                        </a:rPr>
                        <a:t>Prase divoké se řadí k přežvýkavcům.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00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Verdana"/>
                          <a:ea typeface="Calibri"/>
                          <a:cs typeface="Times New Roman"/>
                        </a:rPr>
                        <a:t>Vlk obecný je předkem psa domácího.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34" marR="566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Veselý obličej 6"/>
          <p:cNvSpPr/>
          <p:nvPr/>
        </p:nvSpPr>
        <p:spPr>
          <a:xfrm>
            <a:off x="7215206" y="1857364"/>
            <a:ext cx="571504" cy="4286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eselý obličej 7"/>
          <p:cNvSpPr/>
          <p:nvPr/>
        </p:nvSpPr>
        <p:spPr>
          <a:xfrm>
            <a:off x="8072462" y="2428868"/>
            <a:ext cx="571504" cy="4286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eselý obličej 8"/>
          <p:cNvSpPr/>
          <p:nvPr/>
        </p:nvSpPr>
        <p:spPr>
          <a:xfrm>
            <a:off x="7286644" y="2928934"/>
            <a:ext cx="571504" cy="4286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eselý obličej 9"/>
          <p:cNvSpPr/>
          <p:nvPr/>
        </p:nvSpPr>
        <p:spPr>
          <a:xfrm>
            <a:off x="7286644" y="3429000"/>
            <a:ext cx="571504" cy="4286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eselý obličej 10"/>
          <p:cNvSpPr/>
          <p:nvPr/>
        </p:nvSpPr>
        <p:spPr>
          <a:xfrm>
            <a:off x="7286644" y="4000504"/>
            <a:ext cx="571504" cy="4286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eselý obličej 11"/>
          <p:cNvSpPr/>
          <p:nvPr/>
        </p:nvSpPr>
        <p:spPr>
          <a:xfrm>
            <a:off x="7286644" y="5000636"/>
            <a:ext cx="571504" cy="4286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Veselý obličej 12"/>
          <p:cNvSpPr/>
          <p:nvPr/>
        </p:nvSpPr>
        <p:spPr>
          <a:xfrm>
            <a:off x="8072462" y="4500570"/>
            <a:ext cx="571504" cy="42862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5857892"/>
            <a:ext cx="3657600" cy="796925"/>
          </a:xfrm>
          <a:prstGeom prst="rect">
            <a:avLst/>
          </a:prstGeom>
          <a:noFill/>
        </p:spPr>
      </p:pic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571472" y="857232"/>
          <a:ext cx="8001059" cy="5120640"/>
        </p:xfrm>
        <a:graphic>
          <a:graphicData uri="http://schemas.openxmlformats.org/drawingml/2006/table">
            <a:tbl>
              <a:tblPr/>
              <a:tblGrid>
                <a:gridCol w="888536"/>
                <a:gridCol w="888536"/>
                <a:gridCol w="888536"/>
                <a:gridCol w="888536"/>
                <a:gridCol w="889383"/>
                <a:gridCol w="889383"/>
                <a:gridCol w="889383"/>
                <a:gridCol w="889383"/>
                <a:gridCol w="889383"/>
              </a:tblGrid>
              <a:tr h="6072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latin typeface="Verdana"/>
                          <a:ea typeface="Calibri"/>
                          <a:cs typeface="Times New Roman"/>
                        </a:rPr>
                        <a:t>K</a:t>
                      </a: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D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R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B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O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B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V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H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R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Á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A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S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Y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N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E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L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E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J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D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N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O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V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S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R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N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E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C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Š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Ě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L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O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L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U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S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Ř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Í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L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K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U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N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A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A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W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T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J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Ý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O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Ž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K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R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O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S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E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A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S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N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B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P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E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R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M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Ý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Z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M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E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D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V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Ě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D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CH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latin typeface="Verdana"/>
                          <a:ea typeface="Calibri"/>
                          <a:cs typeface="Times New Roman"/>
                        </a:rPr>
                        <a:t>L</a:t>
                      </a:r>
                      <a:endParaRPr lang="cs-CZ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latin typeface="Verdana"/>
                          <a:ea typeface="Calibri"/>
                          <a:cs typeface="Times New Roman"/>
                        </a:rPr>
                        <a:t>P</a:t>
                      </a:r>
                      <a:endParaRPr lang="cs-CZ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28572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Najdi v tabulce co nejvíce obyvatel lesů mírného pásu.</a:t>
            </a:r>
            <a:endParaRPr lang="cs-CZ" sz="28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 rot="16200000" flipH="1">
            <a:off x="535753" y="2321711"/>
            <a:ext cx="2714644" cy="7143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2786050" y="1142984"/>
            <a:ext cx="1928826" cy="135732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4572000" y="2428868"/>
            <a:ext cx="3643338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rot="10800000">
            <a:off x="1928794" y="3643314"/>
            <a:ext cx="285752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 rot="16200000" flipH="1">
            <a:off x="6750859" y="3607595"/>
            <a:ext cx="2714644" cy="7143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rot="10800000" flipV="1">
            <a:off x="1785918" y="2214554"/>
            <a:ext cx="2000264" cy="142876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10800000" flipV="1">
            <a:off x="1000100" y="5429264"/>
            <a:ext cx="4714908" cy="7143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 rot="5400000">
            <a:off x="2035951" y="2393149"/>
            <a:ext cx="1500198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6143636" y="5500702"/>
            <a:ext cx="2071702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rot="10800000">
            <a:off x="2571736" y="1214422"/>
            <a:ext cx="2928958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 rot="10800000" flipV="1">
            <a:off x="3571868" y="2285992"/>
            <a:ext cx="3857652" cy="257176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/>
          <p:nvPr/>
        </p:nvCxnSpPr>
        <p:spPr>
          <a:xfrm rot="10800000">
            <a:off x="4357686" y="1785926"/>
            <a:ext cx="378621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Zaoblený obdélník 33"/>
          <p:cNvSpPr/>
          <p:nvPr/>
        </p:nvSpPr>
        <p:spPr>
          <a:xfrm>
            <a:off x="0" y="857232"/>
            <a:ext cx="2714612" cy="52149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DANĚK</a:t>
            </a:r>
          </a:p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RYS</a:t>
            </a:r>
          </a:p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SRNEC</a:t>
            </a:r>
          </a:p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KUNA</a:t>
            </a:r>
          </a:p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ZAJÍC</a:t>
            </a:r>
          </a:p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VLK</a:t>
            </a:r>
          </a:p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MEDVĚD</a:t>
            </a:r>
          </a:p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LOS</a:t>
            </a:r>
          </a:p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PLCH</a:t>
            </a:r>
          </a:p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BOBR</a:t>
            </a:r>
          </a:p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PRASE</a:t>
            </a:r>
          </a:p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JELEN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285728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Poznáš medvědy mírného pásu?</a:t>
            </a:r>
            <a:endParaRPr lang="cs-CZ" sz="44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ile:Brown-bear-in-spr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071546"/>
            <a:ext cx="7967062" cy="5357850"/>
          </a:xfrm>
          <a:prstGeom prst="rect">
            <a:avLst/>
          </a:prstGeom>
          <a:noFill/>
        </p:spPr>
      </p:pic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5572140"/>
            <a:ext cx="3657600" cy="796925"/>
          </a:xfrm>
          <a:prstGeom prst="rect">
            <a:avLst/>
          </a:prstGeom>
          <a:noFill/>
        </p:spPr>
      </p:pic>
      <p:sp>
        <p:nvSpPr>
          <p:cNvPr id="5" name="Zaoblený obdélník 4"/>
          <p:cNvSpPr/>
          <p:nvPr/>
        </p:nvSpPr>
        <p:spPr>
          <a:xfrm>
            <a:off x="0" y="1071546"/>
            <a:ext cx="3214710" cy="6429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Medvěd hnědý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0" y="1857364"/>
            <a:ext cx="3214710" cy="6429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Medvěd kodiak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0" y="2643182"/>
            <a:ext cx="3214710" cy="6429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Medvěd grizzly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  <p:bldP spid="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285728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Poznáš medvědy mírného pásu?</a:t>
            </a:r>
            <a:endParaRPr lang="cs-CZ" sz="44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914" name="Picture 2" descr="File:Grizzly Denali Cro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071546"/>
            <a:ext cx="8310714" cy="5214974"/>
          </a:xfrm>
          <a:prstGeom prst="rect">
            <a:avLst/>
          </a:prstGeom>
          <a:noFill/>
        </p:spPr>
      </p:pic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5500702"/>
            <a:ext cx="3657600" cy="796925"/>
          </a:xfrm>
          <a:prstGeom prst="rect">
            <a:avLst/>
          </a:prstGeom>
          <a:noFill/>
        </p:spPr>
      </p:pic>
      <p:sp>
        <p:nvSpPr>
          <p:cNvPr id="5" name="Zaoblený obdélník 4"/>
          <p:cNvSpPr/>
          <p:nvPr/>
        </p:nvSpPr>
        <p:spPr>
          <a:xfrm>
            <a:off x="0" y="1071546"/>
            <a:ext cx="3214710" cy="6429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Medvěd hnědý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0" y="1857364"/>
            <a:ext cx="3214710" cy="6429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Medvěd kodiak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0" y="2643182"/>
            <a:ext cx="3214710" cy="6429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Medvěd grizzly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285728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Poznáš medvědy mírného pásu?</a:t>
            </a:r>
            <a:endParaRPr lang="cs-CZ" sz="44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0" name="Picture 2" descr="File:Kodiak Brown Be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553" y="1071546"/>
            <a:ext cx="8148611" cy="5286412"/>
          </a:xfrm>
          <a:prstGeom prst="rect">
            <a:avLst/>
          </a:prstGeom>
          <a:noFill/>
        </p:spPr>
      </p:pic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5500702"/>
            <a:ext cx="3657600" cy="796925"/>
          </a:xfrm>
          <a:prstGeom prst="rect">
            <a:avLst/>
          </a:prstGeom>
          <a:noFill/>
        </p:spPr>
      </p:pic>
      <p:sp>
        <p:nvSpPr>
          <p:cNvPr id="5" name="Zaoblený obdélník 4"/>
          <p:cNvSpPr/>
          <p:nvPr/>
        </p:nvSpPr>
        <p:spPr>
          <a:xfrm>
            <a:off x="0" y="1071546"/>
            <a:ext cx="3214710" cy="6429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Medvěd hnědý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0" y="1857364"/>
            <a:ext cx="3214710" cy="6429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Medvěd kodiak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0" y="2643182"/>
            <a:ext cx="3214710" cy="6429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Medvěd grizzly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  <p:bldP spid="7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Soubor:Mouflon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71546"/>
            <a:ext cx="3344923" cy="250033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0" y="285728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Správně přiřaď.</a:t>
            </a:r>
            <a:endParaRPr lang="cs-CZ" sz="44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868" name="Picture 4" descr="Soubor:Red Deer Sta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071546"/>
            <a:ext cx="3786214" cy="2522565"/>
          </a:xfrm>
          <a:prstGeom prst="rect">
            <a:avLst/>
          </a:prstGeom>
          <a:noFill/>
        </p:spPr>
      </p:pic>
      <p:pic>
        <p:nvPicPr>
          <p:cNvPr id="36870" name="Picture 6" descr="File:Capreolus capreolus (Marek Szczepanek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3643315"/>
            <a:ext cx="3824034" cy="2500330"/>
          </a:xfrm>
          <a:prstGeom prst="rect">
            <a:avLst/>
          </a:prstGeom>
          <a:noFill/>
        </p:spPr>
      </p:pic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00232" y="5857892"/>
            <a:ext cx="3657600" cy="796925"/>
          </a:xfrm>
          <a:prstGeom prst="rect">
            <a:avLst/>
          </a:prstGeom>
          <a:noFill/>
        </p:spPr>
      </p:pic>
      <p:sp>
        <p:nvSpPr>
          <p:cNvPr id="7" name="Zaoblený obdélník 6"/>
          <p:cNvSpPr/>
          <p:nvPr/>
        </p:nvSpPr>
        <p:spPr>
          <a:xfrm>
            <a:off x="5929322" y="3786190"/>
            <a:ext cx="278608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Srnec obecný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929322" y="4643446"/>
            <a:ext cx="278608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Jelen lesní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929322" y="5500702"/>
            <a:ext cx="278608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Muflon</a:t>
            </a:r>
            <a:endParaRPr lang="cs-CZ" sz="2400" b="1" dirty="0">
              <a:solidFill>
                <a:schemeClr val="tx1"/>
              </a:solidFill>
            </a:endParaRPr>
          </a:p>
        </p:txBody>
      </p:sp>
      <p:cxnSp>
        <p:nvCxnSpPr>
          <p:cNvPr id="11" name="Přímá spojovací šipka 10"/>
          <p:cNvCxnSpPr/>
          <p:nvPr/>
        </p:nvCxnSpPr>
        <p:spPr>
          <a:xfrm rot="10800000" flipV="1">
            <a:off x="3643306" y="4286256"/>
            <a:ext cx="2286016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rot="16200000" flipV="1">
            <a:off x="4679157" y="3750471"/>
            <a:ext cx="1857388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>
            <a:stCxn id="9" idx="1"/>
          </p:cNvCxnSpPr>
          <p:nvPr/>
        </p:nvCxnSpPr>
        <p:spPr>
          <a:xfrm rot="10800000">
            <a:off x="2857488" y="3000373"/>
            <a:ext cx="3071834" cy="289323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500702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0" y="28572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Správné odpovědi</a:t>
            </a:r>
            <a:endParaRPr lang="cs-CZ" sz="48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928662" y="1785926"/>
          <a:ext cx="7358113" cy="2000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159"/>
                <a:gridCol w="1051159"/>
                <a:gridCol w="1051159"/>
                <a:gridCol w="1051159"/>
                <a:gridCol w="1051159"/>
                <a:gridCol w="1051159"/>
                <a:gridCol w="1051159"/>
              </a:tblGrid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1</a:t>
                      </a:r>
                      <a:endParaRPr lang="cs-CZ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2</a:t>
                      </a:r>
                      <a:endParaRPr lang="cs-CZ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3</a:t>
                      </a:r>
                      <a:endParaRPr lang="cs-CZ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4</a:t>
                      </a:r>
                      <a:endParaRPr lang="cs-CZ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5</a:t>
                      </a:r>
                      <a:endParaRPr lang="cs-CZ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6</a:t>
                      </a:r>
                      <a:endParaRPr lang="cs-CZ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7</a:t>
                      </a:r>
                      <a:endParaRPr lang="cs-CZ" sz="3200" b="1" dirty="0"/>
                    </a:p>
                  </a:txBody>
                  <a:tcPr anchor="ctr"/>
                </a:tc>
              </a:tr>
              <a:tr h="1000132"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g</a:t>
                      </a:r>
                      <a:endParaRPr lang="cs-CZ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d</a:t>
                      </a:r>
                      <a:endParaRPr lang="cs-CZ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f</a:t>
                      </a:r>
                      <a:endParaRPr lang="cs-CZ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b</a:t>
                      </a:r>
                      <a:endParaRPr lang="cs-CZ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c</a:t>
                      </a:r>
                      <a:endParaRPr lang="cs-CZ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a</a:t>
                      </a:r>
                      <a:endParaRPr lang="cs-CZ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b="1" dirty="0" smtClean="0"/>
                        <a:t>e</a:t>
                      </a:r>
                      <a:endParaRPr lang="cs-CZ" sz="32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lačítko akce: Návrat 5">
            <a:hlinkClick r:id="" action="ppaction://hlinkshowjump?jump=lastslideviewed" highlightClick="1"/>
          </p:cNvPr>
          <p:cNvSpPr/>
          <p:nvPr/>
        </p:nvSpPr>
        <p:spPr>
          <a:xfrm>
            <a:off x="7215206" y="5500702"/>
            <a:ext cx="1428760" cy="92869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5500702"/>
            <a:ext cx="3657600" cy="796925"/>
          </a:xfrm>
          <a:prstGeom prst="rect">
            <a:avLst/>
          </a:prstGeom>
          <a:noFill/>
        </p:spPr>
      </p:pic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357158" y="214290"/>
            <a:ext cx="3931920" cy="79216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Zdroje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2"/>
          </p:nvPr>
        </p:nvSpPr>
        <p:spPr>
          <a:xfrm>
            <a:off x="428596" y="857232"/>
            <a:ext cx="8429684" cy="5643602"/>
          </a:xfrm>
        </p:spPr>
        <p:txBody>
          <a:bodyPr>
            <a:normAutofit/>
          </a:bodyPr>
          <a:lstStyle/>
          <a:p>
            <a:r>
              <a:rPr lang="cs-CZ" sz="1200" dirty="0" smtClean="0"/>
              <a:t>Brown-</a:t>
            </a:r>
            <a:r>
              <a:rPr lang="cs-CZ" sz="1200" dirty="0" err="1" smtClean="0"/>
              <a:t>bear</a:t>
            </a:r>
            <a:r>
              <a:rPr lang="cs-CZ" sz="1200" dirty="0" smtClean="0"/>
              <a:t>-in-</a:t>
            </a:r>
            <a:r>
              <a:rPr lang="cs-CZ" sz="1200" dirty="0" err="1" smtClean="0"/>
              <a:t>spring.jpg</a:t>
            </a:r>
            <a:r>
              <a:rPr lang="cs-CZ" sz="1200" dirty="0" smtClean="0"/>
              <a:t>. In: </a:t>
            </a:r>
            <a:r>
              <a:rPr lang="cs-CZ" sz="1200" i="1" dirty="0" err="1" smtClean="0"/>
              <a:t>Wikipedia</a:t>
            </a:r>
            <a:r>
              <a:rPr lang="cs-CZ" sz="1200" i="1" dirty="0" smtClean="0"/>
              <a:t>: </a:t>
            </a:r>
            <a:r>
              <a:rPr lang="cs-CZ" sz="1200" i="1" dirty="0" err="1" smtClean="0"/>
              <a:t>the</a:t>
            </a:r>
            <a:r>
              <a:rPr lang="cs-CZ" sz="1200" i="1" dirty="0" smtClean="0"/>
              <a:t> free </a:t>
            </a:r>
            <a:r>
              <a:rPr lang="cs-CZ" sz="1200" i="1" dirty="0" err="1" smtClean="0"/>
              <a:t>encyclopedia</a:t>
            </a:r>
            <a:r>
              <a:rPr lang="cs-CZ" sz="1200" dirty="0" smtClean="0"/>
              <a:t> [online]. San </a:t>
            </a:r>
            <a:r>
              <a:rPr lang="cs-CZ" sz="1200" dirty="0" err="1" smtClean="0"/>
              <a:t>Francisco</a:t>
            </a:r>
            <a:r>
              <a:rPr lang="cs-CZ" sz="1200" dirty="0" smtClean="0"/>
              <a:t> (CA): </a:t>
            </a:r>
            <a:r>
              <a:rPr lang="cs-CZ" sz="1200" dirty="0" err="1" smtClean="0"/>
              <a:t>Wikimedia</a:t>
            </a:r>
            <a:r>
              <a:rPr lang="cs-CZ" sz="1200" dirty="0" smtClean="0"/>
              <a:t> </a:t>
            </a:r>
            <a:r>
              <a:rPr lang="cs-CZ" sz="1200" dirty="0" err="1" smtClean="0"/>
              <a:t>Foundation</a:t>
            </a:r>
            <a:r>
              <a:rPr lang="cs-CZ" sz="1200" dirty="0" smtClean="0"/>
              <a:t>, 2001- [cit. 2013-09-28]. Dostupné z: </a:t>
            </a:r>
            <a:r>
              <a:rPr lang="cs-CZ" sz="1200" dirty="0" smtClean="0">
                <a:hlinkClick r:id="rId3"/>
              </a:rPr>
              <a:t>http://upload.wikimedia.org/wikipedia/commons/3/3f/Brown-bear-in-spring.jpg</a:t>
            </a:r>
            <a:endParaRPr lang="cs-CZ" sz="1200" dirty="0" smtClean="0"/>
          </a:p>
          <a:p>
            <a:r>
              <a:rPr lang="cs-CZ" sz="1200" dirty="0" smtClean="0"/>
              <a:t>Grizzly </a:t>
            </a:r>
            <a:r>
              <a:rPr lang="cs-CZ" sz="1200" dirty="0" err="1" smtClean="0"/>
              <a:t>Denali</a:t>
            </a:r>
            <a:r>
              <a:rPr lang="cs-CZ" sz="1200" dirty="0" smtClean="0"/>
              <a:t> </a:t>
            </a:r>
            <a:r>
              <a:rPr lang="cs-CZ" sz="1200" dirty="0" err="1" smtClean="0"/>
              <a:t>Crop.jpg</a:t>
            </a:r>
            <a:r>
              <a:rPr lang="cs-CZ" sz="1200" dirty="0" smtClean="0"/>
              <a:t>. In: </a:t>
            </a:r>
            <a:r>
              <a:rPr lang="cs-CZ" sz="1200" i="1" dirty="0" err="1" smtClean="0"/>
              <a:t>Wikipedia</a:t>
            </a:r>
            <a:r>
              <a:rPr lang="cs-CZ" sz="1200" i="1" dirty="0" smtClean="0"/>
              <a:t>: </a:t>
            </a:r>
            <a:r>
              <a:rPr lang="cs-CZ" sz="1200" i="1" dirty="0" err="1" smtClean="0"/>
              <a:t>the</a:t>
            </a:r>
            <a:r>
              <a:rPr lang="cs-CZ" sz="1200" i="1" dirty="0" smtClean="0"/>
              <a:t> free </a:t>
            </a:r>
            <a:r>
              <a:rPr lang="cs-CZ" sz="1200" i="1" dirty="0" err="1" smtClean="0"/>
              <a:t>encyclopedia</a:t>
            </a:r>
            <a:r>
              <a:rPr lang="cs-CZ" sz="1200" dirty="0" smtClean="0"/>
              <a:t> [online]. San </a:t>
            </a:r>
            <a:r>
              <a:rPr lang="cs-CZ" sz="1200" dirty="0" err="1" smtClean="0"/>
              <a:t>Francisco</a:t>
            </a:r>
            <a:r>
              <a:rPr lang="cs-CZ" sz="1200" dirty="0" smtClean="0"/>
              <a:t> (CA): </a:t>
            </a:r>
            <a:r>
              <a:rPr lang="cs-CZ" sz="1200" dirty="0" err="1" smtClean="0"/>
              <a:t>Wikimedia</a:t>
            </a:r>
            <a:r>
              <a:rPr lang="cs-CZ" sz="1200" dirty="0" smtClean="0"/>
              <a:t> </a:t>
            </a:r>
            <a:r>
              <a:rPr lang="cs-CZ" sz="1200" dirty="0" err="1" smtClean="0"/>
              <a:t>Foundation</a:t>
            </a:r>
            <a:r>
              <a:rPr lang="cs-CZ" sz="1200" dirty="0" smtClean="0"/>
              <a:t>, 2001- [cit. 2013-09-28]. Dostupné z: </a:t>
            </a:r>
            <a:r>
              <a:rPr lang="cs-CZ" sz="1200" dirty="0" smtClean="0">
                <a:hlinkClick r:id="rId4"/>
              </a:rPr>
              <a:t>http://upload.wikimedia.org/wikipedia/commons/thumb/3/3a/Grizzly_Denali_Crop.jpg/800px-Grizzly_Denali_Crop.jpg</a:t>
            </a:r>
            <a:endParaRPr lang="cs-CZ" sz="1200" dirty="0" smtClean="0"/>
          </a:p>
          <a:p>
            <a:r>
              <a:rPr lang="cs-CZ" sz="1200" dirty="0" smtClean="0"/>
              <a:t>Kodiak Brown </a:t>
            </a:r>
            <a:r>
              <a:rPr lang="cs-CZ" sz="1200" dirty="0" err="1" smtClean="0"/>
              <a:t>Bear.jpg</a:t>
            </a:r>
            <a:r>
              <a:rPr lang="cs-CZ" sz="1200" dirty="0" smtClean="0"/>
              <a:t>. In: </a:t>
            </a:r>
            <a:r>
              <a:rPr lang="cs-CZ" sz="1200" i="1" dirty="0" err="1" smtClean="0"/>
              <a:t>Wikipedia</a:t>
            </a:r>
            <a:r>
              <a:rPr lang="cs-CZ" sz="1200" i="1" dirty="0" smtClean="0"/>
              <a:t>: </a:t>
            </a:r>
            <a:r>
              <a:rPr lang="cs-CZ" sz="1200" i="1" dirty="0" err="1" smtClean="0"/>
              <a:t>the</a:t>
            </a:r>
            <a:r>
              <a:rPr lang="cs-CZ" sz="1200" i="1" dirty="0" smtClean="0"/>
              <a:t> free </a:t>
            </a:r>
            <a:r>
              <a:rPr lang="cs-CZ" sz="1200" i="1" dirty="0" err="1" smtClean="0"/>
              <a:t>encyclopedia</a:t>
            </a:r>
            <a:r>
              <a:rPr lang="cs-CZ" sz="1200" dirty="0" smtClean="0"/>
              <a:t> [online]. San </a:t>
            </a:r>
            <a:r>
              <a:rPr lang="cs-CZ" sz="1200" dirty="0" err="1" smtClean="0"/>
              <a:t>Francisco</a:t>
            </a:r>
            <a:r>
              <a:rPr lang="cs-CZ" sz="1200" dirty="0" smtClean="0"/>
              <a:t> (CA): </a:t>
            </a:r>
            <a:r>
              <a:rPr lang="cs-CZ" sz="1200" dirty="0" err="1" smtClean="0"/>
              <a:t>Wikimedia</a:t>
            </a:r>
            <a:r>
              <a:rPr lang="cs-CZ" sz="1200" dirty="0" smtClean="0"/>
              <a:t> </a:t>
            </a:r>
            <a:r>
              <a:rPr lang="cs-CZ" sz="1200" dirty="0" err="1" smtClean="0"/>
              <a:t>Foundation</a:t>
            </a:r>
            <a:r>
              <a:rPr lang="cs-CZ" sz="1200" dirty="0" smtClean="0"/>
              <a:t>, 2001- [cit. 2013-09-28]. Dostupné z: </a:t>
            </a:r>
            <a:r>
              <a:rPr lang="cs-CZ" sz="1200" dirty="0" smtClean="0">
                <a:hlinkClick r:id="rId5"/>
              </a:rPr>
              <a:t>http://upload.wikimedia.org/wikipedia/commons/thumb/6/6b/Kodiak_Brown_Bear.jpg/800px-Kodiak_Brown_Bear.jpg</a:t>
            </a:r>
            <a:endParaRPr lang="cs-CZ" sz="1200" dirty="0" smtClean="0"/>
          </a:p>
          <a:p>
            <a:r>
              <a:rPr lang="cs-CZ" sz="1200" dirty="0" err="1" smtClean="0"/>
              <a:t>Mouflon</a:t>
            </a:r>
            <a:r>
              <a:rPr lang="cs-CZ" sz="1200" dirty="0" smtClean="0"/>
              <a:t> 2.jpg. In: </a:t>
            </a:r>
            <a:r>
              <a:rPr lang="cs-CZ" sz="1200" i="1" dirty="0" err="1" smtClean="0"/>
              <a:t>Wikipedia</a:t>
            </a:r>
            <a:r>
              <a:rPr lang="cs-CZ" sz="1200" i="1" dirty="0" smtClean="0"/>
              <a:t>: </a:t>
            </a:r>
            <a:r>
              <a:rPr lang="cs-CZ" sz="1200" i="1" dirty="0" err="1" smtClean="0"/>
              <a:t>the</a:t>
            </a:r>
            <a:r>
              <a:rPr lang="cs-CZ" sz="1200" i="1" dirty="0" smtClean="0"/>
              <a:t> free </a:t>
            </a:r>
            <a:r>
              <a:rPr lang="cs-CZ" sz="1200" i="1" dirty="0" err="1" smtClean="0"/>
              <a:t>encyclopedia</a:t>
            </a:r>
            <a:r>
              <a:rPr lang="cs-CZ" sz="1200" dirty="0" smtClean="0"/>
              <a:t> [online]. San </a:t>
            </a:r>
            <a:r>
              <a:rPr lang="cs-CZ" sz="1200" dirty="0" err="1" smtClean="0"/>
              <a:t>Francisco</a:t>
            </a:r>
            <a:r>
              <a:rPr lang="cs-CZ" sz="1200" dirty="0" smtClean="0"/>
              <a:t> (CA): </a:t>
            </a:r>
            <a:r>
              <a:rPr lang="cs-CZ" sz="1200" dirty="0" err="1" smtClean="0"/>
              <a:t>Wikimedia</a:t>
            </a:r>
            <a:r>
              <a:rPr lang="cs-CZ" sz="1200" dirty="0" smtClean="0"/>
              <a:t> </a:t>
            </a:r>
            <a:r>
              <a:rPr lang="cs-CZ" sz="1200" dirty="0" err="1" smtClean="0"/>
              <a:t>Foundation</a:t>
            </a:r>
            <a:r>
              <a:rPr lang="cs-CZ" sz="1200" dirty="0" smtClean="0"/>
              <a:t>, 2001- [cit. 2013-09-28]. Dostupné z: </a:t>
            </a:r>
            <a:r>
              <a:rPr lang="cs-CZ" sz="1200" dirty="0" smtClean="0">
                <a:hlinkClick r:id="rId6"/>
              </a:rPr>
              <a:t>http://upload.wikimedia.org/wikipedia/commons/thumb/7/74/Mouflon_2.jpg/800px-Mouflon_2.jpg</a:t>
            </a:r>
            <a:endParaRPr lang="cs-CZ" sz="1200" dirty="0" smtClean="0"/>
          </a:p>
          <a:p>
            <a:r>
              <a:rPr lang="cs-CZ" sz="1200" dirty="0" err="1" smtClean="0"/>
              <a:t>Red</a:t>
            </a:r>
            <a:r>
              <a:rPr lang="cs-CZ" sz="1200" dirty="0" smtClean="0"/>
              <a:t> </a:t>
            </a:r>
            <a:r>
              <a:rPr lang="cs-CZ" sz="1200" dirty="0" err="1" smtClean="0"/>
              <a:t>Deer</a:t>
            </a:r>
            <a:r>
              <a:rPr lang="cs-CZ" sz="1200" dirty="0" smtClean="0"/>
              <a:t> </a:t>
            </a:r>
            <a:r>
              <a:rPr lang="cs-CZ" sz="1200" dirty="0" err="1" smtClean="0"/>
              <a:t>Stag.jpg</a:t>
            </a:r>
            <a:r>
              <a:rPr lang="cs-CZ" sz="1200" dirty="0" smtClean="0"/>
              <a:t>. In: </a:t>
            </a:r>
            <a:r>
              <a:rPr lang="cs-CZ" sz="1200" i="1" dirty="0" err="1" smtClean="0"/>
              <a:t>Wikipedia</a:t>
            </a:r>
            <a:r>
              <a:rPr lang="cs-CZ" sz="1200" i="1" dirty="0" smtClean="0"/>
              <a:t>: </a:t>
            </a:r>
            <a:r>
              <a:rPr lang="cs-CZ" sz="1200" i="1" dirty="0" err="1" smtClean="0"/>
              <a:t>the</a:t>
            </a:r>
            <a:r>
              <a:rPr lang="cs-CZ" sz="1200" i="1" dirty="0" smtClean="0"/>
              <a:t> free </a:t>
            </a:r>
            <a:r>
              <a:rPr lang="cs-CZ" sz="1200" i="1" dirty="0" err="1" smtClean="0"/>
              <a:t>encyclopedia</a:t>
            </a:r>
            <a:r>
              <a:rPr lang="cs-CZ" sz="1200" dirty="0" smtClean="0"/>
              <a:t> [online]. San </a:t>
            </a:r>
            <a:r>
              <a:rPr lang="cs-CZ" sz="1200" dirty="0" err="1" smtClean="0"/>
              <a:t>Francisco</a:t>
            </a:r>
            <a:r>
              <a:rPr lang="cs-CZ" sz="1200" dirty="0" smtClean="0"/>
              <a:t> (CA): </a:t>
            </a:r>
            <a:r>
              <a:rPr lang="cs-CZ" sz="1200" dirty="0" err="1" smtClean="0"/>
              <a:t>Wikimedia</a:t>
            </a:r>
            <a:r>
              <a:rPr lang="cs-CZ" sz="1200" dirty="0" smtClean="0"/>
              <a:t> </a:t>
            </a:r>
            <a:r>
              <a:rPr lang="cs-CZ" sz="1200" dirty="0" err="1" smtClean="0"/>
              <a:t>Foundation</a:t>
            </a:r>
            <a:r>
              <a:rPr lang="cs-CZ" sz="1200" dirty="0" smtClean="0"/>
              <a:t>, 2001- [cit. 2013-09-28]. Dostupné z: </a:t>
            </a:r>
            <a:r>
              <a:rPr lang="cs-CZ" sz="1200" dirty="0" smtClean="0">
                <a:hlinkClick r:id="rId7"/>
              </a:rPr>
              <a:t>http://upload.wikimedia.org/wikipedia/commons/thumb/0/06/Red_Deer_Stag.jpg/800px-Red_Deer_Stag.jpg</a:t>
            </a:r>
            <a:endParaRPr lang="cs-CZ" sz="1200" dirty="0" smtClean="0"/>
          </a:p>
          <a:p>
            <a:r>
              <a:rPr lang="cs-CZ" sz="1200" dirty="0" err="1" smtClean="0"/>
              <a:t>Capreolus</a:t>
            </a:r>
            <a:r>
              <a:rPr lang="cs-CZ" sz="1200" dirty="0" smtClean="0"/>
              <a:t> </a:t>
            </a:r>
            <a:r>
              <a:rPr lang="cs-CZ" sz="1200" dirty="0" err="1" smtClean="0"/>
              <a:t>capreolus</a:t>
            </a:r>
            <a:r>
              <a:rPr lang="cs-CZ" sz="1200" dirty="0" smtClean="0"/>
              <a:t>. In: </a:t>
            </a:r>
            <a:r>
              <a:rPr lang="cs-CZ" sz="1200" i="1" dirty="0" err="1" smtClean="0"/>
              <a:t>Wikipedia</a:t>
            </a:r>
            <a:r>
              <a:rPr lang="cs-CZ" sz="1200" i="1" dirty="0" smtClean="0"/>
              <a:t>: </a:t>
            </a:r>
            <a:r>
              <a:rPr lang="cs-CZ" sz="1200" i="1" dirty="0" err="1" smtClean="0"/>
              <a:t>the</a:t>
            </a:r>
            <a:r>
              <a:rPr lang="cs-CZ" sz="1200" i="1" dirty="0" smtClean="0"/>
              <a:t> free </a:t>
            </a:r>
            <a:r>
              <a:rPr lang="cs-CZ" sz="1200" i="1" dirty="0" err="1" smtClean="0"/>
              <a:t>encyclopedia</a:t>
            </a:r>
            <a:r>
              <a:rPr lang="cs-CZ" sz="1200" dirty="0" smtClean="0"/>
              <a:t> [online]. San </a:t>
            </a:r>
            <a:r>
              <a:rPr lang="cs-CZ" sz="1200" dirty="0" err="1" smtClean="0"/>
              <a:t>Francisco</a:t>
            </a:r>
            <a:r>
              <a:rPr lang="cs-CZ" sz="1200" dirty="0" smtClean="0"/>
              <a:t> (CA): </a:t>
            </a:r>
            <a:r>
              <a:rPr lang="cs-CZ" sz="1200" dirty="0" err="1" smtClean="0"/>
              <a:t>Wikimedia</a:t>
            </a:r>
            <a:r>
              <a:rPr lang="cs-CZ" sz="1200" dirty="0" smtClean="0"/>
              <a:t> </a:t>
            </a:r>
            <a:r>
              <a:rPr lang="cs-CZ" sz="1200" dirty="0" err="1" smtClean="0"/>
              <a:t>Foundation</a:t>
            </a:r>
            <a:r>
              <a:rPr lang="cs-CZ" sz="1200" dirty="0" smtClean="0"/>
              <a:t>, 2001- [cit. 2013-09-28]. Dostupné z: </a:t>
            </a:r>
            <a:r>
              <a:rPr lang="cs-CZ" sz="1200" dirty="0" smtClean="0">
                <a:hlinkClick r:id="rId8"/>
              </a:rPr>
              <a:t>http://upload.wikimedia.org/wikipedia/commons/5/5d/Capreolus_capreolus_%28Marek_Szczepanek%29.jpg</a:t>
            </a:r>
            <a:endParaRPr lang="cs-CZ" sz="1200" dirty="0" smtClean="0"/>
          </a:p>
          <a:p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23083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</a:t>
            </a:r>
            <a:r>
              <a:rPr lang="cs-CZ" dirty="0" smtClean="0"/>
              <a:t>určen k procvičování učiva. Žáci si opakují získané vědomosti a procvičují dovednosti. Díky nim zařadí jednotlivé savce do ekosystému, ve kterých se vyskytují.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rozvíjí vědomosti a dovednosti žáků.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</a:t>
            </a:r>
            <a:r>
              <a:rPr lang="cs-CZ" dirty="0" smtClean="0"/>
              <a:t>předmět přírodopis </a:t>
            </a:r>
            <a:r>
              <a:rPr lang="cs-CZ" dirty="0"/>
              <a:t>a ročník </a:t>
            </a:r>
            <a:r>
              <a:rPr lang="cs-CZ" dirty="0" smtClean="0"/>
              <a:t>8.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Tento materiál vznikl jako doplňující materiál k </a:t>
            </a:r>
            <a:r>
              <a:rPr lang="cs-CZ" dirty="0" smtClean="0"/>
              <a:t>učebnici: </a:t>
            </a:r>
            <a:r>
              <a:rPr lang="cs-CZ" i="1" dirty="0"/>
              <a:t>Přírodopis 2 pro 7. ročník základní školy a nižší ročníky víceletých gymnázií</a:t>
            </a:r>
            <a:r>
              <a:rPr lang="cs-CZ" dirty="0"/>
              <a:t>. Bělehradská 47, 120 00 Praha 2: SPN, 1999. ISBN 80-7235-069-2.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00166" y="357166"/>
            <a:ext cx="5786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u="dash" dirty="0" smtClean="0">
                <a:uFill>
                  <a:solidFill>
                    <a:srgbClr val="FF0000"/>
                  </a:solidFill>
                </a:uFill>
              </a:rPr>
              <a:t>Lesy mírného pásu</a:t>
            </a:r>
            <a:endParaRPr lang="cs-CZ" sz="4000" u="dash" dirty="0">
              <a:uFill>
                <a:solidFill>
                  <a:srgbClr val="FF0000"/>
                </a:solidFill>
              </a:uFill>
            </a:endParaRPr>
          </a:p>
        </p:txBody>
      </p:sp>
      <p:sp>
        <p:nvSpPr>
          <p:cNvPr id="3" name="Elipsa 2"/>
          <p:cNvSpPr/>
          <p:nvPr/>
        </p:nvSpPr>
        <p:spPr>
          <a:xfrm>
            <a:off x="571472" y="1285860"/>
            <a:ext cx="3571900" cy="107157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Tundra</a:t>
            </a: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4429124" y="1357298"/>
            <a:ext cx="3571900" cy="107157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Tajga</a:t>
            </a:r>
            <a:endParaRPr lang="cs-CZ" sz="4000" dirty="0"/>
          </a:p>
        </p:txBody>
      </p:sp>
      <p:sp>
        <p:nvSpPr>
          <p:cNvPr id="5" name="Elipsa 4"/>
          <p:cNvSpPr/>
          <p:nvPr/>
        </p:nvSpPr>
        <p:spPr>
          <a:xfrm>
            <a:off x="4429124" y="2643182"/>
            <a:ext cx="3571900" cy="12858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Polární pustiny</a:t>
            </a:r>
            <a:endParaRPr lang="cs-CZ" sz="4000" dirty="0"/>
          </a:p>
        </p:txBody>
      </p:sp>
      <p:sp>
        <p:nvSpPr>
          <p:cNvPr id="6" name="Elipsa 5"/>
          <p:cNvSpPr/>
          <p:nvPr/>
        </p:nvSpPr>
        <p:spPr>
          <a:xfrm>
            <a:off x="714348" y="2500306"/>
            <a:ext cx="3571900" cy="12858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/>
              <a:t>Listnaté lesy</a:t>
            </a:r>
            <a:endParaRPr lang="cs-CZ" sz="4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285852" y="4429132"/>
            <a:ext cx="6143668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/>
              <a:t>Vyber, co zde patří.</a:t>
            </a:r>
            <a:endParaRPr lang="cs-CZ" sz="4000" dirty="0"/>
          </a:p>
        </p:txBody>
      </p:sp>
      <p:pic>
        <p:nvPicPr>
          <p:cNvPr id="8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572140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6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5" grpId="0" animBg="1"/>
      <p:bldP spid="5" grpId="1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00166" y="357166"/>
            <a:ext cx="5786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u="dash" dirty="0" smtClean="0">
                <a:uFill>
                  <a:solidFill>
                    <a:srgbClr val="FF0000"/>
                  </a:solidFill>
                </a:uFill>
              </a:rPr>
              <a:t>Lesy mírného pásu</a:t>
            </a:r>
            <a:endParaRPr lang="cs-CZ" sz="4000" u="dash" dirty="0">
              <a:uFill>
                <a:solidFill>
                  <a:srgbClr val="FF0000"/>
                </a:solidFill>
              </a:u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71472" y="4286256"/>
            <a:ext cx="7929618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/>
              <a:t>Dochází zde ke střídání </a:t>
            </a:r>
          </a:p>
          <a:p>
            <a:pPr algn="ctr"/>
            <a:r>
              <a:rPr lang="cs-CZ" sz="4000" dirty="0" smtClean="0"/>
              <a:t>4 ročních období?</a:t>
            </a:r>
            <a:endParaRPr lang="cs-CZ" sz="4000" dirty="0"/>
          </a:p>
        </p:txBody>
      </p:sp>
      <p:sp>
        <p:nvSpPr>
          <p:cNvPr id="4" name="Elipsa 3"/>
          <p:cNvSpPr/>
          <p:nvPr/>
        </p:nvSpPr>
        <p:spPr>
          <a:xfrm>
            <a:off x="571472" y="1928802"/>
            <a:ext cx="3643338" cy="12858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 smtClean="0"/>
              <a:t>ANO</a:t>
            </a:r>
            <a:endParaRPr lang="cs-CZ" sz="4800" b="1" dirty="0"/>
          </a:p>
        </p:txBody>
      </p:sp>
      <p:sp>
        <p:nvSpPr>
          <p:cNvPr id="5" name="Elipsa 4"/>
          <p:cNvSpPr/>
          <p:nvPr/>
        </p:nvSpPr>
        <p:spPr>
          <a:xfrm>
            <a:off x="4643438" y="1928802"/>
            <a:ext cx="3643338" cy="12858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 smtClean="0"/>
              <a:t>NE</a:t>
            </a:r>
            <a:endParaRPr lang="cs-CZ" sz="4800" b="1" dirty="0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00034" y="500042"/>
            <a:ext cx="8215370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/>
              <a:t>Jaká jsou rizika ohrožující například tajgu?</a:t>
            </a:r>
            <a:endParaRPr lang="cs-CZ" sz="4000" dirty="0"/>
          </a:p>
        </p:txBody>
      </p:sp>
      <p:sp>
        <p:nvSpPr>
          <p:cNvPr id="3" name="Elipsa 2"/>
          <p:cNvSpPr/>
          <p:nvPr/>
        </p:nvSpPr>
        <p:spPr>
          <a:xfrm>
            <a:off x="500034" y="2000240"/>
            <a:ext cx="7143800" cy="1143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Globální oteplování</a:t>
            </a:r>
            <a:endParaRPr lang="cs-CZ" sz="3600" dirty="0"/>
          </a:p>
        </p:txBody>
      </p:sp>
      <p:sp>
        <p:nvSpPr>
          <p:cNvPr id="4" name="Elipsa 3"/>
          <p:cNvSpPr/>
          <p:nvPr/>
        </p:nvSpPr>
        <p:spPr>
          <a:xfrm>
            <a:off x="571472" y="3286124"/>
            <a:ext cx="7143800" cy="1143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Lesní požáry</a:t>
            </a:r>
            <a:endParaRPr lang="cs-CZ" sz="3600" dirty="0"/>
          </a:p>
        </p:txBody>
      </p:sp>
      <p:sp>
        <p:nvSpPr>
          <p:cNvPr id="5" name="Elipsa 4"/>
          <p:cNvSpPr/>
          <p:nvPr/>
        </p:nvSpPr>
        <p:spPr>
          <a:xfrm>
            <a:off x="500034" y="4572008"/>
            <a:ext cx="7143800" cy="1143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Tání permafrostu</a:t>
            </a:r>
            <a:endParaRPr lang="cs-CZ" sz="3600" dirty="0"/>
          </a:p>
        </p:txBody>
      </p:sp>
      <p:sp>
        <p:nvSpPr>
          <p:cNvPr id="6" name="Tlačítko akce: Informace 5">
            <a:hlinkClick r:id="rId2" action="ppaction://hlinksldjump" highlightClick="1"/>
          </p:cNvPr>
          <p:cNvSpPr/>
          <p:nvPr/>
        </p:nvSpPr>
        <p:spPr>
          <a:xfrm>
            <a:off x="7929586" y="2357430"/>
            <a:ext cx="857256" cy="857256"/>
          </a:xfrm>
          <a:prstGeom prst="actionButtonInformation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Informace 6">
            <a:hlinkClick r:id="rId3" action="ppaction://hlinksldjump" highlightClick="1"/>
          </p:cNvPr>
          <p:cNvSpPr/>
          <p:nvPr/>
        </p:nvSpPr>
        <p:spPr>
          <a:xfrm>
            <a:off x="7929586" y="3786190"/>
            <a:ext cx="857256" cy="857256"/>
          </a:xfrm>
          <a:prstGeom prst="actionButtonInformatio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Informace 7">
            <a:hlinkClick r:id="rId4" action="ppaction://hlinksldjump" highlightClick="1"/>
          </p:cNvPr>
          <p:cNvSpPr/>
          <p:nvPr/>
        </p:nvSpPr>
        <p:spPr>
          <a:xfrm>
            <a:off x="7929586" y="5214950"/>
            <a:ext cx="857256" cy="857256"/>
          </a:xfrm>
          <a:prstGeom prst="actionButtonInformatio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8" descr="OPVK_hor_zakladni_logolink_RGB_cz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2" y="6061075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1142976" y="428604"/>
            <a:ext cx="7143800" cy="1143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Globální oteplování</a:t>
            </a:r>
            <a:endParaRPr lang="cs-CZ" sz="3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85720" y="2643182"/>
            <a:ext cx="8572560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= zvyšování průměrných teplot zemské atmosféry i oceánů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7158" y="1785926"/>
            <a:ext cx="8501122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Co to je globální oteplování?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57158" y="4000504"/>
            <a:ext cx="8501122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Jak vzniká globální oteplování?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85720" y="5000636"/>
            <a:ext cx="8572560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- vlivem spalování fosilních paliv</a:t>
            </a:r>
          </a:p>
          <a:p>
            <a:pPr algn="ctr"/>
            <a:r>
              <a:rPr lang="cs-CZ" sz="3200" dirty="0" smtClean="0"/>
              <a:t>a odlesňování</a:t>
            </a:r>
            <a:endParaRPr lang="cs-CZ" sz="3200" dirty="0"/>
          </a:p>
        </p:txBody>
      </p:sp>
      <p:pic>
        <p:nvPicPr>
          <p:cNvPr id="7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6061075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1142976" y="428604"/>
            <a:ext cx="7143800" cy="1143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Globální oteplování</a:t>
            </a:r>
            <a:endParaRPr lang="cs-CZ" sz="3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57158" y="1785926"/>
            <a:ext cx="8358246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cs-CZ" sz="3200" dirty="0" smtClean="0"/>
              <a:t> celé globální oteplování souvisí se </a:t>
            </a:r>
            <a:r>
              <a:rPr lang="cs-CZ" sz="3200" b="1" i="1" dirty="0" smtClean="0">
                <a:solidFill>
                  <a:srgbClr val="FF0000"/>
                </a:solidFill>
              </a:rPr>
              <a:t>skleníkovými plyny</a:t>
            </a:r>
            <a:r>
              <a:rPr lang="cs-CZ" sz="3200" dirty="0" smtClean="0"/>
              <a:t>, které podporují skleníkový efekt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5720" y="3571876"/>
            <a:ext cx="8501122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Uveď některé z těchto plynů.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57158" y="4572008"/>
            <a:ext cx="8358246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cs-CZ" sz="3200" dirty="0" smtClean="0"/>
              <a:t> oxid uhličitý, metan, ozon, freony, …</a:t>
            </a:r>
            <a:endParaRPr lang="cs-CZ" sz="3200" dirty="0"/>
          </a:p>
        </p:txBody>
      </p:sp>
      <p:sp>
        <p:nvSpPr>
          <p:cNvPr id="6" name="Tlačítko akce: Návrat 5">
            <a:hlinkClick r:id="rId2" action="ppaction://hlinksldjump" highlightClick="1"/>
          </p:cNvPr>
          <p:cNvSpPr/>
          <p:nvPr/>
        </p:nvSpPr>
        <p:spPr>
          <a:xfrm>
            <a:off x="6858016" y="5643578"/>
            <a:ext cx="1643074" cy="714380"/>
          </a:xfrm>
          <a:prstGeom prst="actionButtonRetur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5572140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1071538" y="571480"/>
            <a:ext cx="7143800" cy="1143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Lesní požáry</a:t>
            </a:r>
            <a:endParaRPr lang="cs-CZ" sz="3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57158" y="1928802"/>
            <a:ext cx="8501122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Co to je příčinou vzniku lesních požárů?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8596" y="3071810"/>
            <a:ext cx="8358246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cs-CZ" sz="3200" dirty="0" smtClean="0"/>
              <a:t> vznikající sucho</a:t>
            </a:r>
          </a:p>
          <a:p>
            <a:pPr algn="ctr">
              <a:buFont typeface="Wingdings" pitchFamily="2" charset="2"/>
              <a:buChar char="Ø"/>
            </a:pPr>
            <a:r>
              <a:rPr lang="cs-CZ" sz="3200" dirty="0" smtClean="0"/>
              <a:t> za drtivou většinou vzniklých lesních požárů, může sám člověk</a:t>
            </a:r>
            <a:endParaRPr lang="cs-CZ" sz="3200" dirty="0"/>
          </a:p>
        </p:txBody>
      </p:sp>
      <p:sp>
        <p:nvSpPr>
          <p:cNvPr id="5" name="Tlačítko akce: Návrat 4">
            <a:hlinkClick r:id="rId2" action="ppaction://hlinksldjump" highlightClick="1"/>
          </p:cNvPr>
          <p:cNvSpPr/>
          <p:nvPr/>
        </p:nvSpPr>
        <p:spPr>
          <a:xfrm>
            <a:off x="6858016" y="5643578"/>
            <a:ext cx="1643074" cy="714380"/>
          </a:xfrm>
          <a:prstGeom prst="actionButtonRetur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5572140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1214414" y="500042"/>
            <a:ext cx="7143800" cy="114300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Tání permafrostu</a:t>
            </a:r>
            <a:endParaRPr lang="cs-CZ" sz="3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357158" y="1928802"/>
            <a:ext cx="8501122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Vysvětli pojem </a:t>
            </a:r>
            <a:r>
              <a:rPr lang="cs-CZ" sz="3200" i="1" dirty="0" smtClean="0"/>
              <a:t>permafrost.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8596" y="2857496"/>
            <a:ext cx="8358246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= věčně zmrzlá půda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57158" y="3786190"/>
            <a:ext cx="8501122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Proč ohrožuje životní prostředí?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28596" y="4714884"/>
            <a:ext cx="8358246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- obsahuje velké množství skleníkových plynů </a:t>
            </a:r>
            <a:endParaRPr lang="cs-CZ" sz="3200" dirty="0"/>
          </a:p>
        </p:txBody>
      </p:sp>
      <p:sp>
        <p:nvSpPr>
          <p:cNvPr id="7" name="Tlačítko akce: Návrat 6">
            <a:hlinkClick r:id="rId2" action="ppaction://hlinksldjump" highlightClick="1"/>
          </p:cNvPr>
          <p:cNvSpPr/>
          <p:nvPr/>
        </p:nvSpPr>
        <p:spPr>
          <a:xfrm>
            <a:off x="7143768" y="6000768"/>
            <a:ext cx="1643074" cy="714380"/>
          </a:xfrm>
          <a:prstGeom prst="actionButtonRetur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5929330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555</Words>
  <Application>Microsoft Office PowerPoint</Application>
  <PresentationFormat>Předvádění na obrazovce (4:3)</PresentationFormat>
  <Paragraphs>215</Paragraphs>
  <Slides>19</Slides>
  <Notes>0</Notes>
  <HiddenSlides>5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Motiv sady Office</vt:lpstr>
      <vt:lpstr>Aspekt</vt:lpstr>
      <vt:lpstr>Savci – Životní prostředí: lesy mírného pásu</vt:lpstr>
      <vt:lpstr>Anotace: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Eliška</dc:creator>
  <cp:lastModifiedBy>Eliška</cp:lastModifiedBy>
  <cp:revision>68</cp:revision>
  <dcterms:created xsi:type="dcterms:W3CDTF">2013-09-21T14:37:46Z</dcterms:created>
  <dcterms:modified xsi:type="dcterms:W3CDTF">2013-11-14T05:11:20Z</dcterms:modified>
</cp:coreProperties>
</file>