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56" r:id="rId12"/>
    <p:sldId id="259" r:id="rId13"/>
    <p:sldId id="261" r:id="rId14"/>
    <p:sldId id="262" r:id="rId15"/>
    <p:sldId id="265" r:id="rId16"/>
    <p:sldId id="266" r:id="rId17"/>
    <p:sldId id="263" r:id="rId18"/>
    <p:sldId id="267" r:id="rId19"/>
    <p:sldId id="268" r:id="rId20"/>
    <p:sldId id="264" r:id="rId21"/>
    <p:sldId id="269" r:id="rId22"/>
    <p:sldId id="270" r:id="rId23"/>
    <p:sldId id="260" r:id="rId24"/>
    <p:sldId id="27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1CEF-42C3-4F87-8D41-8357FAA9907E}" type="datetimeFigureOut">
              <a:rPr lang="cs-CZ" smtClean="0"/>
              <a:pPr/>
              <a:t>14.11.2013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AEA6-DE62-4F64-896B-F8B7811BE4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2/28/Kaiserpinguine_mit_Jungen.jpg/800px-Kaiserpinguine_mit_Jungen.jpg" TargetMode="External"/><Relationship Id="rId13" Type="http://schemas.openxmlformats.org/officeDocument/2006/relationships/hyperlink" Target="http://upload.wikimedia.org/wikipedia/commons/thumb/9/9a/Polarb%C3%A4r_12_2004-11-17.jpg/800px-Polarb%C3%A4r_12_2004-11-17.jpg" TargetMode="External"/><Relationship Id="rId3" Type="http://schemas.openxmlformats.org/officeDocument/2006/relationships/hyperlink" Target="http://www.clker.com/cliparts/c/3/6/3/1194983748404948120new_penguin_charles_mcco_01.svg.med.png" TargetMode="External"/><Relationship Id="rId7" Type="http://schemas.openxmlformats.org/officeDocument/2006/relationships/hyperlink" Target="http://www.clker.com/cliparts/d/q/E/P/k/C/christmas-reindeer-2-md.png" TargetMode="External"/><Relationship Id="rId12" Type="http://schemas.openxmlformats.org/officeDocument/2006/relationships/hyperlink" Target="http://upload.wikimedia.org/wikipedia/commons/thumb/7/72/Orca_Orlando_Seaworld.jpg/800px-Orca_Orlando_Seaworl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s/f/2/c/b/11954402531323537841PeterM_Whale.svg.med.png" TargetMode="External"/><Relationship Id="rId11" Type="http://schemas.openxmlformats.org/officeDocument/2006/relationships/hyperlink" Target="http://upload.wikimedia.org/wikipedia/commons/thumb/0/04/VIslandWolf.JPG/800px-VIslandWolf.JPG" TargetMode="External"/><Relationship Id="rId5" Type="http://schemas.openxmlformats.org/officeDocument/2006/relationships/hyperlink" Target="http://www.clker.com/cliparts/4/3/6/f/11971199081869205937valessiobrito_Sea_Lion.svg.med.png" TargetMode="External"/><Relationship Id="rId10" Type="http://schemas.openxmlformats.org/officeDocument/2006/relationships/hyperlink" Target="http://upload.wikimedia.org/wikipedia/commons/thumb/5/50/Lemming.jpg/657px-Lemming.jpg" TargetMode="External"/><Relationship Id="rId4" Type="http://schemas.openxmlformats.org/officeDocument/2006/relationships/hyperlink" Target="http://www.clker.com/cliparts/c/a/8/a/1194983712377693656bison_leif_lodahl_01.svg.med.png" TargetMode="External"/><Relationship Id="rId9" Type="http://schemas.openxmlformats.org/officeDocument/2006/relationships/hyperlink" Target="http://upload.wikimedia.org/wikipedia/commons/thumb/d/d9/Reindeer_in_Kebnekaise.jpg/800px-Reindeer_in_Kebnekaise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5/5d/Greenland_(orthographic_projection).svg/541px-Greenland_(orthographic_projection).svg.png" TargetMode="External"/><Relationship Id="rId3" Type="http://schemas.openxmlformats.org/officeDocument/2006/relationships/hyperlink" Target="http://upload.wikimedia.org/wikipedia/commons/thumb/c/c1/Transantarctic_mountain_hg.jpg/800px-Transantarctic_mountain_hg.jpg" TargetMode="External"/><Relationship Id="rId7" Type="http://schemas.openxmlformats.org/officeDocument/2006/relationships/hyperlink" Target="http://upload.wikimedia.org/wikipedia/commons/thumb/4/46/Greenland_East_Coast_1.jpg/800px-Greenland_East_Coast_1.jpg" TargetMode="External"/><Relationship Id="rId2" Type="http://schemas.openxmlformats.org/officeDocument/2006/relationships/hyperlink" Target="http://upload.wikimedia.org/wikipedia/commons/thumb/3/3b/Anim1755_-_Flickr_-_NOAA_Photo_Library.jpg/800px-Anim1755_-_Flickr_-_NOAA_Photo_Librar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f/155_-_Glacier_Perito_Moreno_-_Panorama_de_la_partie_nord_-_Janvier_2010.jpg/797px-155_-_Glacier_Perito_Moreno_-_Panorama_de_la_partie_nord_-_Janvier_2010.jpg" TargetMode="External"/><Relationship Id="rId5" Type="http://schemas.openxmlformats.org/officeDocument/2006/relationships/hyperlink" Target="http://upload.wikimedia.org/wikipedia/commons/thumb/2/24/Alte_prager_huette_pano.jpg/800px-Alte_prager_huette_pano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upload.wikimedia.org/wikipedia/commons/thumb/6/61/Mediterranian_Sea_16.61811E_38.99124N.jpg/800px-Mediterranian_Sea_16.61811E_38.99124N.jpg" TargetMode="External"/><Relationship Id="rId9" Type="http://schemas.openxmlformats.org/officeDocument/2006/relationships/hyperlink" Target="http://upload.wikimedia.org/wikipedia/commons/thumb/c/cc/Cancun_1600.jpg/800px-Cancun_160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000372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Životní prostředí: </a:t>
            </a:r>
            <a:b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polární oblasti, moře a oceán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00042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196212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00034" y="407194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Př</a:t>
            </a:r>
            <a:r>
              <a:rPr lang="cs-CZ" sz="2400" dirty="0" smtClean="0"/>
              <a:t>_104_Savci_Životní prostředí - polární oblasti, moře a oceán</a:t>
            </a:r>
            <a:endParaRPr lang="cs-CZ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Cancun 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" pitchFamily="34" charset="0"/>
                <a:cs typeface="Arial" pitchFamily="34" charset="0"/>
              </a:rPr>
              <a:t>Co způsobuje zvýšená koncentrace oxidu uhličitého v samotných oceánech?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071678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oxid uhličitý se rozpouští v oceánech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    ty se stávají kyselejšími                     hynou korály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6357950" y="2357430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>
            <a:off x="4357686" y="2786058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0043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7892"/>
            <a:ext cx="3657600" cy="7969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Vyhledej v tabulce </a:t>
            </a:r>
          </a:p>
          <a:p>
            <a:pPr algn="ctr"/>
            <a:r>
              <a:rPr lang="cs-CZ" sz="4400" dirty="0" smtClean="0">
                <a:latin typeface="Baskerville Old Face" pitchFamily="18" charset="0"/>
              </a:rPr>
              <a:t>savce polárních oblastí, moří a oceánů.</a:t>
            </a:r>
            <a:endParaRPr lang="cs-CZ" sz="4400" dirty="0">
              <a:latin typeface="Baskerville Old Face" pitchFamily="18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857588" y="1571587"/>
          <a:ext cx="5286412" cy="5286416"/>
        </p:xfrm>
        <a:graphic>
          <a:graphicData uri="http://schemas.openxmlformats.org/drawingml/2006/table">
            <a:tbl>
              <a:tblPr/>
              <a:tblGrid>
                <a:gridCol w="1083095"/>
                <a:gridCol w="4203317"/>
              </a:tblGrid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1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Arial Unicode MS"/>
                          <a:ea typeface="Calibri"/>
                          <a:cs typeface="Times New Roman"/>
                        </a:rPr>
                        <a:t>LOS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2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Arial Unicode MS"/>
                          <a:ea typeface="Calibri"/>
                          <a:cs typeface="Times New Roman"/>
                        </a:rPr>
                        <a:t>TUČŇÁK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3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Arial Unicode MS"/>
                          <a:ea typeface="Calibri"/>
                          <a:cs typeface="Times New Roman"/>
                        </a:rPr>
                        <a:t>TULEŇ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4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Arial Unicode MS"/>
                          <a:ea typeface="Calibri"/>
                          <a:cs typeface="Times New Roman"/>
                        </a:rPr>
                        <a:t>VIDLOROH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5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Arial Unicode MS"/>
                          <a:ea typeface="Calibri"/>
                          <a:cs typeface="Times New Roman"/>
                        </a:rPr>
                        <a:t>VELRYBA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6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Arial Unicode MS"/>
                          <a:ea typeface="Calibri"/>
                          <a:cs typeface="Times New Roman"/>
                        </a:rPr>
                        <a:t>VAČICE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7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Arial Unicode MS"/>
                          <a:ea typeface="Calibri"/>
                          <a:cs typeface="Times New Roman"/>
                        </a:rPr>
                        <a:t>DROMEDÁR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Arial Unicode MS"/>
                          <a:ea typeface="Calibri"/>
                          <a:cs typeface="Times New Roman"/>
                        </a:rPr>
                        <a:t>8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MEDVĚD KODIAK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2" name="Picture 2" descr="New Penguin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1928826" cy="3731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Vyhledej v tabulce </a:t>
            </a:r>
          </a:p>
          <a:p>
            <a:pPr algn="ctr"/>
            <a:r>
              <a:rPr lang="cs-CZ" sz="4400" dirty="0" smtClean="0">
                <a:latin typeface="Baskerville Old Face" pitchFamily="18" charset="0"/>
              </a:rPr>
              <a:t>savce polárních oblastí, moří a oceánů.</a:t>
            </a:r>
            <a:endParaRPr lang="cs-CZ" sz="4400" dirty="0">
              <a:latin typeface="Baskerville Old Face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857588" y="1571587"/>
          <a:ext cx="5286412" cy="5286416"/>
        </p:xfrm>
        <a:graphic>
          <a:graphicData uri="http://schemas.openxmlformats.org/drawingml/2006/table">
            <a:tbl>
              <a:tblPr/>
              <a:tblGrid>
                <a:gridCol w="1083095"/>
                <a:gridCol w="4203317"/>
              </a:tblGrid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9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DELFÍN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10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HYENA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11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PLEJTVÁK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12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HROCH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13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GEPARD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14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SOB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15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VLK</a:t>
                      </a:r>
                      <a:r>
                        <a:rPr lang="cs-CZ" sz="2800" baseline="0" dirty="0" smtClean="0">
                          <a:latin typeface="Arial Unicode MS"/>
                          <a:ea typeface="Calibri"/>
                          <a:cs typeface="Times New Roman"/>
                        </a:rPr>
                        <a:t> POLÁRNÍ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Arial Unicode MS"/>
                          <a:ea typeface="Calibri"/>
                          <a:cs typeface="Times New Roman"/>
                        </a:rPr>
                        <a:t>16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latin typeface="Arial Unicode MS"/>
                          <a:ea typeface="Calibri"/>
                          <a:cs typeface="Times New Roman"/>
                        </a:rPr>
                        <a:t>LUMÍK</a:t>
                      </a:r>
                      <a:r>
                        <a:rPr lang="cs-CZ" sz="2800" baseline="0" dirty="0" smtClean="0">
                          <a:latin typeface="Arial Unicode MS"/>
                          <a:ea typeface="Calibri"/>
                          <a:cs typeface="Times New Roman"/>
                        </a:rPr>
                        <a:t> NORSKÝ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Bison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3210395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Správné odpovědi.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85786" y="1071546"/>
          <a:ext cx="7500988" cy="1097280"/>
        </p:xfrm>
        <a:graphic>
          <a:graphicData uri="http://schemas.openxmlformats.org/drawingml/2006/table">
            <a:tbl>
              <a:tblPr/>
              <a:tblGrid>
                <a:gridCol w="937214"/>
                <a:gridCol w="937214"/>
                <a:gridCol w="937214"/>
                <a:gridCol w="937214"/>
                <a:gridCol w="938033"/>
                <a:gridCol w="938033"/>
                <a:gridCol w="938033"/>
                <a:gridCol w="938033"/>
              </a:tblGrid>
              <a:tr h="838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>
                          <a:latin typeface="Algerian"/>
                          <a:ea typeface="Calibri"/>
                          <a:cs typeface="Times New Roman"/>
                        </a:rPr>
                        <a:t>2</a:t>
                      </a:r>
                      <a:endParaRPr lang="cs-CZ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>
                          <a:latin typeface="Algerian"/>
                          <a:ea typeface="Calibri"/>
                          <a:cs typeface="Times New Roman"/>
                        </a:rPr>
                        <a:t>3</a:t>
                      </a:r>
                      <a:endParaRPr lang="cs-CZ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>
                          <a:latin typeface="Algerian"/>
                          <a:ea typeface="Calibri"/>
                          <a:cs typeface="Times New Roman"/>
                        </a:rPr>
                        <a:t>5</a:t>
                      </a:r>
                      <a:endParaRPr lang="cs-CZ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>
                          <a:latin typeface="Algerian"/>
                          <a:ea typeface="Calibri"/>
                          <a:cs typeface="Times New Roman"/>
                        </a:rPr>
                        <a:t>9</a:t>
                      </a:r>
                      <a:endParaRPr lang="cs-CZ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>
                          <a:latin typeface="Algerian"/>
                          <a:ea typeface="Calibri"/>
                          <a:cs typeface="Times New Roman"/>
                        </a:rPr>
                        <a:t>11</a:t>
                      </a:r>
                      <a:endParaRPr lang="cs-CZ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>
                          <a:latin typeface="Algerian"/>
                          <a:ea typeface="Calibri"/>
                          <a:cs typeface="Times New Roman"/>
                        </a:rPr>
                        <a:t>14</a:t>
                      </a:r>
                      <a:endParaRPr lang="cs-CZ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>
                          <a:latin typeface="Algerian"/>
                          <a:ea typeface="Calibri"/>
                          <a:cs typeface="Times New Roman"/>
                        </a:rPr>
                        <a:t>15</a:t>
                      </a:r>
                      <a:endParaRPr lang="cs-CZ" sz="4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4800" b="1" dirty="0">
                          <a:latin typeface="Algerian"/>
                          <a:ea typeface="Calibri"/>
                          <a:cs typeface="Times New Roman"/>
                        </a:rPr>
                        <a:t>16</a:t>
                      </a:r>
                      <a:endParaRPr lang="cs-CZ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Valessiobrito Sea Lion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496"/>
            <a:ext cx="3297137" cy="2857520"/>
          </a:xfrm>
          <a:prstGeom prst="rect">
            <a:avLst/>
          </a:prstGeom>
          <a:noFill/>
        </p:spPr>
      </p:pic>
      <p:pic>
        <p:nvPicPr>
          <p:cNvPr id="19460" name="Picture 4" descr="Callbubble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000372"/>
            <a:ext cx="2857500" cy="2514600"/>
          </a:xfrm>
          <a:prstGeom prst="rect">
            <a:avLst/>
          </a:prstGeom>
          <a:noFill/>
        </p:spPr>
      </p:pic>
      <p:pic>
        <p:nvPicPr>
          <p:cNvPr id="19462" name="Picture 6" descr="Christmas Reindeer 2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243988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928670"/>
            <a:ext cx="9144000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Dej písmena do správného pořadí </a:t>
            </a:r>
          </a:p>
          <a:p>
            <a:pPr algn="ctr"/>
            <a:r>
              <a:rPr lang="cs-CZ" sz="4400" dirty="0" smtClean="0">
                <a:latin typeface="Baskerville Old Face" pitchFamily="18" charset="0"/>
              </a:rPr>
              <a:t>a dostaneš název (rodové i druhové jméno) savce žijícího ve výše </a:t>
            </a:r>
          </a:p>
          <a:p>
            <a:pPr algn="ctr"/>
            <a:r>
              <a:rPr lang="cs-CZ" sz="4400" dirty="0" smtClean="0">
                <a:latin typeface="Baskerville Old Face" pitchFamily="18" charset="0"/>
              </a:rPr>
              <a:t>uvedených oblastí.</a:t>
            </a:r>
            <a:endParaRPr lang="cs-CZ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Kaiserpinguine mit Jun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7929618" cy="4572008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857892"/>
            <a:ext cx="3657600" cy="796925"/>
          </a:xfrm>
          <a:prstGeom prst="rect">
            <a:avLst/>
          </a:prstGeom>
          <a:noFill/>
        </p:spPr>
      </p:pic>
      <p:cxnSp>
        <p:nvCxnSpPr>
          <p:cNvPr id="4" name="Přímá spojovací čára 3"/>
          <p:cNvCxnSpPr/>
          <p:nvPr/>
        </p:nvCxnSpPr>
        <p:spPr>
          <a:xfrm>
            <a:off x="2142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235742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164304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92866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307180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7861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714876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5572132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642938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728664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814390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357422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314324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392905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0" y="2857496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K  Á  U  Č  Ň  T 	   S  A  Ý  S  Í  Ř  K  C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1448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Č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71487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92905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21467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Í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42886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14390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28664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42938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572132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Ř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1428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42886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Ň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07180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85762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00010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Reindeer in Kebneka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8256"/>
            <a:ext cx="6977058" cy="4639744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857892"/>
            <a:ext cx="3657600" cy="796925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>
            <a:off x="857224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>
            <a:off x="2285984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1571604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535781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621507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707233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7929586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00036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786182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57200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0" y="271462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O  B  S 	   Á  R  P  Í  O  N  L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35742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5781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Á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57200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85762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071802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92958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Í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07233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21507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57224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64304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>
            <a:off x="2142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>
            <a:off x="235742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164304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92866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307180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6357950" y="214311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7215206" y="214311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8072462" y="214311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4000496" y="214311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86314" y="214311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5572132" y="2143116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1448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357950" y="135729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72132" y="135729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57752" y="135729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71934" y="135729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072462" y="135729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Ý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215206" y="135729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1428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42886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Í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7180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0010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0" y="2714620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Í  M  K  L  U	O  S  Ý  N  R  K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Soubor:Lem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85992"/>
            <a:ext cx="5006349" cy="4572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ovací čára 2"/>
          <p:cNvCxnSpPr/>
          <p:nvPr/>
        </p:nvCxnSpPr>
        <p:spPr>
          <a:xfrm>
            <a:off x="857224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>
            <a:off x="2285984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1571604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535781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621507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707233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7929586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00036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786182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57200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35742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5781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Á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57200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85762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71802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92958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Í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07233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21507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57224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64304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271462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	   Á  R  P  Í  O  N  L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ile:VIslandWo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6191260" cy="4643445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Orca Orlando Sea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812" y="2285992"/>
            <a:ext cx="6914188" cy="4572008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857892"/>
            <a:ext cx="3657600" cy="796925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>
            <a:off x="2142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>
            <a:off x="235742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164304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92866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307180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37861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728664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814390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492919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571500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6500826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1448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28664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50082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8644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00062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14390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Á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1428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42886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07180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85762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00010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ovací čára 31"/>
          <p:cNvCxnSpPr/>
          <p:nvPr/>
        </p:nvCxnSpPr>
        <p:spPr>
          <a:xfrm>
            <a:off x="450056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457200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0" y="2714620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A  T  O  K  </a:t>
            </a:r>
            <a:r>
              <a:rPr lang="cs-CZ" sz="40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 S  A	Á  A  V  D  R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procvičování učiva. Žáci si opakují získané vědomosti a procvičují dovednosti. Díky nim zařadí jednotlivé savce do ekosystému, ve kterých se vyskytují.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ovací čára 2"/>
          <p:cNvCxnSpPr/>
          <p:nvPr/>
        </p:nvCxnSpPr>
        <p:spPr>
          <a:xfrm>
            <a:off x="2142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>
            <a:off x="235742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164304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92866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307180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37861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728664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814390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492919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571500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6500826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1448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8664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0082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78644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0062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14390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Í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1428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2886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07180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Ě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85762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0010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0" y="2714620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D  </a:t>
            </a:r>
            <a:r>
              <a:rPr lang="cs-CZ" sz="40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 E  Ě  V  M  	D  N  L  E  Í 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File:Polarbär 12 2004-1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6286512" cy="4714884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Anim1755 - Flickr - NOAA Photo 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8846"/>
            <a:ext cx="6858016" cy="4569154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857892"/>
            <a:ext cx="3657600" cy="796925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>
            <a:off x="2142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Přímá spojovací čára 3"/>
          <p:cNvCxnSpPr/>
          <p:nvPr/>
        </p:nvCxnSpPr>
        <p:spPr>
          <a:xfrm>
            <a:off x="235742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/>
        </p:nvCxnSpPr>
        <p:spPr>
          <a:xfrm>
            <a:off x="164304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92866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307180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378618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4714876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5572132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642938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7286644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814390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2357422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3143240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3929058" y="2071678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1448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71487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2905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1467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2886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143900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Ý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286644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429388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572132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1428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42886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07180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85762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00010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ovací čára 31"/>
          <p:cNvCxnSpPr/>
          <p:nvPr/>
        </p:nvCxnSpPr>
        <p:spPr>
          <a:xfrm>
            <a:off x="450056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5214942" y="1142984"/>
            <a:ext cx="57150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286380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500562" y="357166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Á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0" y="2714620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K J V E Á T L P  	O </a:t>
            </a:r>
            <a:r>
              <a:rPr lang="cs-CZ" sz="40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 S V R K B Ý 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71405" y="1071548"/>
          <a:ext cx="9001188" cy="4572032"/>
        </p:xfrm>
        <a:graphic>
          <a:graphicData uri="http://schemas.openxmlformats.org/drawingml/2006/table">
            <a:tbl>
              <a:tblPr/>
              <a:tblGrid>
                <a:gridCol w="7059466"/>
                <a:gridCol w="1012232"/>
                <a:gridCol w="929490"/>
              </a:tblGrid>
              <a:tr h="689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Times New Roman"/>
                          <a:ea typeface="BatangChe"/>
                          <a:cs typeface="Times New Roman"/>
                        </a:rPr>
                        <a:t>OTÁZKA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Times New Roman"/>
                          <a:ea typeface="BatangChe"/>
                          <a:cs typeface="Times New Roman"/>
                        </a:rPr>
                        <a:t>ANO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Times New Roman"/>
                          <a:ea typeface="BatangChe"/>
                          <a:cs typeface="Times New Roman"/>
                        </a:rPr>
                        <a:t>NE</a:t>
                      </a:r>
                      <a:endParaRPr lang="cs-CZ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Plejtvák je současnosti největším žijícím živočichem.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Tuleň žije jen na severní polokouli.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Tučňáci se vyskytují na jižní polokouli.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Sob polární patří mezi sudokopytníky.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Velryby se živí výhradně planktonem.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Delfíni se řadí do řádu šelmy.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Calibri"/>
                          <a:cs typeface="Times New Roman"/>
                        </a:rPr>
                        <a:t>Medvěd lední se vyskytuje jen na severní polokouli.</a:t>
                      </a:r>
                      <a:endParaRPr lang="cs-CZ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9" marR="61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Odpověz na zadané otázky.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eselý obličej 4"/>
          <p:cNvSpPr/>
          <p:nvPr/>
        </p:nvSpPr>
        <p:spPr>
          <a:xfrm>
            <a:off x="7358082" y="1857364"/>
            <a:ext cx="500066" cy="357190"/>
          </a:xfrm>
          <a:prstGeom prst="smileyFac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8358214" y="2428868"/>
            <a:ext cx="500066" cy="357190"/>
          </a:xfrm>
          <a:prstGeom prst="smileyFac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eselý obličej 7"/>
          <p:cNvSpPr/>
          <p:nvPr/>
        </p:nvSpPr>
        <p:spPr>
          <a:xfrm>
            <a:off x="7358082" y="3500438"/>
            <a:ext cx="500066" cy="357190"/>
          </a:xfrm>
          <a:prstGeom prst="smileyFac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7358082" y="3000372"/>
            <a:ext cx="500066" cy="357190"/>
          </a:xfrm>
          <a:prstGeom prst="smileyFac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8358214" y="4643446"/>
            <a:ext cx="500066" cy="357190"/>
          </a:xfrm>
          <a:prstGeom prst="smileyFac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>
            <a:off x="7358082" y="4071942"/>
            <a:ext cx="500066" cy="357190"/>
          </a:xfrm>
          <a:prstGeom prst="smileyFac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/>
          <p:cNvSpPr/>
          <p:nvPr/>
        </p:nvSpPr>
        <p:spPr>
          <a:xfrm>
            <a:off x="7358082" y="5214950"/>
            <a:ext cx="500066" cy="357190"/>
          </a:xfrm>
          <a:prstGeom prst="smileyFace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200" dirty="0"/>
              <a:t>New </a:t>
            </a:r>
            <a:r>
              <a:rPr lang="cs-CZ" sz="1200" dirty="0" err="1"/>
              <a:t>Penguin</a:t>
            </a:r>
            <a:r>
              <a:rPr lang="cs-CZ" sz="1200" dirty="0"/>
              <a:t> </a:t>
            </a:r>
            <a:r>
              <a:rPr lang="cs-CZ" sz="1200" dirty="0" err="1"/>
              <a:t>clip</a:t>
            </a:r>
            <a:r>
              <a:rPr lang="cs-CZ" sz="1200" dirty="0"/>
              <a:t> </a:t>
            </a:r>
            <a:r>
              <a:rPr lang="cs-CZ" sz="1200" dirty="0" err="1"/>
              <a:t>art</a:t>
            </a:r>
            <a:r>
              <a:rPr lang="cs-CZ" sz="1200" dirty="0"/>
              <a:t>. </a:t>
            </a:r>
            <a:r>
              <a:rPr lang="cs-CZ" sz="1200" i="1" dirty="0"/>
              <a:t>Www.</a:t>
            </a:r>
            <a:r>
              <a:rPr lang="cs-CZ" sz="1200" i="1" dirty="0" err="1"/>
              <a:t>clker.com</a:t>
            </a:r>
            <a:r>
              <a:rPr lang="cs-CZ" sz="1200" dirty="0"/>
              <a:t> [online]. </a:t>
            </a:r>
            <a:r>
              <a:rPr lang="cs-CZ" sz="1200" dirty="0" err="1"/>
              <a:t>Tuesday</a:t>
            </a:r>
            <a:r>
              <a:rPr lang="cs-CZ" sz="1200" dirty="0"/>
              <a:t>, 13-Nov-07 11:55:48 PST [cit. 2013-09-22]. Dostupné z: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www.</a:t>
            </a:r>
            <a:r>
              <a:rPr lang="cs-CZ" sz="1200" dirty="0" err="1" smtClean="0">
                <a:hlinkClick r:id="rId3"/>
              </a:rPr>
              <a:t>clker.com</a:t>
            </a:r>
            <a:r>
              <a:rPr lang="cs-CZ" sz="1200" dirty="0" smtClean="0">
                <a:hlinkClick r:id="rId3"/>
              </a:rPr>
              <a:t>/</a:t>
            </a:r>
            <a:r>
              <a:rPr lang="cs-CZ" sz="1200" dirty="0" err="1" smtClean="0">
                <a:hlinkClick r:id="rId3"/>
              </a:rPr>
              <a:t>cliparts</a:t>
            </a:r>
            <a:r>
              <a:rPr lang="cs-CZ" sz="1200" dirty="0" smtClean="0">
                <a:hlinkClick r:id="rId3"/>
              </a:rPr>
              <a:t>/c/3/6/3/1194983748404948120new_</a:t>
            </a:r>
            <a:r>
              <a:rPr lang="cs-CZ" sz="1200" dirty="0" err="1" smtClean="0">
                <a:hlinkClick r:id="rId3"/>
              </a:rPr>
              <a:t>penguin</a:t>
            </a:r>
            <a:r>
              <a:rPr lang="cs-CZ" sz="1200" dirty="0" smtClean="0">
                <a:hlinkClick r:id="rId3"/>
              </a:rPr>
              <a:t>_</a:t>
            </a:r>
            <a:r>
              <a:rPr lang="cs-CZ" sz="1200" dirty="0" err="1" smtClean="0">
                <a:hlinkClick r:id="rId3"/>
              </a:rPr>
              <a:t>charles</a:t>
            </a:r>
            <a:r>
              <a:rPr lang="cs-CZ" sz="1200" dirty="0" smtClean="0">
                <a:hlinkClick r:id="rId3"/>
              </a:rPr>
              <a:t>_</a:t>
            </a:r>
            <a:r>
              <a:rPr lang="cs-CZ" sz="1200" dirty="0" err="1" smtClean="0">
                <a:hlinkClick r:id="rId3"/>
              </a:rPr>
              <a:t>mcco</a:t>
            </a:r>
            <a:r>
              <a:rPr lang="cs-CZ" sz="1200" dirty="0" smtClean="0">
                <a:hlinkClick r:id="rId3"/>
              </a:rPr>
              <a:t>_01.svg.med.png</a:t>
            </a:r>
            <a:endParaRPr lang="cs-CZ" sz="1200" dirty="0" smtClean="0"/>
          </a:p>
          <a:p>
            <a:r>
              <a:rPr lang="cs-CZ" sz="1200" dirty="0" err="1"/>
              <a:t>Bison</a:t>
            </a:r>
            <a:r>
              <a:rPr lang="cs-CZ" sz="1200" dirty="0"/>
              <a:t> </a:t>
            </a:r>
            <a:r>
              <a:rPr lang="cs-CZ" sz="1200" dirty="0" err="1"/>
              <a:t>clip</a:t>
            </a:r>
            <a:r>
              <a:rPr lang="cs-CZ" sz="1200" dirty="0"/>
              <a:t> </a:t>
            </a:r>
            <a:r>
              <a:rPr lang="cs-CZ" sz="1200" dirty="0" err="1"/>
              <a:t>art</a:t>
            </a:r>
            <a:r>
              <a:rPr lang="cs-CZ" sz="1200" dirty="0"/>
              <a:t>. </a:t>
            </a:r>
            <a:r>
              <a:rPr lang="cs-CZ" sz="1200" i="1" dirty="0"/>
              <a:t>Www.</a:t>
            </a:r>
            <a:r>
              <a:rPr lang="cs-CZ" sz="1200" i="1" dirty="0" err="1"/>
              <a:t>clker.com</a:t>
            </a:r>
            <a:r>
              <a:rPr lang="cs-CZ" sz="1200" dirty="0"/>
              <a:t> [online]. </a:t>
            </a:r>
            <a:r>
              <a:rPr lang="cs-CZ" sz="1200" dirty="0" err="1"/>
              <a:t>Tuesday</a:t>
            </a:r>
            <a:r>
              <a:rPr lang="cs-CZ" sz="1200" dirty="0"/>
              <a:t>, 13-Nov-07 11:55:12 PST [cit. 2013-09-22]. Dostupné z: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www.</a:t>
            </a:r>
            <a:r>
              <a:rPr lang="cs-CZ" sz="1200" dirty="0" err="1" smtClean="0">
                <a:hlinkClick r:id="rId4"/>
              </a:rPr>
              <a:t>clker.com</a:t>
            </a:r>
            <a:r>
              <a:rPr lang="cs-CZ" sz="1200" dirty="0" smtClean="0">
                <a:hlinkClick r:id="rId4"/>
              </a:rPr>
              <a:t>/</a:t>
            </a:r>
            <a:r>
              <a:rPr lang="cs-CZ" sz="1200" dirty="0" err="1" smtClean="0">
                <a:hlinkClick r:id="rId4"/>
              </a:rPr>
              <a:t>cliparts</a:t>
            </a:r>
            <a:r>
              <a:rPr lang="cs-CZ" sz="1200" dirty="0" smtClean="0">
                <a:hlinkClick r:id="rId4"/>
              </a:rPr>
              <a:t>/c/a/8/a/1194983712377693656bison_</a:t>
            </a:r>
            <a:r>
              <a:rPr lang="cs-CZ" sz="1200" dirty="0" err="1" smtClean="0">
                <a:hlinkClick r:id="rId4"/>
              </a:rPr>
              <a:t>leif</a:t>
            </a:r>
            <a:r>
              <a:rPr lang="cs-CZ" sz="1200" dirty="0" smtClean="0">
                <a:hlinkClick r:id="rId4"/>
              </a:rPr>
              <a:t>_</a:t>
            </a:r>
            <a:r>
              <a:rPr lang="cs-CZ" sz="1200" dirty="0" err="1" smtClean="0">
                <a:hlinkClick r:id="rId4"/>
              </a:rPr>
              <a:t>lodahl</a:t>
            </a:r>
            <a:r>
              <a:rPr lang="cs-CZ" sz="1200" dirty="0" smtClean="0">
                <a:hlinkClick r:id="rId4"/>
              </a:rPr>
              <a:t>_01.svg.med.png</a:t>
            </a:r>
            <a:endParaRPr lang="cs-CZ" sz="1200" dirty="0" smtClean="0"/>
          </a:p>
          <a:p>
            <a:r>
              <a:rPr lang="cs-CZ" sz="1200" dirty="0" err="1"/>
              <a:t>Valessiobrito</a:t>
            </a:r>
            <a:r>
              <a:rPr lang="cs-CZ" sz="1200" dirty="0"/>
              <a:t> </a:t>
            </a:r>
            <a:r>
              <a:rPr lang="cs-CZ" sz="1200" dirty="0" err="1"/>
              <a:t>Sea</a:t>
            </a:r>
            <a:r>
              <a:rPr lang="cs-CZ" sz="1200" dirty="0"/>
              <a:t> Lion </a:t>
            </a:r>
            <a:r>
              <a:rPr lang="cs-CZ" sz="1200" dirty="0" err="1"/>
              <a:t>clip</a:t>
            </a:r>
            <a:r>
              <a:rPr lang="cs-CZ" sz="1200" dirty="0"/>
              <a:t> </a:t>
            </a:r>
            <a:r>
              <a:rPr lang="cs-CZ" sz="1200" dirty="0" err="1"/>
              <a:t>art</a:t>
            </a:r>
            <a:r>
              <a:rPr lang="cs-CZ" sz="1200" dirty="0"/>
              <a:t>. </a:t>
            </a:r>
            <a:r>
              <a:rPr lang="cs-CZ" sz="1200" i="1" dirty="0"/>
              <a:t>Www.</a:t>
            </a:r>
            <a:r>
              <a:rPr lang="cs-CZ" sz="1200" i="1" dirty="0" err="1"/>
              <a:t>clker.com</a:t>
            </a:r>
            <a:r>
              <a:rPr lang="cs-CZ" sz="1200" dirty="0"/>
              <a:t> [online]. </a:t>
            </a:r>
            <a:r>
              <a:rPr lang="cs-CZ" sz="1200" dirty="0" err="1"/>
              <a:t>Saturday</a:t>
            </a:r>
            <a:r>
              <a:rPr lang="cs-CZ" sz="1200" dirty="0"/>
              <a:t>, 08-</a:t>
            </a:r>
            <a:r>
              <a:rPr lang="cs-CZ" sz="1200" dirty="0" err="1"/>
              <a:t>Dec</a:t>
            </a:r>
            <a:r>
              <a:rPr lang="cs-CZ" sz="1200" dirty="0"/>
              <a:t>-07 05:18:32 PST [cit. 2013-09-22]. Dostupné z: </a:t>
            </a:r>
            <a:r>
              <a:rPr lang="cs-CZ" sz="1200" dirty="0">
                <a:hlinkClick r:id="rId5"/>
              </a:rPr>
              <a:t>http://</a:t>
            </a:r>
            <a:r>
              <a:rPr lang="cs-CZ" sz="1200" dirty="0" smtClean="0">
                <a:hlinkClick r:id="rId5"/>
              </a:rPr>
              <a:t>www.</a:t>
            </a:r>
            <a:r>
              <a:rPr lang="cs-CZ" sz="1200" dirty="0" err="1" smtClean="0">
                <a:hlinkClick r:id="rId5"/>
              </a:rPr>
              <a:t>clker.com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err="1" smtClean="0">
                <a:hlinkClick r:id="rId5"/>
              </a:rPr>
              <a:t>cliparts</a:t>
            </a:r>
            <a:r>
              <a:rPr lang="cs-CZ" sz="1200" dirty="0" smtClean="0">
                <a:hlinkClick r:id="rId5"/>
              </a:rPr>
              <a:t>/4/3/6/f/11971199081869205937valessiobrito_</a:t>
            </a:r>
            <a:r>
              <a:rPr lang="cs-CZ" sz="1200" dirty="0" err="1" smtClean="0">
                <a:hlinkClick r:id="rId5"/>
              </a:rPr>
              <a:t>Sea</a:t>
            </a:r>
            <a:r>
              <a:rPr lang="cs-CZ" sz="1200" dirty="0" smtClean="0">
                <a:hlinkClick r:id="rId5"/>
              </a:rPr>
              <a:t>_Lion.</a:t>
            </a:r>
            <a:r>
              <a:rPr lang="cs-CZ" sz="1200" dirty="0" err="1" smtClean="0">
                <a:hlinkClick r:id="rId5"/>
              </a:rPr>
              <a:t>svg.med.png</a:t>
            </a:r>
            <a:endParaRPr lang="cs-CZ" sz="1200" dirty="0" smtClean="0"/>
          </a:p>
          <a:p>
            <a:r>
              <a:rPr lang="cs-CZ" sz="1200" dirty="0" err="1"/>
              <a:t>Callbubble</a:t>
            </a:r>
            <a:r>
              <a:rPr lang="cs-CZ" sz="1200" dirty="0"/>
              <a:t> </a:t>
            </a:r>
            <a:r>
              <a:rPr lang="cs-CZ" sz="1200" dirty="0" err="1"/>
              <a:t>clip</a:t>
            </a:r>
            <a:r>
              <a:rPr lang="cs-CZ" sz="1200" dirty="0"/>
              <a:t> </a:t>
            </a:r>
            <a:r>
              <a:rPr lang="cs-CZ" sz="1200" dirty="0" err="1"/>
              <a:t>art</a:t>
            </a:r>
            <a:r>
              <a:rPr lang="cs-CZ" sz="1200" dirty="0"/>
              <a:t>. </a:t>
            </a:r>
            <a:r>
              <a:rPr lang="cs-CZ" sz="1200" i="1" dirty="0"/>
              <a:t>Www.</a:t>
            </a:r>
            <a:r>
              <a:rPr lang="cs-CZ" sz="1200" i="1" dirty="0" err="1"/>
              <a:t>clker.com</a:t>
            </a:r>
            <a:r>
              <a:rPr lang="cs-CZ" sz="1200" dirty="0"/>
              <a:t> [online]. </a:t>
            </a:r>
            <a:r>
              <a:rPr lang="cs-CZ" sz="1200" dirty="0" err="1"/>
              <a:t>Sunday</a:t>
            </a:r>
            <a:r>
              <a:rPr lang="cs-CZ" sz="1200" dirty="0"/>
              <a:t>, 18-Nov-07 18:44:14 PST [cit. 2013-09-22]. Dostupné z: </a:t>
            </a:r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www.</a:t>
            </a:r>
            <a:r>
              <a:rPr lang="cs-CZ" sz="1200" dirty="0" err="1" smtClean="0">
                <a:hlinkClick r:id="rId6"/>
              </a:rPr>
              <a:t>clker.com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cliparts</a:t>
            </a:r>
            <a:r>
              <a:rPr lang="cs-CZ" sz="1200" dirty="0" smtClean="0">
                <a:hlinkClick r:id="rId6"/>
              </a:rPr>
              <a:t>/f/2/c/b/11954402531323537841PeterM_</a:t>
            </a:r>
            <a:r>
              <a:rPr lang="cs-CZ" sz="1200" dirty="0" err="1" smtClean="0">
                <a:hlinkClick r:id="rId6"/>
              </a:rPr>
              <a:t>Whale.svg.med.png</a:t>
            </a:r>
            <a:endParaRPr lang="cs-CZ" sz="1200" dirty="0" smtClean="0"/>
          </a:p>
          <a:p>
            <a:r>
              <a:rPr lang="cs-CZ" sz="1200" dirty="0" err="1"/>
              <a:t>Christmas</a:t>
            </a:r>
            <a:r>
              <a:rPr lang="cs-CZ" sz="1200" dirty="0"/>
              <a:t> </a:t>
            </a:r>
            <a:r>
              <a:rPr lang="cs-CZ" sz="1200" dirty="0" err="1"/>
              <a:t>Reindeer</a:t>
            </a:r>
            <a:r>
              <a:rPr lang="cs-CZ" sz="1200" dirty="0"/>
              <a:t> 2 </a:t>
            </a:r>
            <a:r>
              <a:rPr lang="cs-CZ" sz="1200" dirty="0" err="1"/>
              <a:t>clip</a:t>
            </a:r>
            <a:r>
              <a:rPr lang="cs-CZ" sz="1200" dirty="0"/>
              <a:t> </a:t>
            </a:r>
            <a:r>
              <a:rPr lang="cs-CZ" sz="1200" dirty="0" err="1"/>
              <a:t>art</a:t>
            </a:r>
            <a:r>
              <a:rPr lang="cs-CZ" sz="1200" dirty="0"/>
              <a:t>. </a:t>
            </a:r>
            <a:r>
              <a:rPr lang="cs-CZ" sz="1200" i="1" dirty="0"/>
              <a:t>Www.</a:t>
            </a:r>
            <a:r>
              <a:rPr lang="cs-CZ" sz="1200" i="1" dirty="0" err="1"/>
              <a:t>clker.com</a:t>
            </a:r>
            <a:r>
              <a:rPr lang="cs-CZ" sz="1200" dirty="0"/>
              <a:t> [online]. </a:t>
            </a:r>
            <a:r>
              <a:rPr lang="cs-CZ" sz="1200" dirty="0" err="1"/>
              <a:t>Sunday</a:t>
            </a:r>
            <a:r>
              <a:rPr lang="cs-CZ" sz="1200" dirty="0"/>
              <a:t>, 11-</a:t>
            </a:r>
            <a:r>
              <a:rPr lang="cs-CZ" sz="1200" dirty="0" err="1"/>
              <a:t>Dec</a:t>
            </a:r>
            <a:r>
              <a:rPr lang="cs-CZ" sz="1200" dirty="0"/>
              <a:t>-11 23:24:35 PST [cit. 2013-09-22]. Dostupné z: </a:t>
            </a: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</a:t>
            </a:r>
            <a:r>
              <a:rPr lang="cs-CZ" sz="1200" dirty="0" err="1" smtClean="0">
                <a:hlinkClick r:id="rId7"/>
              </a:rPr>
              <a:t>clker.com</a:t>
            </a:r>
            <a:r>
              <a:rPr lang="cs-CZ" sz="1200" dirty="0" smtClean="0">
                <a:hlinkClick r:id="rId7"/>
              </a:rPr>
              <a:t>/</a:t>
            </a:r>
            <a:r>
              <a:rPr lang="cs-CZ" sz="1200" dirty="0" err="1" smtClean="0">
                <a:hlinkClick r:id="rId7"/>
              </a:rPr>
              <a:t>cliparts</a:t>
            </a:r>
            <a:r>
              <a:rPr lang="cs-CZ" sz="1200" dirty="0" smtClean="0">
                <a:hlinkClick r:id="rId7"/>
              </a:rPr>
              <a:t>/d/q/E/P/k/C/</a:t>
            </a:r>
            <a:r>
              <a:rPr lang="cs-CZ" sz="1200" dirty="0" err="1" smtClean="0">
                <a:hlinkClick r:id="rId7"/>
              </a:rPr>
              <a:t>christmas</a:t>
            </a:r>
            <a:r>
              <a:rPr lang="cs-CZ" sz="1200" dirty="0" smtClean="0">
                <a:hlinkClick r:id="rId7"/>
              </a:rPr>
              <a:t>-</a:t>
            </a:r>
            <a:r>
              <a:rPr lang="cs-CZ" sz="1200" dirty="0" err="1" smtClean="0">
                <a:hlinkClick r:id="rId7"/>
              </a:rPr>
              <a:t>reindeer</a:t>
            </a:r>
            <a:r>
              <a:rPr lang="cs-CZ" sz="1200" dirty="0" smtClean="0">
                <a:hlinkClick r:id="rId7"/>
              </a:rPr>
              <a:t>-2-</a:t>
            </a:r>
            <a:r>
              <a:rPr lang="cs-CZ" sz="1200" dirty="0" err="1" smtClean="0">
                <a:hlinkClick r:id="rId7"/>
              </a:rPr>
              <a:t>md.png</a:t>
            </a:r>
            <a:endParaRPr lang="cs-CZ" sz="1200" dirty="0" smtClean="0"/>
          </a:p>
          <a:p>
            <a:r>
              <a:rPr lang="cs-CZ" sz="1200" dirty="0" err="1"/>
              <a:t>Kaiserpinguine</a:t>
            </a:r>
            <a:r>
              <a:rPr lang="cs-CZ" sz="1200" dirty="0"/>
              <a:t> </a:t>
            </a:r>
            <a:r>
              <a:rPr lang="cs-CZ" sz="1200" dirty="0" err="1"/>
              <a:t>mit</a:t>
            </a:r>
            <a:r>
              <a:rPr lang="cs-CZ" sz="1200" dirty="0"/>
              <a:t> </a:t>
            </a:r>
            <a:r>
              <a:rPr lang="cs-CZ" sz="1200" dirty="0" err="1"/>
              <a:t>Jungen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8"/>
              </a:rPr>
              <a:t>http://</a:t>
            </a:r>
            <a:r>
              <a:rPr lang="cs-CZ" sz="1200" dirty="0" smtClean="0">
                <a:hlinkClick r:id="rId8"/>
              </a:rPr>
              <a:t>upload.wikimedia.org/wikipedia/commons/thumb/2/28/Kaiserpinguine_mit_Jungen.jpg/800px-Kaiserpinguine_mit_Jungen.jpg</a:t>
            </a:r>
            <a:endParaRPr lang="cs-CZ" sz="1200" dirty="0" smtClean="0"/>
          </a:p>
          <a:p>
            <a:r>
              <a:rPr lang="cs-CZ" sz="1200" dirty="0" err="1"/>
              <a:t>Reindeer</a:t>
            </a:r>
            <a:r>
              <a:rPr lang="cs-CZ" sz="1200" dirty="0"/>
              <a:t> in </a:t>
            </a:r>
            <a:r>
              <a:rPr lang="cs-CZ" sz="1200" dirty="0" err="1"/>
              <a:t>Kebnekaise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9"/>
              </a:rPr>
              <a:t>http://</a:t>
            </a:r>
            <a:r>
              <a:rPr lang="cs-CZ" sz="1200" dirty="0" smtClean="0">
                <a:hlinkClick r:id="rId9"/>
              </a:rPr>
              <a:t>upload.wikimedia.org/wikipedia/commons/thumb/d/d9/Reindeer_in_Kebnekaise.jpg/800px-Reindeer_in_Kebnekaise.jpg</a:t>
            </a:r>
            <a:endParaRPr lang="cs-CZ" sz="1200" dirty="0" smtClean="0"/>
          </a:p>
          <a:p>
            <a:r>
              <a:rPr lang="en-US" sz="1200" dirty="0"/>
              <a:t>Lemming. In: </a:t>
            </a:r>
            <a:r>
              <a:rPr lang="en-US" sz="1200" i="1" dirty="0"/>
              <a:t>Wikipedia: the free encyclopedia</a:t>
            </a:r>
            <a:r>
              <a:rPr lang="en-US" sz="1200" dirty="0"/>
              <a:t> [online]. San Francisco (CA): Wikimedia Foundation, 2001- [cit. 2013-09-22]. </a:t>
            </a:r>
            <a:r>
              <a:rPr lang="en-US" sz="1200" dirty="0" err="1"/>
              <a:t>Dostupné</a:t>
            </a:r>
            <a:r>
              <a:rPr lang="en-US" sz="1200" dirty="0"/>
              <a:t> z: </a:t>
            </a: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upload.wikimedia.org/wikipedia/commons/thumb/5/50/Lemming.jpg/657px-Lemming.jpg</a:t>
            </a:r>
            <a:endParaRPr lang="cs-CZ" sz="1200" dirty="0" smtClean="0"/>
          </a:p>
          <a:p>
            <a:r>
              <a:rPr lang="cs-CZ" sz="1200" dirty="0" err="1"/>
              <a:t>VIslandWolf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upload.wikimedia.org/wikipedia/commons/thumb/0/04/VIslandWolf.JPG/800px-VIslandWolf.JPG</a:t>
            </a:r>
            <a:endParaRPr lang="cs-CZ" sz="1200" dirty="0" smtClean="0"/>
          </a:p>
          <a:p>
            <a:r>
              <a:rPr lang="cs-CZ" sz="1200" dirty="0" err="1"/>
              <a:t>Orca</a:t>
            </a:r>
            <a:r>
              <a:rPr lang="cs-CZ" sz="1200" dirty="0"/>
              <a:t> </a:t>
            </a:r>
            <a:r>
              <a:rPr lang="cs-CZ" sz="1200" dirty="0" err="1"/>
              <a:t>Orlando</a:t>
            </a:r>
            <a:r>
              <a:rPr lang="cs-CZ" sz="1200" dirty="0"/>
              <a:t> </a:t>
            </a:r>
            <a:r>
              <a:rPr lang="cs-CZ" sz="1200" dirty="0" err="1"/>
              <a:t>Seaworld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12"/>
              </a:rPr>
              <a:t>http://</a:t>
            </a:r>
            <a:r>
              <a:rPr lang="cs-CZ" sz="1200" dirty="0" smtClean="0">
                <a:hlinkClick r:id="rId12"/>
              </a:rPr>
              <a:t>upload.wikimedia.org/wikipedia/commons/thumb/7/72/Orca_Orlando_Seaworld.jpg/800px-Orca_Orlando_Seaworld.jpg</a:t>
            </a:r>
            <a:endParaRPr lang="cs-CZ" sz="1200" dirty="0" smtClean="0"/>
          </a:p>
          <a:p>
            <a:r>
              <a:rPr lang="cs-CZ" sz="1200" dirty="0" err="1"/>
              <a:t>Polarbär</a:t>
            </a:r>
            <a:r>
              <a:rPr lang="cs-CZ" sz="1200" dirty="0"/>
              <a:t> 12 2004-11-17.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13"/>
              </a:rPr>
              <a:t>http://</a:t>
            </a:r>
            <a:r>
              <a:rPr lang="cs-CZ" sz="1200" dirty="0" smtClean="0">
                <a:hlinkClick r:id="rId13"/>
              </a:rPr>
              <a:t>upload.wikimedia.org/wikipedia/commons/thumb/9/9a/Polarb%C3%A4r_12_2004-11-17.jpg/800px-Polarb%C3%A4r_12_2004-11-17.jpg</a:t>
            </a:r>
            <a:endParaRPr lang="cs-CZ" sz="1200" dirty="0" smtClean="0"/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200" dirty="0"/>
              <a:t>Anim1755 - </a:t>
            </a:r>
            <a:r>
              <a:rPr lang="cs-CZ" sz="1200" dirty="0" err="1"/>
              <a:t>Flickr</a:t>
            </a:r>
            <a:r>
              <a:rPr lang="cs-CZ" sz="1200" dirty="0"/>
              <a:t> - NOAA </a:t>
            </a:r>
            <a:r>
              <a:rPr lang="cs-CZ" sz="1200" dirty="0" err="1"/>
              <a:t>Photo</a:t>
            </a:r>
            <a:r>
              <a:rPr lang="cs-CZ" sz="1200" dirty="0"/>
              <a:t> </a:t>
            </a:r>
            <a:r>
              <a:rPr lang="cs-CZ" sz="1200" dirty="0" err="1"/>
              <a:t>Library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2"/>
              </a:rPr>
              <a:t>http://upload.wikimedia.org/wikipedia/commons/thumb/3/3b/Anim1755_-_Flickr_-_NOAA_Photo_Library.jpg/800px-Anim1755_-_Flickr_-_</a:t>
            </a:r>
            <a:r>
              <a:rPr lang="cs-CZ" sz="1200" dirty="0" smtClean="0">
                <a:hlinkClick r:id="rId2"/>
              </a:rPr>
              <a:t>NOAA_Photo_Library.jpg</a:t>
            </a:r>
            <a:endParaRPr lang="cs-CZ" sz="1200" dirty="0" smtClean="0"/>
          </a:p>
          <a:p>
            <a:r>
              <a:rPr lang="cs-CZ" sz="1200" dirty="0" err="1"/>
              <a:t>Transantarctic</a:t>
            </a:r>
            <a:r>
              <a:rPr lang="cs-CZ" sz="1200" dirty="0"/>
              <a:t> </a:t>
            </a:r>
            <a:r>
              <a:rPr lang="cs-CZ" sz="1200" dirty="0" err="1"/>
              <a:t>mountain</a:t>
            </a:r>
            <a:r>
              <a:rPr lang="cs-CZ" sz="1200" dirty="0"/>
              <a:t> </a:t>
            </a:r>
            <a:r>
              <a:rPr lang="cs-CZ" sz="1200" dirty="0" err="1"/>
              <a:t>hg</a:t>
            </a:r>
            <a:r>
              <a:rPr lang="cs-CZ" sz="1200" dirty="0"/>
              <a:t>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upload.wikimedia.org/wikipedia/commons/thumb/c/c1/Transantarctic_mountain_hg.jpg/800px-Transantarctic_mountain_hg.jpg</a:t>
            </a:r>
            <a:endParaRPr lang="cs-CZ" sz="1200" dirty="0" smtClean="0"/>
          </a:p>
          <a:p>
            <a:r>
              <a:rPr lang="cs-CZ" sz="1200" dirty="0" err="1"/>
              <a:t>Mediterranian</a:t>
            </a:r>
            <a:r>
              <a:rPr lang="cs-CZ" sz="1200" dirty="0"/>
              <a:t> </a:t>
            </a:r>
            <a:r>
              <a:rPr lang="cs-CZ" sz="1200" dirty="0" err="1"/>
              <a:t>Sea</a:t>
            </a:r>
            <a:r>
              <a:rPr lang="cs-CZ" sz="1200" dirty="0"/>
              <a:t> 16.61811E 38.99124N. In: 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San </a:t>
            </a:r>
            <a:r>
              <a:rPr lang="cs-CZ" sz="1200" dirty="0" err="1"/>
              <a:t>Francisco</a:t>
            </a:r>
            <a:r>
              <a:rPr lang="cs-CZ" sz="1200" dirty="0"/>
              <a:t>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2013-09-22]. Dostupné z: </a:t>
            </a: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upload.wikimedia.org/wikipedia/commons/thumb/6/61/Mediterranian_Sea_16.61811E_38.99124N.jpg/800px-Mediterranian_Sea_16.61811E_38.99124N.jpg</a:t>
            </a:r>
            <a:endParaRPr lang="cs-CZ" sz="1200" dirty="0" smtClean="0"/>
          </a:p>
          <a:p>
            <a:r>
              <a:rPr lang="cs-CZ" sz="1200" dirty="0" smtClean="0"/>
              <a:t>Alte </a:t>
            </a:r>
            <a:r>
              <a:rPr lang="cs-CZ" sz="1200" dirty="0" err="1" smtClean="0"/>
              <a:t>prager</a:t>
            </a:r>
            <a:r>
              <a:rPr lang="cs-CZ" sz="1200" dirty="0" smtClean="0"/>
              <a:t> </a:t>
            </a:r>
            <a:r>
              <a:rPr lang="cs-CZ" sz="1200" dirty="0" err="1" smtClean="0"/>
              <a:t>huette</a:t>
            </a:r>
            <a:r>
              <a:rPr lang="cs-CZ" sz="1200" dirty="0" smtClean="0"/>
              <a:t> </a:t>
            </a:r>
            <a:r>
              <a:rPr lang="cs-CZ" sz="1200" dirty="0" err="1" smtClean="0"/>
              <a:t>pano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2013-10-25]. Dostupné z: </a:t>
            </a:r>
            <a:r>
              <a:rPr lang="cs-CZ" sz="1200" dirty="0" smtClean="0">
                <a:hlinkClick r:id="rId5"/>
              </a:rPr>
              <a:t>http://upload.wikimedia.org/wikipedia/commons/thumb/2/24/Alte_prager_huette_pano.jpg/800px-Alte_prager_huette_pano.jpg</a:t>
            </a:r>
            <a:endParaRPr lang="cs-CZ" sz="1200" dirty="0" smtClean="0"/>
          </a:p>
          <a:p>
            <a:r>
              <a:rPr lang="cs-CZ" sz="1200" dirty="0" smtClean="0"/>
              <a:t>155 - </a:t>
            </a:r>
            <a:r>
              <a:rPr lang="cs-CZ" sz="1200" dirty="0" err="1" smtClean="0"/>
              <a:t>Glacier</a:t>
            </a:r>
            <a:r>
              <a:rPr lang="cs-CZ" sz="1200" dirty="0" smtClean="0"/>
              <a:t> </a:t>
            </a:r>
            <a:r>
              <a:rPr lang="cs-CZ" sz="1200" dirty="0" err="1" smtClean="0"/>
              <a:t>Perito</a:t>
            </a:r>
            <a:r>
              <a:rPr lang="cs-CZ" sz="1200" dirty="0" smtClean="0"/>
              <a:t> </a:t>
            </a:r>
            <a:r>
              <a:rPr lang="cs-CZ" sz="1200" dirty="0" err="1" smtClean="0"/>
              <a:t>Moreno</a:t>
            </a:r>
            <a:r>
              <a:rPr lang="cs-CZ" sz="1200" dirty="0" smtClean="0"/>
              <a:t> - Panorama de la partie </a:t>
            </a:r>
            <a:r>
              <a:rPr lang="cs-CZ" sz="1200" dirty="0" err="1" smtClean="0"/>
              <a:t>nord</a:t>
            </a:r>
            <a:r>
              <a:rPr lang="cs-CZ" sz="1200" dirty="0" smtClean="0"/>
              <a:t> - </a:t>
            </a:r>
            <a:r>
              <a:rPr lang="cs-CZ" sz="1200" dirty="0" err="1" smtClean="0"/>
              <a:t>Janvier</a:t>
            </a:r>
            <a:r>
              <a:rPr lang="cs-CZ" sz="1200" dirty="0" smtClean="0"/>
              <a:t> 2010.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23. 10. 2010, 19:48 [cit. 2013-10-25]. Dostupné z: </a:t>
            </a:r>
            <a:r>
              <a:rPr lang="cs-CZ" sz="1200" dirty="0" smtClean="0">
                <a:hlinkClick r:id="rId6"/>
              </a:rPr>
              <a:t>http://upload.wikimedia.org/wikipedia/commons/thumb/3/3f/155_-_Glacier_Perito_Moreno_-_Panorama_de_la_partie_nord_-_Janvier_2010.jpg/797px-155_-_Glacier_Perito_Moreno_-_Panorama_de_la_partie_nord_-_Janvier_2010.jpg</a:t>
            </a:r>
            <a:endParaRPr lang="cs-CZ" sz="1200" dirty="0" smtClean="0"/>
          </a:p>
          <a:p>
            <a:r>
              <a:rPr lang="en-US" sz="1200" dirty="0" smtClean="0"/>
              <a:t>Greenland East Coast 1.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2013-10-26].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7"/>
              </a:rPr>
              <a:t>http://upload.wikimedia.org/wikipedia/commons/thumb/4/46/Greenland_East_Coast_1.jpg/800px-Greenland_East_Coast_1.jpg</a:t>
            </a:r>
            <a:endParaRPr lang="cs-CZ" sz="1200" dirty="0" smtClean="0"/>
          </a:p>
          <a:p>
            <a:r>
              <a:rPr lang="cs-CZ" sz="1200" dirty="0" err="1" smtClean="0"/>
              <a:t>Greenland</a:t>
            </a:r>
            <a:r>
              <a:rPr lang="cs-CZ" sz="1200" dirty="0" smtClean="0"/>
              <a:t> (</a:t>
            </a:r>
            <a:r>
              <a:rPr lang="cs-CZ" sz="1200" dirty="0" err="1" smtClean="0"/>
              <a:t>orthographic</a:t>
            </a:r>
            <a:r>
              <a:rPr lang="cs-CZ" sz="1200" dirty="0" smtClean="0"/>
              <a:t> </a:t>
            </a:r>
            <a:r>
              <a:rPr lang="cs-CZ" sz="1200" dirty="0" err="1" smtClean="0"/>
              <a:t>projection</a:t>
            </a:r>
            <a:r>
              <a:rPr lang="cs-CZ" sz="1200" dirty="0" smtClean="0"/>
              <a:t>).</a:t>
            </a:r>
            <a:r>
              <a:rPr lang="cs-CZ" sz="1200" dirty="0" err="1" smtClean="0"/>
              <a:t>svg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6. 6. 2009, 13:51 [cit. 2013-10-26]. Dostupné z: </a:t>
            </a:r>
            <a:r>
              <a:rPr lang="cs-CZ" sz="1200" dirty="0" smtClean="0">
                <a:hlinkClick r:id="rId8"/>
              </a:rPr>
              <a:t>http://upload.wikimedia.org/wikipedia/commons/thumb/5/5d/Greenland_%28orthographic_projection%29.svg/541px-Greenland_%28orthographic_projection%29.svg.png</a:t>
            </a:r>
            <a:endParaRPr lang="cs-CZ" sz="1200" dirty="0" smtClean="0"/>
          </a:p>
          <a:p>
            <a:r>
              <a:rPr lang="en-US" sz="1200" dirty="0" smtClean="0"/>
              <a:t>Cancun 1600.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2001-, 27. 2. 2006, 15:30 [cit. 2013-10-26].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9"/>
              </a:rPr>
              <a:t>http://upload.wikimedia.org/wikipedia/commons/thumb/c/cc/Cancun_1600.jpg/800px-Cancun_1600.jpg</a:t>
            </a:r>
            <a:endParaRPr lang="cs-CZ" sz="1200" dirty="0" smtClean="0"/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Transantarctic mountain 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08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se přizpůsobili obyvatelé polárních oblastí životu tady?</a:t>
            </a:r>
            <a:endParaRPr lang="cs-CZ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14488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se označuje severní polární a jižní polární oblast na Zemi?</a:t>
            </a:r>
            <a:endParaRPr lang="cs-CZ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oubor:Mediterranian Sea 16.61811E 38.99124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se přizpůsobili obyvatelé moří a oceánů životu tady?</a:t>
            </a:r>
            <a:endParaRPr lang="cs-CZ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43050"/>
            <a:ext cx="914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Jakou část zemského povrchu tvoří moře a oceány?</a:t>
            </a:r>
            <a:endParaRPr lang="cs-CZ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Alte prager huette p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3643314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Co je hlavní příčinou tání ledovců?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4714884"/>
            <a:ext cx="9144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lgerian" pitchFamily="82" charset="0"/>
              </a:rPr>
              <a:t>GLOBÁLNÍ OTEPLOVÁNÍ</a:t>
            </a:r>
            <a:endParaRPr lang="cs-CZ" sz="5400" dirty="0">
              <a:latin typeface="Algerian" pitchFamily="82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oubor:155 - Glacier Perito Moreno - Panorama de la partie nord - Janvier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21442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1714488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Pokus se vysvětlit </a:t>
            </a:r>
          </a:p>
          <a:p>
            <a:pPr algn="ctr"/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GLOBÁLNÍ OTEPLOVÁNÍ?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34290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=  zvyšování průměrných teplot</a:t>
            </a:r>
          </a:p>
          <a:p>
            <a:pPr algn="ctr"/>
            <a:r>
              <a:rPr lang="cs-CZ" sz="4800" dirty="0" smtClean="0">
                <a:latin typeface="Times New Roman" pitchFamily="18" charset="0"/>
                <a:cs typeface="Times New Roman" pitchFamily="18" charset="0"/>
              </a:rPr>
              <a:t>     zemské atmosféry a oceánů</a:t>
            </a:r>
            <a:endParaRPr lang="cs-CZ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Soubor:155 - Glacier Perito Moreno - Panorama de la partie nord - Janvier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155 - Glacier Perito Moreno - Panorama de la partie nord - Janvier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214422"/>
          </a:xfrm>
          <a:prstGeom prst="rect">
            <a:avLst/>
          </a:prstGeom>
          <a:noFill/>
        </p:spPr>
      </p:pic>
      <p:pic>
        <p:nvPicPr>
          <p:cNvPr id="3" name="Picture 2" descr="Soubor:155 - Glacier Perito Moreno - Panorama de la partie nord - Janvier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428736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jsou následky</a:t>
            </a:r>
          </a:p>
          <a:p>
            <a:pPr algn="ctr"/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GLOBÁLNÍHO OTEPLOVÁNÍ?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071810"/>
            <a:ext cx="91440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ústup ledovců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hladina moří stoupá za každých deset let asi o 6 cm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ztráta doma pro některé obyvatele žijících v níže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položených oblastech </a:t>
            </a:r>
          </a:p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stěhování živočichů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155 - Glacier Perito Moreno - Panorama de la partie nord - Janvier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1214422"/>
          </a:xfrm>
          <a:prstGeom prst="rect">
            <a:avLst/>
          </a:prstGeom>
          <a:noFill/>
        </p:spPr>
      </p:pic>
      <p:pic>
        <p:nvPicPr>
          <p:cNvPr id="3" name="Picture 2" descr="Soubor:155 - Glacier Perito Moreno - Panorama de la partie nord - Janvier 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500174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Jaké jsou příčiny</a:t>
            </a:r>
          </a:p>
          <a:p>
            <a:pPr algn="ctr"/>
            <a:r>
              <a:rPr lang="cs-CZ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GLOBÁLNÍHO OTEPLOVÁNÍ?</a:t>
            </a:r>
            <a:endParaRPr lang="cs-CZ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357562"/>
            <a:ext cx="914400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Slunce</a:t>
            </a:r>
          </a:p>
          <a:p>
            <a:pPr algn="ctr">
              <a:buFont typeface="Wingdings" pitchFamily="2" charset="2"/>
              <a:buChar char="Ø"/>
            </a:pP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Oxid uhličitý – spalování fosilních paliv 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Greenland East Coas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95664" cy="350043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378619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atin typeface="Arial" pitchFamily="34" charset="0"/>
                <a:cs typeface="Arial" pitchFamily="34" charset="0"/>
              </a:rPr>
              <a:t>Vlivem globální oteplování dochází v Grónsku k </a:t>
            </a:r>
            <a:r>
              <a:rPr lang="cs-CZ" sz="4400" b="1" i="1" u="dbl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ledotřesení</a:t>
            </a:r>
            <a:r>
              <a:rPr lang="cs-CZ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Soubor:Greenland (orthographic projection)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00" y="0"/>
            <a:ext cx="3571900" cy="3571901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584</Words>
  <Application>Microsoft Office PowerPoint</Application>
  <PresentationFormat>Předvádění na obrazovce (4:3)</PresentationFormat>
  <Paragraphs>209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Savci – Životní prostředí:  polární oblasti, moře a oceán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75</cp:revision>
  <dcterms:created xsi:type="dcterms:W3CDTF">2013-09-22T05:48:56Z</dcterms:created>
  <dcterms:modified xsi:type="dcterms:W3CDTF">2013-11-14T05:07:54Z</dcterms:modified>
</cp:coreProperties>
</file>