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1" r:id="rId4"/>
    <p:sldId id="282" r:id="rId5"/>
    <p:sldId id="257" r:id="rId6"/>
    <p:sldId id="259" r:id="rId7"/>
    <p:sldId id="260" r:id="rId8"/>
    <p:sldId id="273" r:id="rId9"/>
    <p:sldId id="275" r:id="rId10"/>
    <p:sldId id="261" r:id="rId11"/>
    <p:sldId id="263" r:id="rId12"/>
    <p:sldId id="262" r:id="rId13"/>
    <p:sldId id="276" r:id="rId14"/>
    <p:sldId id="277" r:id="rId15"/>
    <p:sldId id="278" r:id="rId16"/>
    <p:sldId id="265" r:id="rId17"/>
    <p:sldId id="28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8/Rhincodon_typus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c/c2/Rog4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hite_shar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Sphyrna_zygaena_noaa.jpg" TargetMode="External"/><Relationship Id="rId5" Type="http://schemas.openxmlformats.org/officeDocument/2006/relationships/hyperlink" Target="http://cs.wikipedia.org/wiki/Soubor:Rhincodon_typus.jpg" TargetMode="External"/><Relationship Id="rId4" Type="http://schemas.openxmlformats.org/officeDocument/2006/relationships/hyperlink" Target="http://cs.wikipedia.org/wiki/Soubor:Torpedo_marmorata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nta_birostris-Thailan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Rhincodon_typus.jpg" TargetMode="External"/><Relationship Id="rId4" Type="http://schemas.openxmlformats.org/officeDocument/2006/relationships/hyperlink" Target="http://cs.wikipedia.org/wiki/Soubor:Rog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6/White_shar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1/10/Torpedo_marmorata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c/c0/Sphyrna_zygaena_noaa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12" Type="http://schemas.openxmlformats.org/officeDocument/2006/relationships/image" Target="../media/image3.jpeg"/><Relationship Id="rId2" Type="http://schemas.openxmlformats.org/officeDocument/2006/relationships/hyperlink" Target="//upload.wikimedia.org/wikipedia/commons/1/18/Rhincodon_typ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2/24/Oceanic_Whitetip_Shark.pn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hyperlink" Target="//upload.wikimedia.org/wikipedia/commons/d/d0/Scyliorhinus_canicula.jpg" TargetMode="External"/><Relationship Id="rId4" Type="http://schemas.openxmlformats.org/officeDocument/2006/relationships/hyperlink" Target="//upload.wikimedia.org/wikipedia/commons/5/56/White_shark.jpg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hyperlink" Target="//upload.wikimedia.org/wikipedia/commons/1/10/Torpedo_marmorata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c/c2/Rog4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6/6e/Manta_birostris-Thailand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PARYBY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_106_Obratlovci_Paryby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908720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 člověka není nebezpečný:</a:t>
            </a:r>
          </a:p>
          <a:p>
            <a:endParaRPr lang="cs-CZ" sz="3600" b="1" dirty="0" smtClean="0"/>
          </a:p>
          <a:p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žralok obrovský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žralok dlouhoploutvý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žralok bílý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10039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žralok bílý</a:t>
            </a:r>
          </a:p>
          <a:p>
            <a:pPr marL="514350" indent="-514350" algn="l"/>
            <a:r>
              <a:rPr lang="cs-CZ" sz="3200" dirty="0" smtClean="0"/>
              <a:t>				b) žralok obrovský</a:t>
            </a:r>
          </a:p>
          <a:p>
            <a:pPr marL="514350" indent="-514350" algn="l"/>
            <a:r>
              <a:rPr lang="cs-CZ" sz="3200" dirty="0" smtClean="0"/>
              <a:t>				c) máčka skvrnitá   </a:t>
            </a:r>
            <a:endParaRPr lang="cs-CZ" sz="3200" dirty="0"/>
          </a:p>
        </p:txBody>
      </p:sp>
      <p:pic>
        <p:nvPicPr>
          <p:cNvPr id="32770" name="Picture 2" descr="Soubor:Rhincodon typus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14" b="1814"/>
          <a:stretch>
            <a:fillRect/>
          </a:stretch>
        </p:blipFill>
        <p:spPr bwMode="auto">
          <a:xfrm>
            <a:off x="2123728" y="188640"/>
            <a:ext cx="5051599" cy="331236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trnucha</a:t>
            </a:r>
          </a:p>
          <a:p>
            <a:pPr marL="514350" indent="-514350" algn="l"/>
            <a:r>
              <a:rPr lang="cs-CZ" sz="3200" dirty="0" smtClean="0"/>
              <a:t>				b) máčka skvrnitá</a:t>
            </a:r>
          </a:p>
          <a:p>
            <a:pPr marL="514350" indent="-514350" algn="l"/>
            <a:r>
              <a:rPr lang="cs-CZ" sz="3200" dirty="0" smtClean="0"/>
              <a:t>				c) manta obrovská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796" name="Picture 4" descr="Soubor:Rog4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63" b="1063"/>
          <a:stretch>
            <a:fillRect/>
          </a:stretch>
        </p:blipFill>
        <p:spPr bwMode="auto">
          <a:xfrm>
            <a:off x="2096291" y="260350"/>
            <a:ext cx="5271297" cy="3456682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3. 12. 2012: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20688"/>
            <a:ext cx="8964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White shark.jpg.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6. 11. 2009, 13:17 [cit. 2012-1</a:t>
            </a:r>
            <a:r>
              <a:rPr lang="cs-CZ" sz="1400" dirty="0" smtClean="0"/>
              <a:t>2</a:t>
            </a:r>
            <a:r>
              <a:rPr lang="en-US" sz="1400" dirty="0" smtClean="0"/>
              <a:t>-</a:t>
            </a:r>
            <a:r>
              <a:rPr lang="cs-CZ" sz="1400" dirty="0" smtClean="0"/>
              <a:t>03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http://cs.wikipedia.org/wiki/Soubor:White_shark.jpg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Torpedo</a:t>
            </a:r>
            <a:r>
              <a:rPr lang="cs-CZ" sz="1400" dirty="0" smtClean="0"/>
              <a:t> marmorata2.jpg.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2009, 21:10 [cit. 2012-12-03]. Dostupné z: </a:t>
            </a:r>
            <a:r>
              <a:rPr lang="cs-CZ" sz="1400" dirty="0" smtClean="0">
                <a:hlinkClick r:id="rId4"/>
              </a:rPr>
              <a:t>http://cs.wikipedia.org/wiki/Soubor:Torpedo_marmorata2.jpg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Rhincodon</a:t>
            </a:r>
            <a:r>
              <a:rPr lang="cs-CZ" sz="1400" dirty="0" smtClean="0"/>
              <a:t> </a:t>
            </a:r>
            <a:r>
              <a:rPr lang="cs-CZ" sz="1400" dirty="0" err="1" smtClean="0"/>
              <a:t>typus.jpg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5"/>
              </a:rPr>
              <a:t>http://cs.wikipedia.org/wiki/Soubor:Rhincodon_typus.jpg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White shark.jpg.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6. 11. 2009, 13:17 [cit. 2012-1</a:t>
            </a:r>
            <a:r>
              <a:rPr lang="cs-CZ" sz="1400" dirty="0" smtClean="0"/>
              <a:t>2</a:t>
            </a:r>
            <a:r>
              <a:rPr lang="en-US" sz="1400" dirty="0" smtClean="0"/>
              <a:t>-</a:t>
            </a:r>
            <a:r>
              <a:rPr lang="cs-CZ" sz="1400" dirty="0" smtClean="0"/>
              <a:t>03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http://cs.wikipedia.org/wiki/Soubor:White_shark.jpg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Oceanic</a:t>
            </a:r>
            <a:r>
              <a:rPr lang="cs-CZ" sz="1400" dirty="0" smtClean="0"/>
              <a:t> </a:t>
            </a:r>
            <a:r>
              <a:rPr lang="cs-CZ" sz="1400" dirty="0" err="1" smtClean="0"/>
              <a:t>Whitetip</a:t>
            </a:r>
            <a:r>
              <a:rPr lang="cs-CZ" sz="1400" dirty="0" smtClean="0"/>
              <a:t> </a:t>
            </a:r>
            <a:r>
              <a:rPr lang="cs-CZ" sz="1400" dirty="0" err="1" smtClean="0"/>
              <a:t>Shark.png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http://cs.wikipedia.org/wiki/Soubor:Oceanic_Whitetip_Shark.png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Sphyrna</a:t>
            </a:r>
            <a:r>
              <a:rPr lang="cs-CZ" sz="1400" dirty="0" smtClean="0"/>
              <a:t> </a:t>
            </a:r>
            <a:r>
              <a:rPr lang="cs-CZ" sz="1400" dirty="0" err="1" smtClean="0"/>
              <a:t>zygaena</a:t>
            </a:r>
            <a:r>
              <a:rPr lang="cs-CZ" sz="1400" dirty="0" smtClean="0"/>
              <a:t> </a:t>
            </a:r>
            <a:r>
              <a:rPr lang="cs-CZ" sz="1400" dirty="0" err="1" smtClean="0"/>
              <a:t>noaa.jpg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6. 2009, 18:08 [cit. 2012-12-03]. Dostupné z: </a:t>
            </a:r>
            <a:r>
              <a:rPr lang="cs-CZ" sz="1400" dirty="0" smtClean="0">
                <a:hlinkClick r:id="rId6"/>
              </a:rPr>
              <a:t>http://cs.wikipedia.org/wiki/Soubor:Sphyrna_zygaena_noaa.jpg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Scyliorhinus</a:t>
            </a:r>
            <a:r>
              <a:rPr lang="cs-CZ" sz="1400" dirty="0" smtClean="0"/>
              <a:t> </a:t>
            </a:r>
            <a:r>
              <a:rPr lang="cs-CZ" sz="1400" dirty="0" err="1" smtClean="0"/>
              <a:t>canicula.jpg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1. 2007, 22:04 [cit. 2012-12-03]. Dostupné z: http://cs.wikipedia.org/wiki/Soubor:Scyliorhinus_canicula.jpg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Torpedo</a:t>
            </a:r>
            <a:r>
              <a:rPr lang="cs-CZ" sz="1400" dirty="0" smtClean="0"/>
              <a:t> marmorata2.jpg.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2009, 21:10 [cit. 2012-12-03]. Dostupné z: </a:t>
            </a:r>
            <a:r>
              <a:rPr lang="cs-CZ" sz="1400" dirty="0" smtClean="0">
                <a:hlinkClick r:id="rId4"/>
              </a:rPr>
              <a:t>http://cs.wikipedia.org/wiki/Soubor:Torpedo_marmorata2.jpg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5536" y="76470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9"/>
            </a:pPr>
            <a:r>
              <a:rPr lang="cs-CZ" sz="1400" dirty="0" smtClean="0"/>
              <a:t>Manta </a:t>
            </a:r>
            <a:r>
              <a:rPr lang="cs-CZ" sz="1400" dirty="0" err="1" smtClean="0"/>
              <a:t>birostris</a:t>
            </a:r>
            <a:r>
              <a:rPr lang="cs-CZ" sz="1400" dirty="0" smtClean="0"/>
              <a:t>-</a:t>
            </a:r>
            <a:r>
              <a:rPr lang="cs-CZ" sz="1400" dirty="0" err="1" smtClean="0"/>
              <a:t>Thailand.jpg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3. 2006, 11:06 [cit. 2012-12-03]. Dostupné z: </a:t>
            </a:r>
            <a:r>
              <a:rPr lang="cs-CZ" sz="1400" dirty="0" smtClean="0">
                <a:hlinkClick r:id="rId3"/>
              </a:rPr>
              <a:t>http://cs.wikipedia.org/wiki/Soubor:Manta_birostris-Thailand.jpg</a:t>
            </a:r>
            <a:endParaRPr lang="cs-CZ" sz="1400" dirty="0" smtClean="0"/>
          </a:p>
          <a:p>
            <a:pPr marL="342900" indent="-342900">
              <a:buAutoNum type="arabicPeriod" startAt="9"/>
            </a:pPr>
            <a:r>
              <a:rPr lang="cs-CZ" sz="1400" dirty="0" smtClean="0"/>
              <a:t>Rog4.jpg.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4"/>
              </a:rPr>
              <a:t>http://cs.wikipedia.org/wiki/Soubor:Rog4.jpg</a:t>
            </a:r>
            <a:endParaRPr lang="cs-CZ" sz="1400" dirty="0" smtClean="0"/>
          </a:p>
          <a:p>
            <a:pPr marL="342900" indent="-342900">
              <a:buFontTx/>
              <a:buAutoNum type="arabicPeriod" startAt="9"/>
            </a:pPr>
            <a:r>
              <a:rPr lang="cs-CZ" sz="1400" dirty="0" err="1" smtClean="0"/>
              <a:t>Rhincodon</a:t>
            </a:r>
            <a:r>
              <a:rPr lang="cs-CZ" sz="1400" dirty="0" smtClean="0"/>
              <a:t> </a:t>
            </a:r>
            <a:r>
              <a:rPr lang="cs-CZ" sz="1400" dirty="0" err="1" smtClean="0"/>
              <a:t>typus.jpg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5"/>
              </a:rPr>
              <a:t>http://cs.wikipedia.org/wiki/Soubor:Rhincodon_typus.jpg</a:t>
            </a:r>
            <a:endParaRPr lang="cs-CZ" sz="1400" dirty="0" smtClean="0"/>
          </a:p>
          <a:p>
            <a:pPr marL="342900" indent="-342900">
              <a:buFontTx/>
              <a:buAutoNum type="arabicPeriod" startAt="9"/>
            </a:pPr>
            <a:r>
              <a:rPr lang="cs-CZ" sz="1400" dirty="0" smtClean="0"/>
              <a:t>Rog4.jpg.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4"/>
              </a:rPr>
              <a:t>http://cs.wikipedia.org/wiki/Soubor:Rog4.jpg</a:t>
            </a:r>
            <a:endParaRPr lang="cs-CZ" sz="1400" dirty="0" smtClean="0"/>
          </a:p>
          <a:p>
            <a:pPr marL="342900" indent="-342900">
              <a:buAutoNum type="arabicPeriod" startAt="9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paryb, jeho součástí je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Znaky: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787208" cy="470916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žijí v mořích</a:t>
            </a:r>
          </a:p>
          <a:p>
            <a:r>
              <a:rPr lang="cs-CZ" b="1" dirty="0" smtClean="0"/>
              <a:t>v kůži ostré šupiny </a:t>
            </a:r>
          </a:p>
          <a:p>
            <a:r>
              <a:rPr lang="cs-CZ" b="1" dirty="0" smtClean="0"/>
              <a:t>vnitřní chrupavčitá kostra</a:t>
            </a:r>
          </a:p>
          <a:p>
            <a:r>
              <a:rPr lang="cs-CZ" b="1" dirty="0" smtClean="0"/>
              <a:t>v čelistech několik řad dorůstajících zubů </a:t>
            </a:r>
          </a:p>
          <a:p>
            <a:r>
              <a:rPr lang="cs-CZ" b="1" dirty="0" smtClean="0"/>
              <a:t>dýchají žábrami (nekryté skřelemi)</a:t>
            </a:r>
          </a:p>
          <a:p>
            <a:r>
              <a:rPr lang="cs-CZ" b="1" dirty="0" smtClean="0"/>
              <a:t>smyslové orgány: výborný čich, zrak, chuť</a:t>
            </a:r>
          </a:p>
          <a:p>
            <a:r>
              <a:rPr lang="cs-CZ" b="1" dirty="0" smtClean="0"/>
              <a:t>vejcorodí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Žraloci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1052736"/>
            <a:ext cx="8784976" cy="2304256"/>
          </a:xfrm>
        </p:spPr>
        <p:txBody>
          <a:bodyPr/>
          <a:lstStyle/>
          <a:p>
            <a:r>
              <a:rPr lang="cs-CZ" b="1" dirty="0" smtClean="0"/>
              <a:t>torpédovitý tvar těla</a:t>
            </a:r>
          </a:p>
          <a:p>
            <a:pPr>
              <a:buNone/>
            </a:pPr>
            <a:endParaRPr lang="cs-CZ" sz="1200" b="1" dirty="0" smtClean="0"/>
          </a:p>
          <a:p>
            <a:r>
              <a:rPr lang="cs-CZ" b="1" dirty="0" smtClean="0"/>
              <a:t>ploutve párové: </a:t>
            </a:r>
            <a:r>
              <a:rPr lang="cs-CZ" dirty="0" smtClean="0"/>
              <a:t>prsní, břišní</a:t>
            </a:r>
          </a:p>
          <a:p>
            <a:pPr>
              <a:buNone/>
            </a:pPr>
            <a:r>
              <a:rPr lang="cs-CZ" b="1" dirty="0" smtClean="0"/>
              <a:t>               nepárové: </a:t>
            </a:r>
            <a:r>
              <a:rPr lang="cs-CZ" dirty="0" smtClean="0"/>
              <a:t>hřbetní, řitní, ocasní </a:t>
            </a:r>
            <a:r>
              <a:rPr lang="cs-CZ" sz="2400" dirty="0" smtClean="0"/>
              <a:t>(nesouměrná)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444208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15362" name="Picture 2" descr="Soubor:White sh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393005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Rejnoci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71600" y="1052736"/>
            <a:ext cx="7344816" cy="1928232"/>
          </a:xfrm>
        </p:spPr>
        <p:txBody>
          <a:bodyPr/>
          <a:lstStyle/>
          <a:p>
            <a:r>
              <a:rPr lang="cs-CZ" b="1" dirty="0" smtClean="0"/>
              <a:t>zploštělý tvar těla</a:t>
            </a:r>
          </a:p>
          <a:p>
            <a:pPr>
              <a:buNone/>
            </a:pPr>
            <a:endParaRPr lang="cs-CZ" sz="800" b="1" dirty="0" smtClean="0"/>
          </a:p>
          <a:p>
            <a:r>
              <a:rPr lang="cs-CZ" b="1" dirty="0" smtClean="0"/>
              <a:t>párové ploutve srostlé v ploutevní lem</a:t>
            </a:r>
            <a:endParaRPr lang="cs-CZ" sz="2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660232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pic>
        <p:nvPicPr>
          <p:cNvPr id="14338" name="Picture 2" descr="Soubor:Torpedo marmorat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2420888"/>
            <a:ext cx="4392488" cy="309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Žraloci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obrovský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68144" y="76470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bílý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88840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dlouhoploutvý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Kladivoun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12160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Máčka skvrnitá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43808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0432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47971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31746" name="Picture 2" descr="Soubor:Rhincodon typ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124744"/>
            <a:ext cx="2738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Soubor:White sh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5948" y="1196752"/>
            <a:ext cx="258556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Soubor:Oceanic Whitetip Shark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708920"/>
            <a:ext cx="2736304" cy="205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Soubor:Sphyrna zygaena noa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861048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Soubor:Scyliorhinus canicul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861048"/>
            <a:ext cx="2664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Rejnoci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Parejnok elektrický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796136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Manta obrovská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31840" y="306896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Trnucha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pic>
        <p:nvPicPr>
          <p:cNvPr id="30722" name="Picture 2" descr="Soubor:Torpedo marmorat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1"/>
            <a:ext cx="288152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Soubor:Manta birostris-Thail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877" y="1268760"/>
            <a:ext cx="27956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Soubor:Rog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573016"/>
            <a:ext cx="3024336" cy="209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Žraloci mají povrch těla: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bez šupin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kryté ostrými tvrdými šupinami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kryté velmi měkkými šupinkami</a:t>
            </a:r>
            <a:endParaRPr lang="cs-CZ" sz="3600" dirty="0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20486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Oporu těla paryb tvoří: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kostěná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vnější kostěná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chrupavčitá kostra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739</Words>
  <Application>Microsoft Office PowerPoint</Application>
  <PresentationFormat>Předvádění na obrazovce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Vrchol</vt:lpstr>
      <vt:lpstr>Výchozí návrh</vt:lpstr>
      <vt:lpstr>1_Výchozí návrh</vt:lpstr>
      <vt:lpstr>PARYBY</vt:lpstr>
      <vt:lpstr>Anotace:</vt:lpstr>
      <vt:lpstr>Znaky:</vt:lpstr>
      <vt:lpstr>Žraloci</vt:lpstr>
      <vt:lpstr>Rejnoci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65</cp:revision>
  <dcterms:created xsi:type="dcterms:W3CDTF">2012-11-07T15:17:22Z</dcterms:created>
  <dcterms:modified xsi:type="dcterms:W3CDTF">2013-01-25T15:53:29Z</dcterms:modified>
</cp:coreProperties>
</file>