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3" r:id="rId3"/>
    <p:sldId id="274" r:id="rId4"/>
    <p:sldId id="257" r:id="rId5"/>
    <p:sldId id="259" r:id="rId6"/>
    <p:sldId id="268" r:id="rId7"/>
    <p:sldId id="269" r:id="rId8"/>
    <p:sldId id="260" r:id="rId9"/>
    <p:sldId id="261" r:id="rId10"/>
    <p:sldId id="262" r:id="rId11"/>
    <p:sldId id="267" r:id="rId12"/>
    <p:sldId id="270" r:id="rId13"/>
    <p:sldId id="275" r:id="rId14"/>
    <p:sldId id="266" r:id="rId15"/>
    <p:sldId id="27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d/dd/Tinca_tinca_Prague_Vltava_3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2/24/Atlantischer_Lachs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arassiusCarassius8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s.wikipedia.org/wiki/Soubor:Common_carp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EuropeseMeervalLucasVanDerGeest.jpg" TargetMode="External"/><Relationship Id="rId5" Type="http://schemas.openxmlformats.org/officeDocument/2006/relationships/hyperlink" Target="http://cs.wikipedia.org/wiki/Soubor:Tinca_tinca_Prague_Vltava_3.jpg" TargetMode="External"/><Relationship Id="rId4" Type="http://schemas.openxmlformats.org/officeDocument/2006/relationships/hyperlink" Target="http://cs.wikipedia.org/wiki/Soubor:Braxen,_Iduns_kokbok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Tinca_tinca_Prague_Vltava_3.jpg" TargetMode="External"/><Relationship Id="rId3" Type="http://schemas.openxmlformats.org/officeDocument/2006/relationships/hyperlink" Target="http://cs.wikipedia.org/wiki/Soubor:Anguilla_anguilla.jpg" TargetMode="External"/><Relationship Id="rId7" Type="http://schemas.openxmlformats.org/officeDocument/2006/relationships/hyperlink" Target="http://cs.wikipedia.org/wiki/Soubor:Gadus_morhua-Cod-2-Atlanterhavsparken-Norway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Pleuronectes_platessa.gif" TargetMode="External"/><Relationship Id="rId5" Type="http://schemas.openxmlformats.org/officeDocument/2006/relationships/hyperlink" Target="http://cs.wikipedia.org/wiki/Soubor:Scomber_scombrus.jpg" TargetMode="External"/><Relationship Id="rId4" Type="http://schemas.openxmlformats.org/officeDocument/2006/relationships/hyperlink" Target="http://cs.wikipedia.org/wiki/Soubor:Atlantischer_Lach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a/a8/Common_carp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f/f5/PercheCommune.jpg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//upload.wikimedia.org/wikipedia/commons/1/1a/Hecht.jpg" TargetMode="External"/><Relationship Id="rId2" Type="http://schemas.openxmlformats.org/officeDocument/2006/relationships/hyperlink" Target="//upload.wikimedia.org/wikipedia/commons/1/1b/CarassiusCarassius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d/dd/Tinca_tinca_Prague_Vltava_3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//upload.wikimedia.org/wikipedia/commons/4/44/EuropeseMeervalLucasVanDerGeest.jpg" TargetMode="External"/><Relationship Id="rId4" Type="http://schemas.openxmlformats.org/officeDocument/2006/relationships/hyperlink" Target="//upload.wikimedia.org/wikipedia/commons/a/a5/Braxen,_Iduns_kokbok.jpg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3/33/Pleuronectes_platessa.gif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image" Target="../media/image3.jpeg"/><Relationship Id="rId2" Type="http://schemas.openxmlformats.org/officeDocument/2006/relationships/hyperlink" Target="//upload.wikimedia.org/wikipedia/commons/5/58/Anguilla_anguill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c/c3/Scomber_scombrus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//upload.wikimedia.org/wikipedia/commons/c/cf/Gadus_morhua-Cod-2-Atlanterhavsparken-Norway.JPG" TargetMode="External"/><Relationship Id="rId4" Type="http://schemas.openxmlformats.org/officeDocument/2006/relationships/hyperlink" Target="//upload.wikimedia.org/wikipedia/commons/2/24/Atlantischer_Lachs.jpg" TargetMode="External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RYBY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_107_Obratlovci_Ryby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645024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štika obecná</a:t>
            </a:r>
          </a:p>
          <a:p>
            <a:pPr marL="514350" indent="-514350" algn="l"/>
            <a:r>
              <a:rPr lang="cs-CZ" sz="3200" dirty="0" smtClean="0"/>
              <a:t>				b) okoun říční</a:t>
            </a:r>
          </a:p>
          <a:p>
            <a:pPr marL="514350" indent="-514350" algn="l"/>
            <a:r>
              <a:rPr lang="cs-CZ" sz="3200" dirty="0" smtClean="0"/>
              <a:t>				c) lín obecný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48264" y="31409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13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236296" y="378904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236296" y="436510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236296" y="494116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Soubor:Tinca tinca Prague Vltava 3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063" b="6063"/>
          <a:stretch>
            <a:fillRect/>
          </a:stretch>
        </p:blipFill>
        <p:spPr bwMode="auto">
          <a:xfrm>
            <a:off x="2195736" y="260648"/>
            <a:ext cx="4722250" cy="3096642"/>
          </a:xfrm>
          <a:prstGeom prst="rect">
            <a:avLst/>
          </a:prstGeom>
          <a:noFill/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89040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sumec velký</a:t>
            </a:r>
          </a:p>
          <a:p>
            <a:pPr marL="514350" indent="-514350" algn="l"/>
            <a:r>
              <a:rPr lang="cs-CZ" sz="3200" dirty="0" smtClean="0"/>
              <a:t>				b) losos obecný</a:t>
            </a:r>
          </a:p>
          <a:p>
            <a:pPr marL="514350" indent="-514350" algn="l"/>
            <a:r>
              <a:rPr lang="cs-CZ" sz="3200" dirty="0" smtClean="0"/>
              <a:t>				c) štika obecná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16416" y="3429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14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596336" y="39330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59633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596336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 descr="Soubor:Atlantischer Lach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7510715" cy="3260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908720"/>
            <a:ext cx="849694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Common carp.jpg.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29. 1. 2007, 19:14 [cit. 2012-1</a:t>
            </a:r>
            <a:r>
              <a:rPr lang="cs-CZ" sz="1400" dirty="0" smtClean="0"/>
              <a:t>2</a:t>
            </a:r>
            <a:r>
              <a:rPr lang="en-US" sz="1400" dirty="0" smtClean="0"/>
              <a:t>-</a:t>
            </a:r>
            <a:r>
              <a:rPr lang="cs-CZ" sz="1400" dirty="0" smtClean="0"/>
              <a:t>0</a:t>
            </a:r>
            <a:r>
              <a:rPr lang="en-US" sz="1400" dirty="0" smtClean="0"/>
              <a:t>7].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2"/>
              </a:rPr>
              <a:t>http://cs.wikipedia.org/wiki/Soubor:Common_carp.jpg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Hecht.jpg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2012-12-07]. Dostupné z: http://cs.wikipedia.org/wiki/Soubor:Hecht.jpg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CarassiusCarassius8.JPG.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2012-12-07]. Dostupné z: </a:t>
            </a:r>
            <a:r>
              <a:rPr lang="cs-CZ" sz="1400" dirty="0" smtClean="0">
                <a:hlinkClick r:id="rId3"/>
              </a:rPr>
              <a:t>http://cs.wikipedia.org/wiki/Soubor:CarassiusCarassius8.JPG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Braxen</a:t>
            </a:r>
            <a:r>
              <a:rPr lang="cs-CZ" sz="1400" dirty="0" smtClean="0"/>
              <a:t>, </a:t>
            </a:r>
            <a:r>
              <a:rPr lang="cs-CZ" sz="1400" dirty="0" err="1" smtClean="0"/>
              <a:t>Iduns</a:t>
            </a:r>
            <a:r>
              <a:rPr lang="cs-CZ" sz="1400" dirty="0" smtClean="0"/>
              <a:t> </a:t>
            </a:r>
            <a:r>
              <a:rPr lang="cs-CZ" sz="1400" dirty="0" err="1" smtClean="0"/>
              <a:t>kokbok.jpg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6. 2011, 10:52 [cit. 2012-12-07]. Dostupné z: </a:t>
            </a:r>
            <a:r>
              <a:rPr lang="cs-CZ" sz="1400" dirty="0" smtClean="0">
                <a:hlinkClick r:id="rId4"/>
              </a:rPr>
              <a:t>http://cs.wikipedia.org/wiki/Soubor:Braxen,_Iduns_kokbok.jpg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Tinca</a:t>
            </a:r>
            <a:r>
              <a:rPr lang="cs-CZ" sz="1400" dirty="0" smtClean="0"/>
              <a:t> </a:t>
            </a:r>
            <a:r>
              <a:rPr lang="cs-CZ" sz="1400" dirty="0" err="1" smtClean="0"/>
              <a:t>tinca</a:t>
            </a:r>
            <a:r>
              <a:rPr lang="cs-CZ" sz="1400" dirty="0" smtClean="0"/>
              <a:t> </a:t>
            </a:r>
            <a:r>
              <a:rPr lang="cs-CZ" sz="1400" dirty="0" err="1" smtClean="0"/>
              <a:t>Prague</a:t>
            </a:r>
            <a:r>
              <a:rPr lang="cs-CZ" sz="1400" dirty="0" smtClean="0"/>
              <a:t> Vltava 3.jpg.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2012-12-07]. Dostupné z: </a:t>
            </a:r>
            <a:r>
              <a:rPr lang="cs-CZ" sz="1400" dirty="0" smtClean="0">
                <a:hlinkClick r:id="rId5"/>
              </a:rPr>
              <a:t>http://cs.wikipedia.org/wiki/Soubor:Tinca_tinca_Prague_Vltava_3.jpg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PercheCommune.jpg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2012-12-07]. Dostupné z: http://cs.wikipedia.org/wiki/Soubor:PercheCommune.jpg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EuropeseMeervalLucasVanDerGeest.jpg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1. 2006, 07:02 [cit. 2012-12-07]. Dostupné z: </a:t>
            </a:r>
            <a:r>
              <a:rPr lang="cs-CZ" sz="1400" dirty="0" smtClean="0">
                <a:hlinkClick r:id="rId6"/>
              </a:rPr>
              <a:t>http://cs.wikipedia.org/wiki/Soubor:EuropeseMeervalLucasVanDerGeest.jpg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3568" y="40466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7. 12. 2012: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95536" y="76470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8"/>
            </a:pPr>
            <a:r>
              <a:rPr lang="cs-CZ" sz="1400" dirty="0" smtClean="0"/>
              <a:t>Anguilla </a:t>
            </a:r>
            <a:r>
              <a:rPr lang="cs-CZ" sz="1400" dirty="0" err="1" smtClean="0"/>
              <a:t>anguilla.jpg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 8. 2005, 15:10 [cit. 2012-12-07]. Dostupné z: </a:t>
            </a:r>
            <a:r>
              <a:rPr lang="cs-CZ" sz="1400" dirty="0" smtClean="0">
                <a:hlinkClick r:id="rId3"/>
              </a:rPr>
              <a:t>http://cs.wikipedia.org/wiki/Soubor:Anguilla_anguilla.jpg</a:t>
            </a:r>
            <a:endParaRPr lang="cs-CZ" sz="1400" dirty="0" smtClean="0"/>
          </a:p>
          <a:p>
            <a:pPr marL="342900" indent="-342900">
              <a:buAutoNum type="arabicPeriod" startAt="8"/>
            </a:pPr>
            <a:r>
              <a:rPr lang="cs-CZ" sz="1400" dirty="0" err="1" smtClean="0"/>
              <a:t>Atlantischer</a:t>
            </a:r>
            <a:r>
              <a:rPr lang="cs-CZ" sz="1400" dirty="0" smtClean="0"/>
              <a:t> </a:t>
            </a:r>
            <a:r>
              <a:rPr lang="cs-CZ" sz="1400" dirty="0" err="1" smtClean="0"/>
              <a:t>Lachs.jpg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 4. 2007, 12:59 [cit. 2012-12-07]. Dostupné z: </a:t>
            </a:r>
            <a:r>
              <a:rPr lang="cs-CZ" sz="1400" dirty="0" smtClean="0">
                <a:hlinkClick r:id="rId4"/>
              </a:rPr>
              <a:t>http://cs.wikipedia.org/wiki/Soubor:Atlantischer_Lachs.jpg</a:t>
            </a:r>
            <a:endParaRPr lang="cs-CZ" sz="1400" dirty="0" smtClean="0"/>
          </a:p>
          <a:p>
            <a:pPr marL="342900" indent="-342900">
              <a:buAutoNum type="arabicPeriod" startAt="8"/>
            </a:pPr>
            <a:r>
              <a:rPr lang="cs-CZ" sz="1400" dirty="0" err="1" smtClean="0"/>
              <a:t>Scomber</a:t>
            </a:r>
            <a:r>
              <a:rPr lang="cs-CZ" sz="1400" dirty="0" smtClean="0"/>
              <a:t> </a:t>
            </a:r>
            <a:r>
              <a:rPr lang="cs-CZ" sz="1400" dirty="0" err="1" smtClean="0"/>
              <a:t>scombrus.jpg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10. 2008, 20:02 [cit. 2012-12-07]. Dostupné z: </a:t>
            </a:r>
            <a:r>
              <a:rPr lang="cs-CZ" sz="1400" dirty="0" smtClean="0">
                <a:hlinkClick r:id="rId5"/>
              </a:rPr>
              <a:t>http://cs.wikipedia.org/wiki/Soubor:Scomber_scombrus.jpg</a:t>
            </a:r>
            <a:endParaRPr lang="cs-CZ" sz="1400" dirty="0" smtClean="0"/>
          </a:p>
          <a:p>
            <a:pPr marL="342900" indent="-342900">
              <a:buAutoNum type="arabicPeriod" startAt="8"/>
            </a:pPr>
            <a:r>
              <a:rPr lang="cs-CZ" sz="1400" dirty="0" err="1" smtClean="0"/>
              <a:t>Pleuronectes</a:t>
            </a:r>
            <a:r>
              <a:rPr lang="cs-CZ" sz="1400" dirty="0" smtClean="0"/>
              <a:t> </a:t>
            </a:r>
            <a:r>
              <a:rPr lang="cs-CZ" sz="1400" dirty="0" err="1" smtClean="0"/>
              <a:t>platessa.gif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11. 2005, 13:18 [cit. 2012-12-07]. Dostupné z: </a:t>
            </a:r>
            <a:r>
              <a:rPr lang="cs-CZ" sz="1400" dirty="0" smtClean="0">
                <a:hlinkClick r:id="rId6"/>
              </a:rPr>
              <a:t>http://cs.wikipedia.org/wiki/Soubor:Pleuronectes_platessa.gif</a:t>
            </a:r>
            <a:endParaRPr lang="cs-CZ" sz="1400" dirty="0" smtClean="0"/>
          </a:p>
          <a:p>
            <a:pPr marL="342900" indent="-342900">
              <a:buAutoNum type="arabicPeriod" startAt="8"/>
            </a:pPr>
            <a:r>
              <a:rPr lang="cs-CZ" sz="1400" dirty="0" err="1" smtClean="0"/>
              <a:t>Gadus</a:t>
            </a:r>
            <a:r>
              <a:rPr lang="cs-CZ" sz="1400" dirty="0" smtClean="0"/>
              <a:t> </a:t>
            </a:r>
            <a:r>
              <a:rPr lang="cs-CZ" sz="1400" dirty="0" err="1" smtClean="0"/>
              <a:t>morhua</a:t>
            </a:r>
            <a:r>
              <a:rPr lang="cs-CZ" sz="1400" dirty="0" smtClean="0"/>
              <a:t>-Cod-2-</a:t>
            </a:r>
            <a:r>
              <a:rPr lang="cs-CZ" sz="1400" dirty="0" err="1" smtClean="0"/>
              <a:t>Atlanterhavsparken</a:t>
            </a:r>
            <a:r>
              <a:rPr lang="cs-CZ" sz="1400" dirty="0" smtClean="0"/>
              <a:t>-</a:t>
            </a:r>
            <a:r>
              <a:rPr lang="cs-CZ" sz="1400" dirty="0" err="1" smtClean="0"/>
              <a:t>Norway.JPG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5. 2011, 13:19 [cit. 2012-12-07]. Dostupné z: </a:t>
            </a:r>
            <a:r>
              <a:rPr lang="cs-CZ" sz="1400" dirty="0" smtClean="0">
                <a:hlinkClick r:id="rId7"/>
              </a:rPr>
              <a:t>http://cs.wikipedia.org/wiki/Soubor:Gadus_morhua-Cod-2-Atlanterhavsparken-Norway.JPG</a:t>
            </a:r>
            <a:endParaRPr lang="cs-CZ" sz="1400" dirty="0" smtClean="0"/>
          </a:p>
          <a:p>
            <a:pPr marL="342900" indent="-342900">
              <a:buFontTx/>
              <a:buAutoNum type="arabicPeriod" startAt="8"/>
            </a:pPr>
            <a:r>
              <a:rPr lang="cs-CZ" sz="1400" dirty="0" err="1" smtClean="0"/>
              <a:t>Tinca</a:t>
            </a:r>
            <a:r>
              <a:rPr lang="cs-CZ" sz="1400" dirty="0" smtClean="0"/>
              <a:t> </a:t>
            </a:r>
            <a:r>
              <a:rPr lang="cs-CZ" sz="1400" dirty="0" err="1" smtClean="0"/>
              <a:t>tinca</a:t>
            </a:r>
            <a:r>
              <a:rPr lang="cs-CZ" sz="1400" dirty="0" smtClean="0"/>
              <a:t> </a:t>
            </a:r>
            <a:r>
              <a:rPr lang="cs-CZ" sz="1400" dirty="0" err="1" smtClean="0"/>
              <a:t>Prague</a:t>
            </a:r>
            <a:r>
              <a:rPr lang="cs-CZ" sz="1400" dirty="0" smtClean="0"/>
              <a:t> Vltava 3.jpg.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2012-12-07]. Dostupné z: </a:t>
            </a:r>
            <a:r>
              <a:rPr lang="cs-CZ" sz="1400" dirty="0" smtClean="0">
                <a:hlinkClick r:id="rId8"/>
              </a:rPr>
              <a:t>http://cs.wikipedia.org/wiki/Soubor:Tinca_tinca_Prague_Vltava_3.jpg</a:t>
            </a:r>
            <a:endParaRPr lang="cs-CZ" sz="1400" dirty="0" smtClean="0"/>
          </a:p>
          <a:p>
            <a:pPr marL="342900" indent="-342900">
              <a:buFontTx/>
              <a:buAutoNum type="arabicPeriod" startAt="8"/>
            </a:pPr>
            <a:r>
              <a:rPr lang="cs-CZ" sz="1400" dirty="0" err="1" smtClean="0"/>
              <a:t>Atlantischer</a:t>
            </a:r>
            <a:r>
              <a:rPr lang="cs-CZ" sz="1400" dirty="0" smtClean="0"/>
              <a:t> </a:t>
            </a:r>
            <a:r>
              <a:rPr lang="cs-CZ" sz="1400" dirty="0" err="1" smtClean="0"/>
              <a:t>Lachs.jpg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 4. 2007, 12:59 [cit. 2012-12-07]. Dostupné z: </a:t>
            </a:r>
            <a:r>
              <a:rPr lang="cs-CZ" sz="1400" dirty="0" smtClean="0">
                <a:hlinkClick r:id="rId4"/>
              </a:rPr>
              <a:t>http://cs.wikipedia.org/wiki/Soubor:Atlantischer_Lachs.jpg</a:t>
            </a:r>
            <a:endParaRPr lang="cs-CZ" sz="1400" dirty="0" smtClean="0"/>
          </a:p>
          <a:p>
            <a:pPr marL="342900" indent="-342900">
              <a:buAutoNum type="arabicPeriod" startAt="8"/>
            </a:pPr>
            <a:endParaRPr lang="cs-CZ" sz="1400" dirty="0" smtClean="0"/>
          </a:p>
          <a:p>
            <a:pPr marL="342900" indent="-342900">
              <a:buAutoNum type="arabicPeriod" startAt="8"/>
            </a:pPr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39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Digitální učební materiál je určen pro opakování, upevňování a rozšiřování, seznámení, procvičování, srovnávání, 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Materiál rozvíjí, podporuje, prověřuje, vysvětluje,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Je určen pro předmět ……. a ročník ………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Tento materiál vznikl jako doplňující materiál k učebnici: …přesná citace učebnice, včetně ISBN (dle generator.citace.com)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třídy ryb (sladkovodních i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mořských), učivo je dále procvičeno formou testu.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Znaky: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55576" y="692696"/>
            <a:ext cx="8748464" cy="5517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sz="1700" dirty="0" smtClean="0"/>
          </a:p>
          <a:p>
            <a:r>
              <a:rPr lang="cs-CZ" b="1" dirty="0" smtClean="0"/>
              <a:t>žijí ve slané i sladké vodě</a:t>
            </a:r>
          </a:p>
          <a:p>
            <a:r>
              <a:rPr lang="cs-CZ" b="1" dirty="0" smtClean="0"/>
              <a:t>proměnlivá teplota těla </a:t>
            </a:r>
          </a:p>
          <a:p>
            <a:r>
              <a:rPr lang="cs-CZ" b="1" dirty="0" smtClean="0"/>
              <a:t>kůže pokrytá šupinami a slizem</a:t>
            </a:r>
          </a:p>
          <a:p>
            <a:r>
              <a:rPr lang="cs-CZ" b="1" dirty="0" smtClean="0"/>
              <a:t>vnitřní kostěná kostra </a:t>
            </a:r>
          </a:p>
          <a:p>
            <a:r>
              <a:rPr lang="cs-CZ" b="1" dirty="0" smtClean="0"/>
              <a:t>ploutve párové: </a:t>
            </a:r>
            <a:r>
              <a:rPr lang="cs-CZ" dirty="0" smtClean="0"/>
              <a:t>prsní, břišní</a:t>
            </a:r>
          </a:p>
          <a:p>
            <a:pPr>
              <a:buNone/>
            </a:pPr>
            <a:r>
              <a:rPr lang="cs-CZ" dirty="0" smtClean="0"/>
              <a:t>                    </a:t>
            </a:r>
            <a:r>
              <a:rPr lang="cs-CZ" b="1" dirty="0" smtClean="0"/>
              <a:t>nepárové</a:t>
            </a:r>
            <a:r>
              <a:rPr lang="cs-CZ" dirty="0" smtClean="0"/>
              <a:t>: hřbetní, řitní, ocasní</a:t>
            </a:r>
          </a:p>
          <a:p>
            <a:r>
              <a:rPr lang="cs-CZ" b="1" dirty="0" smtClean="0"/>
              <a:t>dýchají žábrami </a:t>
            </a:r>
            <a:r>
              <a:rPr lang="cs-CZ" dirty="0" smtClean="0"/>
              <a:t>(kryté skřelemi)</a:t>
            </a:r>
          </a:p>
          <a:p>
            <a:r>
              <a:rPr lang="cs-CZ" b="1" dirty="0" smtClean="0"/>
              <a:t>srdce má 1 předsíň a 1 komoru</a:t>
            </a:r>
          </a:p>
          <a:p>
            <a:r>
              <a:rPr lang="cs-CZ" b="1" dirty="0" smtClean="0"/>
              <a:t>plynový měchýř</a:t>
            </a:r>
          </a:p>
          <a:p>
            <a:r>
              <a:rPr lang="cs-CZ" b="1" dirty="0" smtClean="0"/>
              <a:t>smyslové orgány: </a:t>
            </a:r>
            <a:r>
              <a:rPr lang="cs-CZ" dirty="0" smtClean="0"/>
              <a:t>hmatové vousky, oči,</a:t>
            </a:r>
          </a:p>
          <a:p>
            <a:pPr>
              <a:buNone/>
            </a:pPr>
            <a:r>
              <a:rPr lang="cs-CZ" dirty="0" smtClean="0"/>
              <a:t>                                      čichové jamky, proudový orgán</a:t>
            </a:r>
          </a:p>
          <a:p>
            <a:r>
              <a:rPr lang="cs-CZ" b="1" dirty="0" smtClean="0"/>
              <a:t>vnější oplození – tření </a:t>
            </a:r>
            <a:r>
              <a:rPr lang="cs-CZ" dirty="0" smtClean="0"/>
              <a:t>( jikry + mlíčí)   </a:t>
            </a:r>
            <a:r>
              <a:rPr lang="cs-CZ" dirty="0" smtClean="0"/>
              <a:t>-   </a:t>
            </a:r>
            <a:r>
              <a:rPr lang="cs-CZ" dirty="0" smtClean="0"/>
              <a:t>plůdek</a:t>
            </a:r>
            <a:endParaRPr lang="cs-CZ" b="1" dirty="0" smtClean="0"/>
          </a:p>
          <a:p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bor:Common car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6696744" cy="3286126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467544" y="76470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Párové ploutve:                            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Nepárové ploutve: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47664" y="530120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PRSNÍ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19872" y="53012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BŘIŠNÍ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47864" y="14127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HŘBETNÍ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343800" y="35730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 OCASNÍ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64088" y="53012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ŘITNÍ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380312" y="501317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3995936" y="1844824"/>
            <a:ext cx="0" cy="360040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6876256" y="3789040"/>
            <a:ext cx="504056" cy="0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5652120" y="4869160"/>
            <a:ext cx="216024" cy="360040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2339752" y="4869160"/>
            <a:ext cx="216024" cy="432048"/>
          </a:xfrm>
          <a:prstGeom prst="straightConnector1">
            <a:avLst/>
          </a:prstGeom>
          <a:ln w="158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 flipV="1">
            <a:off x="3563888" y="4941168"/>
            <a:ext cx="144016" cy="288032"/>
          </a:xfrm>
          <a:prstGeom prst="straightConnector1">
            <a:avLst/>
          </a:prstGeom>
          <a:ln w="158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Nadpis 1"/>
          <p:cNvSpPr txBox="1">
            <a:spLocks/>
          </p:cNvSpPr>
          <p:nvPr/>
        </p:nvSpPr>
        <p:spPr>
          <a:xfrm>
            <a:off x="2915816" y="18864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Kapr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Sladkovodní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83671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Štika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059832" y="90872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Karas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896" y="3356992"/>
            <a:ext cx="237626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Okoun říční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57301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Lín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228184" y="3645024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Sumec velký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99792" y="31409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52120" y="29249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532440" y="31409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99792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40152" y="5445224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pic>
        <p:nvPicPr>
          <p:cNvPr id="2052" name="Picture 4" descr="Soubor:CarassiusCarassius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340768"/>
            <a:ext cx="255929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Nadpis 1"/>
          <p:cNvSpPr txBox="1">
            <a:spLocks/>
          </p:cNvSpPr>
          <p:nvPr/>
        </p:nvSpPr>
        <p:spPr>
          <a:xfrm>
            <a:off x="6012160" y="83671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Cejn velký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Soubor:Braxen, Iduns kokbo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340768"/>
            <a:ext cx="2703224" cy="169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Soubor:Tinca tinca Prague Vltava 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05064"/>
            <a:ext cx="2448272" cy="182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ovéPole 22"/>
          <p:cNvSpPr txBox="1"/>
          <p:nvPr/>
        </p:nvSpPr>
        <p:spPr>
          <a:xfrm>
            <a:off x="8783960" y="609329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pic>
        <p:nvPicPr>
          <p:cNvPr id="2058" name="Picture 10" descr="Soubor:PercheCommun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3789040"/>
            <a:ext cx="2592287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Soubor:EuropeseMeervalLucasVanDerGees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0984" y="4077072"/>
            <a:ext cx="241357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2" name="Picture 14" descr="Soubor:Hecht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1" y="1268760"/>
            <a:ext cx="2952328" cy="182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8" descr="OPVK_hor_zakladni_logolink_RGB_cz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2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cs-CZ" sz="28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Migrující 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mořské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692696"/>
            <a:ext cx="2736304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Úhoř říční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868144" y="764704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Losos obecný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19872" y="2492896"/>
            <a:ext cx="237626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Makrela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Platýs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012160" y="335699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Treska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83768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532440" y="27809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8691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15816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604448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pic>
        <p:nvPicPr>
          <p:cNvPr id="1026" name="Picture 2" descr="Soubor:Anguilla anguil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880320" cy="19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Soubor:Atlantischer Lach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196752"/>
            <a:ext cx="293127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Soubor:Scomber scombru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924944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Soubor:Pleuronectes platessa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789040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Soubor:Gadus morhua-Cod-2-Atlanterhavsparken-Norway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3861048"/>
            <a:ext cx="2808312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8" descr="OPVK_hor_zakladni_logolink_RGB_c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836712"/>
            <a:ext cx="79208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Proudový orgán slouží:</a:t>
            </a:r>
          </a:p>
          <a:p>
            <a:pPr marL="457200" indent="-457200"/>
            <a:endParaRPr lang="cs-CZ" sz="1600" dirty="0" smtClean="0"/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 vylučování moči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 dýchání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 udržování rovnováhy a orientaci</a:t>
            </a:r>
            <a:endParaRPr lang="cs-CZ" sz="3600" dirty="0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38842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388424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8388424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120" y="83671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Oporu těla ryb tvoří: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vnější chitinová kostra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vnitřní kostěná kostra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vnitřní chrupavčitá kostra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740352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120" y="83671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Plynový měchýř slouží: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 regulaci výšky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 tvorbě moči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 regulaci teploty těla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7236296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236296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23629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</TotalTime>
  <Words>925</Words>
  <Application>Microsoft Office PowerPoint</Application>
  <PresentationFormat>Předvádění na obrazovce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Vrchol</vt:lpstr>
      <vt:lpstr>Výchozí návrh</vt:lpstr>
      <vt:lpstr>RYBY</vt:lpstr>
      <vt:lpstr>Anotace:</vt:lpstr>
      <vt:lpstr>Znaky: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58</cp:revision>
  <dcterms:created xsi:type="dcterms:W3CDTF">2012-11-07T15:17:22Z</dcterms:created>
  <dcterms:modified xsi:type="dcterms:W3CDTF">2013-01-25T15:54:18Z</dcterms:modified>
</cp:coreProperties>
</file>