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6" r:id="rId4"/>
    <p:sldId id="257" r:id="rId5"/>
    <p:sldId id="259" r:id="rId6"/>
    <p:sldId id="267" r:id="rId7"/>
    <p:sldId id="268" r:id="rId8"/>
    <p:sldId id="261" r:id="rId9"/>
    <p:sldId id="262" r:id="rId10"/>
    <p:sldId id="264" r:id="rId11"/>
    <p:sldId id="271" r:id="rId12"/>
    <p:sldId id="269" r:id="rId13"/>
    <p:sldId id="270" r:id="rId14"/>
    <p:sldId id="277" r:id="rId15"/>
    <p:sldId id="266" r:id="rId16"/>
    <p:sldId id="27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b/b5/Mlok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e/European_Common_Frog_Rana_temporaria_(cropped)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cs.wikipedia.org/wiki/Soubor:Mlok.JPG" TargetMode="External"/><Relationship Id="rId7" Type="http://schemas.openxmlformats.org/officeDocument/2006/relationships/hyperlink" Target="http://cs.wikipedia.org/wiki/Soubor:Hyla_arborea_(Marek_Szczepanek).jpg" TargetMode="External"/><Relationship Id="rId2" Type="http://schemas.openxmlformats.org/officeDocument/2006/relationships/hyperlink" Target="http://cs.wikipedia.org/wiki/Soubor:European_Common_Frog_Rana_temporaria_(cropped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ufo_bufo_-_Erdkr%C3%B6te.jpg" TargetMode="External"/><Relationship Id="rId5" Type="http://schemas.openxmlformats.org/officeDocument/2006/relationships/hyperlink" Target="http://cs.wikipedia.org/wiki/Soubor:Teichfrosch.jpg" TargetMode="External"/><Relationship Id="rId4" Type="http://schemas.openxmlformats.org/officeDocument/2006/relationships/hyperlink" Target="http://cs.wikipedia.org/wiki/Soubor:Triturus_vulgari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oison_Dart_Frogs.jpg" TargetMode="External"/><Relationship Id="rId2" Type="http://schemas.openxmlformats.org/officeDocument/2006/relationships/hyperlink" Target="http://cs.wikipedia.org/wiki/Soubor:BombinaVariegataJu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cs.wikipedia.org/wiki/Soubor:European_Common_Frog_Rana_temporaria_(cropped).jpg" TargetMode="External"/><Relationship Id="rId4" Type="http://schemas.openxmlformats.org/officeDocument/2006/relationships/hyperlink" Target="http://cs.wikipedia.org/wiki/Soubor:Mlok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b/be/European_Common_Frog_Rana_temporaria_(cropped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b/b5/Mlo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d/de/Triturus_vulgaris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8/84/Hyla_arborea_(Marek_Szczepanek)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//upload.wikimedia.org/wikipedia/commons/1/13/Poison_Dart_Frogs.jpg" TargetMode="External"/><Relationship Id="rId2" Type="http://schemas.openxmlformats.org/officeDocument/2006/relationships/hyperlink" Target="//upload.wikimedia.org/wikipedia/commons/d/df/Teichfrosc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2/2a/Bufo_bufo_-_Erdkr%C3%B6te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//upload.wikimedia.org/wikipedia/commons/d/d0/BombinaVariegataJuv.jpg" TargetMode="External"/><Relationship Id="rId4" Type="http://schemas.openxmlformats.org/officeDocument/2006/relationships/hyperlink" Target="//upload.wikimedia.org/wikipedia/commons/b/be/European_Common_Frog_Rana_temporaria_(cropped).jpg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OBOJŽIVELNÍCI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_108_Obratlovci_Obojživelníci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36712"/>
            <a:ext cx="8604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Jedové  žlázy  v pokožce  má: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čolek obecný, skokan hnědý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skokan  zelený, rosnička obecná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mlok skvrnitý, ropucha obecná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532440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532440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532440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čolek karpatský</a:t>
            </a:r>
          </a:p>
          <a:p>
            <a:pPr marL="514350" indent="-514350" algn="l"/>
            <a:r>
              <a:rPr lang="cs-CZ" sz="3200" dirty="0" smtClean="0"/>
              <a:t>				b) mlok skvrnitý</a:t>
            </a:r>
          </a:p>
          <a:p>
            <a:pPr marL="514350" indent="-514350" algn="l"/>
            <a:r>
              <a:rPr lang="cs-CZ" sz="3200" dirty="0" smtClean="0"/>
              <a:t>				c) čolek obecný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740352" y="40050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74035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Soubor:Mlok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283" b="6283"/>
          <a:stretch>
            <a:fillRect/>
          </a:stretch>
        </p:blipFill>
        <p:spPr bwMode="auto">
          <a:xfrm>
            <a:off x="1907704" y="260648"/>
            <a:ext cx="5161487" cy="3384674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560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ropucha obecná</a:t>
            </a:r>
          </a:p>
          <a:p>
            <a:pPr marL="514350" indent="-514350" algn="l"/>
            <a:r>
              <a:rPr lang="cs-CZ" sz="3200" dirty="0" smtClean="0"/>
              <a:t>				b) kuňka žlutobřichá</a:t>
            </a:r>
          </a:p>
          <a:p>
            <a:pPr marL="514350" indent="-514350" algn="l"/>
            <a:r>
              <a:rPr lang="cs-CZ" sz="3200" dirty="0" smtClean="0"/>
              <a:t>				c) skokan hnědý</a:t>
            </a:r>
            <a:r>
              <a:rPr lang="cs-CZ" sz="3600" dirty="0" smtClean="0"/>
              <a:t> 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6296" y="335699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884368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884368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884368" y="52292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Soubor:European Common Frog Rana temporaria (cropped)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692" b="5692"/>
          <a:stretch>
            <a:fillRect/>
          </a:stretch>
        </p:blipFill>
        <p:spPr bwMode="auto">
          <a:xfrm>
            <a:off x="2123728" y="260648"/>
            <a:ext cx="5051678" cy="3312666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48690"/>
            <a:ext cx="853244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European</a:t>
            </a:r>
            <a:r>
              <a:rPr lang="cs-CZ" sz="1400" dirty="0" smtClean="0"/>
              <a:t> </a:t>
            </a: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Frog</a:t>
            </a:r>
            <a:r>
              <a:rPr lang="cs-CZ" sz="1400" dirty="0" smtClean="0"/>
              <a:t> </a:t>
            </a:r>
            <a:r>
              <a:rPr lang="cs-CZ" sz="1400" dirty="0" err="1" smtClean="0"/>
              <a:t>Rana</a:t>
            </a:r>
            <a:r>
              <a:rPr lang="cs-CZ" sz="1400" dirty="0" smtClean="0"/>
              <a:t> </a:t>
            </a:r>
            <a:r>
              <a:rPr lang="cs-CZ" sz="1400" dirty="0" err="1" smtClean="0"/>
              <a:t>temporaria</a:t>
            </a:r>
            <a:r>
              <a:rPr lang="cs-CZ" sz="1400" dirty="0" smtClean="0"/>
              <a:t> (</a:t>
            </a:r>
            <a:r>
              <a:rPr lang="cs-CZ" sz="1400" dirty="0" err="1" smtClean="0"/>
              <a:t>cropped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8. 2008, 16:29 [cit. 2012-12-10]. Dostupné z: </a:t>
            </a:r>
            <a:r>
              <a:rPr lang="cs-CZ" sz="1400" dirty="0" smtClean="0">
                <a:hlinkClick r:id="rId2"/>
              </a:rPr>
              <a:t>http://cs.wikipedia.org/wiki/Soubor:European_Common_Frog_Rana_temporaria_(cropped).jpg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Mlok</a:t>
            </a:r>
            <a:r>
              <a:rPr lang="cs-CZ" sz="1400" dirty="0" smtClean="0"/>
              <a:t>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2009, 20:27 [cit. 2012-12-10]. Dostupné z: </a:t>
            </a:r>
            <a:r>
              <a:rPr lang="cs-CZ" sz="1400" dirty="0" smtClean="0">
                <a:hlinkClick r:id="rId3"/>
              </a:rPr>
              <a:t>http://cs.wikipedia.org/wiki/Soubor:Mlok.JPG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Triturus</a:t>
            </a:r>
            <a:r>
              <a:rPr lang="cs-CZ" sz="1400" dirty="0" smtClean="0"/>
              <a:t> </a:t>
            </a:r>
            <a:r>
              <a:rPr lang="cs-CZ" sz="1400" dirty="0" err="1" smtClean="0"/>
              <a:t>vulgaris.jpg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6. 2007, 22:19 [cit. 2012-12-10]. Dostupné z: </a:t>
            </a:r>
            <a:r>
              <a:rPr lang="cs-CZ" sz="1400" dirty="0" smtClean="0">
                <a:hlinkClick r:id="rId4"/>
              </a:rPr>
              <a:t>http://cs.wikipedia.org/wiki/Soubor:Triturus_vulgaris.jpg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Teichfrosch.jpg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7. 2005, 22:54 [cit. 2012-12-10]. Dostupné z: </a:t>
            </a:r>
            <a:r>
              <a:rPr lang="cs-CZ" sz="1400" dirty="0" smtClean="0">
                <a:hlinkClick r:id="rId5"/>
              </a:rPr>
              <a:t>http://cs.wikipedia.org/wiki/Soubor:Teichfrosch.jpg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European</a:t>
            </a:r>
            <a:r>
              <a:rPr lang="cs-CZ" sz="1400" dirty="0" smtClean="0"/>
              <a:t> </a:t>
            </a: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Frog</a:t>
            </a:r>
            <a:r>
              <a:rPr lang="cs-CZ" sz="1400" dirty="0" smtClean="0"/>
              <a:t> </a:t>
            </a:r>
            <a:r>
              <a:rPr lang="cs-CZ" sz="1400" dirty="0" err="1" smtClean="0"/>
              <a:t>Rana</a:t>
            </a:r>
            <a:r>
              <a:rPr lang="cs-CZ" sz="1400" dirty="0" smtClean="0"/>
              <a:t> </a:t>
            </a:r>
            <a:r>
              <a:rPr lang="cs-CZ" sz="1400" dirty="0" err="1" smtClean="0"/>
              <a:t>temporaria</a:t>
            </a:r>
            <a:r>
              <a:rPr lang="cs-CZ" sz="1400" dirty="0" smtClean="0"/>
              <a:t> (</a:t>
            </a:r>
            <a:r>
              <a:rPr lang="cs-CZ" sz="1400" dirty="0" err="1" smtClean="0"/>
              <a:t>cropped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8. 2008, 16:29 [cit. 2012-12-10]. Dostupné z: </a:t>
            </a:r>
            <a:r>
              <a:rPr lang="cs-CZ" sz="1400" dirty="0" smtClean="0">
                <a:hlinkClick r:id="rId2"/>
              </a:rPr>
              <a:t>http://cs.wikipedia.org/wiki/Soubor:European_Common_Frog_Rana_temporaria_(cropped).jpg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Bufo </a:t>
            </a:r>
            <a:r>
              <a:rPr lang="cs-CZ" sz="1400" dirty="0" err="1" smtClean="0"/>
              <a:t>bufo</a:t>
            </a:r>
            <a:r>
              <a:rPr lang="cs-CZ" sz="1400" dirty="0" smtClean="0"/>
              <a:t> - </a:t>
            </a:r>
            <a:r>
              <a:rPr lang="cs-CZ" sz="1400" dirty="0" err="1" smtClean="0"/>
              <a:t>Erdkröte.jpg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3. 2005, 07:44 [cit. 2012-12-10]. Dostupné z: </a:t>
            </a:r>
            <a:r>
              <a:rPr lang="cs-CZ" sz="1400" dirty="0" smtClean="0">
                <a:hlinkClick r:id="rId6"/>
              </a:rPr>
              <a:t>http://cs.wikipedia.org/wiki/Soubor:Bufo_bufo_-_Erdkr%C3%B6te.jpg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Hyla</a:t>
            </a:r>
            <a:r>
              <a:rPr lang="cs-CZ" sz="1400" dirty="0" smtClean="0"/>
              <a:t> </a:t>
            </a:r>
            <a:r>
              <a:rPr lang="cs-CZ" sz="1400" dirty="0" err="1" smtClean="0"/>
              <a:t>arborea</a:t>
            </a:r>
            <a:r>
              <a:rPr lang="cs-CZ" sz="1400" dirty="0" smtClean="0"/>
              <a:t> (Marek </a:t>
            </a:r>
            <a:r>
              <a:rPr lang="cs-CZ" sz="1400" dirty="0" err="1" smtClean="0"/>
              <a:t>Szczepanek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15. 4. 2005, 11:47 [cit. 2012-12-10]. Dostupné z: </a:t>
            </a:r>
            <a:r>
              <a:rPr lang="cs-CZ" sz="1400" dirty="0" smtClean="0">
                <a:hlinkClick r:id="rId7"/>
              </a:rPr>
              <a:t>http://cs.wikipedia.org/wiki/Soubor:Hyla_arborea_(Marek_Szczepanek).jpg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10. 12. 2012: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548680"/>
            <a:ext cx="8316416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1400" dirty="0" smtClean="0"/>
              <a:t>     </a:t>
            </a:r>
          </a:p>
          <a:p>
            <a:pPr marL="342900" indent="-342900"/>
            <a:r>
              <a:rPr lang="cs-CZ" sz="1400" dirty="0" smtClean="0"/>
              <a:t> 8.    </a:t>
            </a:r>
            <a:r>
              <a:rPr lang="cs-CZ" sz="1400" dirty="0" err="1" smtClean="0"/>
              <a:t>BombinaVariegataJuv.jpg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7. 2008, 14:58 [cit. 2012-12-10]. Dostupné z: </a:t>
            </a:r>
            <a:r>
              <a:rPr lang="cs-CZ" sz="1400" dirty="0" smtClean="0">
                <a:hlinkClick r:id="rId2"/>
              </a:rPr>
              <a:t>http://cs.wikipedia.org/wiki/Soubor:BombinaVariegataJuv.jpg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r>
              <a:rPr lang="cs-CZ" sz="1400" dirty="0" err="1" smtClean="0"/>
              <a:t>Poison</a:t>
            </a:r>
            <a:r>
              <a:rPr lang="cs-CZ" sz="1400" dirty="0" smtClean="0"/>
              <a:t> </a:t>
            </a:r>
            <a:r>
              <a:rPr lang="cs-CZ" sz="1400" dirty="0" err="1" smtClean="0"/>
              <a:t>Dart</a:t>
            </a:r>
            <a:r>
              <a:rPr lang="cs-CZ" sz="1400" dirty="0" smtClean="0"/>
              <a:t> </a:t>
            </a:r>
            <a:r>
              <a:rPr lang="cs-CZ" sz="1400" dirty="0" err="1" smtClean="0"/>
              <a:t>Frogs.jpg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12. 2006, 00:06 [cit. 2012-12-10]. Dostupné z: </a:t>
            </a:r>
            <a:r>
              <a:rPr lang="cs-CZ" sz="1400" dirty="0" smtClean="0">
                <a:hlinkClick r:id="rId3"/>
              </a:rPr>
              <a:t>http://cs.wikipedia.org/wiki/Soubor:Poison_Dart_Frogs.jpg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err="1" smtClean="0"/>
              <a:t>Mlok</a:t>
            </a:r>
            <a:r>
              <a:rPr lang="cs-CZ" sz="1400" dirty="0" smtClean="0"/>
              <a:t>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29. 3. 2009, 20:27 [cit. 2012-12-10]. Dostupné z: </a:t>
            </a:r>
            <a:r>
              <a:rPr lang="cs-CZ" sz="1400" dirty="0" smtClean="0">
                <a:hlinkClick r:id="rId4"/>
              </a:rPr>
              <a:t>http://cs.wikipedia.org/wiki/Soubor:Mlok.JPG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err="1" smtClean="0"/>
              <a:t>European</a:t>
            </a:r>
            <a:r>
              <a:rPr lang="cs-CZ" sz="1400" dirty="0" smtClean="0"/>
              <a:t> </a:t>
            </a:r>
            <a:r>
              <a:rPr lang="cs-CZ" sz="1400" dirty="0" err="1" smtClean="0"/>
              <a:t>Common</a:t>
            </a:r>
            <a:r>
              <a:rPr lang="cs-CZ" sz="1400" dirty="0" smtClean="0"/>
              <a:t> </a:t>
            </a:r>
            <a:r>
              <a:rPr lang="cs-CZ" sz="1400" dirty="0" err="1" smtClean="0"/>
              <a:t>Frog</a:t>
            </a:r>
            <a:r>
              <a:rPr lang="cs-CZ" sz="1400" dirty="0" smtClean="0"/>
              <a:t> </a:t>
            </a:r>
            <a:r>
              <a:rPr lang="cs-CZ" sz="1400" dirty="0" err="1" smtClean="0"/>
              <a:t>Rana</a:t>
            </a:r>
            <a:r>
              <a:rPr lang="cs-CZ" sz="1400" dirty="0" smtClean="0"/>
              <a:t> </a:t>
            </a:r>
            <a:r>
              <a:rPr lang="cs-CZ" sz="1400" dirty="0" err="1" smtClean="0"/>
              <a:t>temporaria</a:t>
            </a:r>
            <a:r>
              <a:rPr lang="cs-CZ" sz="1400" dirty="0" smtClean="0"/>
              <a:t> (</a:t>
            </a:r>
            <a:r>
              <a:rPr lang="cs-CZ" sz="1400" dirty="0" err="1" smtClean="0"/>
              <a:t>cropped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8. 2008, 16:29 [cit. 2012-12-10]. Dostupné z: </a:t>
            </a:r>
            <a:r>
              <a:rPr lang="cs-CZ" sz="1400" dirty="0" smtClean="0">
                <a:hlinkClick r:id="rId5"/>
              </a:rPr>
              <a:t>http://cs.wikipedia.org/wiki/Soubor:European_Common_Frog_Rana_temporaria_(cropped).jpg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endParaRPr lang="cs-CZ" sz="1400" dirty="0" smtClean="0"/>
          </a:p>
          <a:p>
            <a:pPr marL="342900" indent="-342900">
              <a:buAutoNum type="arabicPeriod" startAt="9"/>
            </a:pPr>
            <a:endParaRPr lang="cs-CZ" sz="1400" dirty="0" smtClean="0"/>
          </a:p>
          <a:p>
            <a:pPr marL="342900" indent="-342900">
              <a:buAutoNum type="arabicPeriod" startAt="9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obojživelníků. Tento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materiál je dále doplněn o procvičení učiva formou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11560" y="620688"/>
            <a:ext cx="8748464" cy="551723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žijí na souši, rozmnožování ve vodě</a:t>
            </a:r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slizovitá popř. jedové žlázy</a:t>
            </a:r>
          </a:p>
          <a:p>
            <a:r>
              <a:rPr lang="cs-CZ" b="1" dirty="0" smtClean="0"/>
              <a:t>dýchání: larvy žábrami, dospělci plícemi a kůží </a:t>
            </a:r>
            <a:endParaRPr lang="cs-CZ" dirty="0" smtClean="0"/>
          </a:p>
          <a:p>
            <a:r>
              <a:rPr lang="cs-CZ" b="1" dirty="0" smtClean="0"/>
              <a:t>srdce má 2 předsíně a 1 komoru</a:t>
            </a:r>
          </a:p>
          <a:p>
            <a:r>
              <a:rPr lang="cs-CZ" b="1" dirty="0" smtClean="0"/>
              <a:t>kloaka </a:t>
            </a:r>
          </a:p>
          <a:p>
            <a:r>
              <a:rPr lang="cs-CZ" b="1" dirty="0" smtClean="0"/>
              <a:t>oplození vnitřní (ocasatí)</a:t>
            </a:r>
          </a:p>
          <a:p>
            <a:pPr>
              <a:buNone/>
            </a:pPr>
            <a:r>
              <a:rPr lang="cs-CZ" b="1" dirty="0" smtClean="0"/>
              <a:t>                      vnější (žáby) – vajíčka   </a:t>
            </a:r>
            <a:r>
              <a:rPr lang="cs-CZ" b="1" dirty="0" smtClean="0"/>
              <a:t>-    </a:t>
            </a:r>
            <a:r>
              <a:rPr lang="cs-CZ" b="1" dirty="0" smtClean="0"/>
              <a:t>pulec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European Common Frog Rana temporaria (cropped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520" y="1628800"/>
            <a:ext cx="457348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051720" y="112474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HLAVA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112474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TRUP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80528" y="393305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PŘEDNÍ KONČETINY</a:t>
            </a:r>
          </a:p>
          <a:p>
            <a:pPr algn="ctr"/>
            <a:r>
              <a:rPr lang="cs-CZ" sz="2000" b="1" dirty="0" smtClean="0"/>
              <a:t> 4 prsty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60232" y="386104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ZADNÍ KONČETINY</a:t>
            </a:r>
          </a:p>
          <a:p>
            <a:pPr algn="ctr"/>
            <a:r>
              <a:rPr lang="cs-CZ" sz="2000" b="1" dirty="0" smtClean="0"/>
              <a:t> 5 prstů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04248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19672" y="260648"/>
            <a:ext cx="56886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Skokan  hnědý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771800" y="1484784"/>
            <a:ext cx="288032" cy="7920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5652120" y="1556792"/>
            <a:ext cx="216024" cy="7200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123728" y="4149080"/>
            <a:ext cx="144016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5868144" y="4437112"/>
            <a:ext cx="108012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Ocasatí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27584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Mlok skvrnitý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292080" y="198884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Čolek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1920" y="436510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0432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pic>
        <p:nvPicPr>
          <p:cNvPr id="9218" name="Picture 2" descr="Soubor:Ml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Soubor:Triturus vulgar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Bezocasí = žáby</a:t>
            </a: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1520" y="836712"/>
            <a:ext cx="295232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Skokan zelený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03848" y="836712"/>
            <a:ext cx="280831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Skokan hnědý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47864" y="3429000"/>
            <a:ext cx="273630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Kuňka žlutobřichá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Rosnička zelená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228184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Pralesničky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80112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32440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6012160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Ropucha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532440" y="573325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9</a:t>
            </a:r>
            <a:endParaRPr lang="cs-CZ" sz="900" dirty="0"/>
          </a:p>
        </p:txBody>
      </p:sp>
      <p:pic>
        <p:nvPicPr>
          <p:cNvPr id="8194" name="Picture 2" descr="Soubor:Teichfros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37626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Soubor:European Common Frog Rana temporaria (cropped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180" y="1268760"/>
            <a:ext cx="23353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Soubor:Bufo bufo - Erdkröt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2736" y="1268761"/>
            <a:ext cx="246884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Soubor:Hyla arborea (Marek Szczepanek)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05064"/>
            <a:ext cx="2304256" cy="176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Soubor:BombinaVariegataJuv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3861048"/>
            <a:ext cx="2448272" cy="173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Soubor:Poison Dart Frog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99574" y="3861049"/>
            <a:ext cx="229290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Kloaka je společný vývod soustav: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trávicí a vylučovací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vylučovací a pohlavní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trávicí, vylučovací  a pohlavní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956376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956376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956376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Dospělí  obojživelníci  dýchají: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plícemi  a  kůží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žábrami  a  kůží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žábrami  i  plícemi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6372200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6372200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6372200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Srdce obojživelníků tvoří: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1 předsíň, 1 komora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2 předsíně, 1 komora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1 předsíň, 2 komory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6732240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6732240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6732240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816</Words>
  <Application>Microsoft Office PowerPoint</Application>
  <PresentationFormat>Předvádění na obrazovce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Vrchol</vt:lpstr>
      <vt:lpstr>Výchozí návrh</vt:lpstr>
      <vt:lpstr>OBOJŽIVELNÍCI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45</cp:revision>
  <dcterms:created xsi:type="dcterms:W3CDTF">2012-11-07T15:17:22Z</dcterms:created>
  <dcterms:modified xsi:type="dcterms:W3CDTF">2013-01-25T15:57:32Z</dcterms:modified>
</cp:coreProperties>
</file>