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75" r:id="rId4"/>
    <p:sldId id="257" r:id="rId5"/>
    <p:sldId id="259" r:id="rId6"/>
    <p:sldId id="267" r:id="rId7"/>
    <p:sldId id="271" r:id="rId8"/>
    <p:sldId id="261" r:id="rId9"/>
    <p:sldId id="262" r:id="rId10"/>
    <p:sldId id="264" r:id="rId11"/>
    <p:sldId id="269" r:id="rId12"/>
    <p:sldId id="270" r:id="rId13"/>
    <p:sldId id="277" r:id="rId14"/>
    <p:sldId id="266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b/bb/Hawaii_turtle_2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2/27/Emys_orbicularis_2009_G1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cs.wikipedia.org/wiki/Soubor:Emys_orbicularis_2009_G1.jpg" TargetMode="External"/><Relationship Id="rId7" Type="http://schemas.openxmlformats.org/officeDocument/2006/relationships/hyperlink" Target="http://cs.wikipedia.org/wiki/Soubor:Tortoise.aldabra.750pix.jpg" TargetMode="External"/><Relationship Id="rId2" Type="http://schemas.openxmlformats.org/officeDocument/2006/relationships/hyperlink" Target="http://commons.wikimedia.org/wiki/File:Heosemys_spinosa_2_Hardwick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Hawaii_turtle_2.JPG" TargetMode="External"/><Relationship Id="rId5" Type="http://schemas.openxmlformats.org/officeDocument/2006/relationships/hyperlink" Target="http://upload.wikimedia.org/wikipedia/commons/b/b9/Heosemys_spinosa_2_Hardwicke.jpg" TargetMode="External"/><Relationship Id="rId4" Type="http://schemas.openxmlformats.org/officeDocument/2006/relationships/hyperlink" Target="http://cs.wikipedia.org/wiki/Soubor:Testudooos_008.jpg-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awaii_turtle_2.JPG" TargetMode="External"/><Relationship Id="rId2" Type="http://schemas.openxmlformats.org/officeDocument/2006/relationships/hyperlink" Target="http://cs.wikipedia.org/wiki/Soubor:Galapagos_Geochelone_nigra_porter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cs.wikipedia.org/wiki/Soubor:Emys_orbicularis_2009_G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b/b9/Heosemys_spinosa_2_Hardwick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//upload.wikimedia.org/wikipedia/commons/2/27/Emys_orbicularis_2009_G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b/bb/Hawaii_turtle_2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4/4b/Testudooos_008.jpg-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4/41/Tortoise.aldabra.750pi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f/f3/Galapagos_Geochelone_nigra_porteri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ŽELVY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_109_Obratlovci_Želvy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 smtClean="0">
                <a:solidFill>
                  <a:srgbClr val="171A1B"/>
                </a:solidFill>
              </a:rPr>
              <a:t>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želva sloní</a:t>
            </a:r>
          </a:p>
          <a:p>
            <a:pPr marL="514350" indent="-514350" algn="l"/>
            <a:r>
              <a:rPr lang="cs-CZ" sz="3200" dirty="0" smtClean="0"/>
              <a:t>				b) kareta obrovská</a:t>
            </a:r>
          </a:p>
          <a:p>
            <a:pPr marL="514350" indent="-514350" algn="l"/>
            <a:r>
              <a:rPr lang="cs-CZ" sz="3200" dirty="0" smtClean="0"/>
              <a:t>				c) želva nádherná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668344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668344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668344" y="515719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0" name="Picture 4" descr="Soubor:Hawaii turtle 2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283" b="6283"/>
          <a:stretch>
            <a:fillRect/>
          </a:stretch>
        </p:blipFill>
        <p:spPr bwMode="auto">
          <a:xfrm>
            <a:off x="2051720" y="260648"/>
            <a:ext cx="4941869" cy="3240658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želva sloní</a:t>
            </a:r>
          </a:p>
          <a:p>
            <a:pPr marL="514350" indent="-514350" algn="l"/>
            <a:r>
              <a:rPr lang="cs-CZ" sz="3200" dirty="0" smtClean="0"/>
              <a:t>				b) želva nádherná</a:t>
            </a:r>
          </a:p>
          <a:p>
            <a:pPr marL="514350" indent="-514350" algn="l"/>
            <a:r>
              <a:rPr lang="cs-CZ" sz="3200" dirty="0" smtClean="0"/>
              <a:t>				c) želva bahenní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884368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884368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884368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Soubor:Emys orbicularis 2009 G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505" b="12505"/>
          <a:stretch>
            <a:fillRect/>
          </a:stretch>
        </p:blipFill>
        <p:spPr bwMode="auto">
          <a:xfrm>
            <a:off x="2123728" y="260648"/>
            <a:ext cx="4883820" cy="3202592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80728"/>
            <a:ext cx="8532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Heosemys</a:t>
            </a:r>
            <a:r>
              <a:rPr lang="cs-CZ" sz="1400" dirty="0" smtClean="0"/>
              <a:t> </a:t>
            </a:r>
            <a:r>
              <a:rPr lang="cs-CZ" sz="1400" dirty="0" err="1" smtClean="0"/>
              <a:t>spinosa</a:t>
            </a:r>
            <a:r>
              <a:rPr lang="cs-CZ" sz="1400" dirty="0" smtClean="0"/>
              <a:t> 2 </a:t>
            </a:r>
            <a:r>
              <a:rPr lang="cs-CZ" sz="1400" dirty="0" err="1" smtClean="0"/>
              <a:t>Hardwicke.jpg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12:36, 17 </a:t>
            </a:r>
            <a:r>
              <a:rPr lang="cs-CZ" sz="1400" dirty="0" err="1" smtClean="0"/>
              <a:t>October</a:t>
            </a:r>
            <a:r>
              <a:rPr lang="cs-CZ" sz="1400" dirty="0" smtClean="0"/>
              <a:t> 2012 [cit. 2012-12-14]. Dostupné z: </a:t>
            </a:r>
            <a:r>
              <a:rPr lang="cs-CZ" sz="1400" dirty="0" smtClean="0">
                <a:hlinkClick r:id="rId2"/>
              </a:rPr>
              <a:t>http://commons.wikimedia.org/wiki/File:Heosemys_spinosa_2_Hardwicke.jpg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Emys</a:t>
            </a:r>
            <a:r>
              <a:rPr lang="cs-CZ" sz="1400" dirty="0" smtClean="0"/>
              <a:t> </a:t>
            </a:r>
            <a:r>
              <a:rPr lang="cs-CZ" sz="1400" dirty="0" err="1" smtClean="0"/>
              <a:t>orbicularis</a:t>
            </a:r>
            <a:r>
              <a:rPr lang="cs-CZ" sz="1400" dirty="0" smtClean="0"/>
              <a:t> 2009 G1.jpg.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1. 2010, 20:28 [cit. 2012-12-14]. Dostupné z: </a:t>
            </a:r>
            <a:r>
              <a:rPr lang="cs-CZ" sz="1400" dirty="0" smtClean="0">
                <a:hlinkClick r:id="rId3"/>
              </a:rPr>
              <a:t>http://cs.wikipedia.org/wiki/Soubor:Emys_orbicularis_2009_G1.jpg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Testudooos</a:t>
            </a:r>
            <a:r>
              <a:rPr lang="cs-CZ" sz="1400" dirty="0" smtClean="0"/>
              <a:t> 008.jpg-.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1. 2005, 22:13 [cit. 2012-12-14]. Dostupné z: </a:t>
            </a:r>
            <a:r>
              <a:rPr lang="cs-CZ" sz="1400" dirty="0" smtClean="0">
                <a:hlinkClick r:id="rId4"/>
              </a:rPr>
              <a:t>http://cs.wikipedia.org/wiki/Soubor:Testudooos_008.jpg-.jpg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>
              <a:hlinkClick r:id="rId5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Hawaii</a:t>
            </a:r>
            <a:r>
              <a:rPr lang="cs-CZ" sz="1400" dirty="0" smtClean="0"/>
              <a:t> </a:t>
            </a:r>
            <a:r>
              <a:rPr lang="cs-CZ" sz="1400" dirty="0" err="1" smtClean="0"/>
              <a:t>turtle</a:t>
            </a:r>
            <a:r>
              <a:rPr lang="cs-CZ" sz="1400" dirty="0" smtClean="0"/>
              <a:t> 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7. 2007, 22:41 [cit. 2012-12-14]. Dostupné z: </a:t>
            </a:r>
            <a:r>
              <a:rPr lang="cs-CZ" sz="1400" dirty="0" smtClean="0">
                <a:hlinkClick r:id="rId6"/>
              </a:rPr>
              <a:t>http://cs.wikipedia.org/wiki/Soubor:Hawaii_turtle_2.JPG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>
              <a:hlinkClick r:id="rId5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Tortoise.aldabra.750pix.jpg.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3. 2005, 17:44 [cit. 2012-12-14]. Dostupné z: </a:t>
            </a:r>
            <a:r>
              <a:rPr lang="cs-CZ" sz="1400" dirty="0" smtClean="0">
                <a:hlinkClick r:id="rId7"/>
              </a:rPr>
              <a:t>http://cs.wikipedia.org/wiki/Soubor:Tortoise.aldabra.750pix.jpg</a:t>
            </a: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14. 12. 2012: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20688"/>
            <a:ext cx="8532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AutoNum type="arabicPeriod" startAt="6"/>
            </a:pPr>
            <a:r>
              <a:rPr lang="cs-CZ" sz="1400" dirty="0" smtClean="0"/>
              <a:t> </a:t>
            </a:r>
            <a:r>
              <a:rPr lang="cs-CZ" sz="1400" dirty="0" err="1" smtClean="0"/>
              <a:t>Galapagos</a:t>
            </a:r>
            <a:r>
              <a:rPr lang="cs-CZ" sz="1400" dirty="0" smtClean="0"/>
              <a:t> </a:t>
            </a:r>
            <a:r>
              <a:rPr lang="cs-CZ" sz="1400" dirty="0" err="1" smtClean="0"/>
              <a:t>Geochelone</a:t>
            </a:r>
            <a:r>
              <a:rPr lang="cs-CZ" sz="1400" dirty="0" smtClean="0"/>
              <a:t> </a:t>
            </a:r>
            <a:r>
              <a:rPr lang="cs-CZ" sz="1400" dirty="0" err="1" smtClean="0"/>
              <a:t>nigra</a:t>
            </a:r>
            <a:r>
              <a:rPr lang="cs-CZ" sz="1400" dirty="0" smtClean="0"/>
              <a:t> </a:t>
            </a:r>
            <a:r>
              <a:rPr lang="cs-CZ" sz="1400" dirty="0" err="1" smtClean="0"/>
              <a:t>porteri.jpg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1. 5. 2007, 10:34 [cit. 2012-12-14]. Dostupné z: </a:t>
            </a:r>
            <a:r>
              <a:rPr lang="cs-CZ" sz="1400" dirty="0" smtClean="0">
                <a:hlinkClick r:id="rId2"/>
              </a:rPr>
              <a:t>http://cs.wikipedia.org/wiki/Soubor:Galapagos_Geochelone_nigra_porteri.jpg</a:t>
            </a:r>
            <a:endParaRPr lang="cs-CZ" sz="1400" dirty="0" smtClean="0"/>
          </a:p>
          <a:p>
            <a:pPr marL="342900" indent="-342900">
              <a:buAutoNum type="arabicPeriod" startAt="6"/>
            </a:pPr>
            <a:endParaRPr lang="cs-CZ" sz="1400" dirty="0" smtClean="0"/>
          </a:p>
          <a:p>
            <a:pPr marL="342900" indent="-342900">
              <a:buFontTx/>
              <a:buAutoNum type="arabicPeriod" startAt="6"/>
            </a:pPr>
            <a:r>
              <a:rPr lang="cs-CZ" sz="1400" dirty="0" err="1" smtClean="0"/>
              <a:t>Hawaii</a:t>
            </a:r>
            <a:r>
              <a:rPr lang="cs-CZ" sz="1400" dirty="0" smtClean="0"/>
              <a:t> </a:t>
            </a:r>
            <a:r>
              <a:rPr lang="cs-CZ" sz="1400" dirty="0" err="1" smtClean="0"/>
              <a:t>turtle</a:t>
            </a:r>
            <a:r>
              <a:rPr lang="cs-CZ" sz="1400" dirty="0" smtClean="0"/>
              <a:t> 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7. 2007, 22:41 [cit. 2012-12-14]. Dostupné z: </a:t>
            </a:r>
            <a:r>
              <a:rPr lang="cs-CZ" sz="1400" dirty="0" smtClean="0">
                <a:hlinkClick r:id="rId3"/>
              </a:rPr>
              <a:t>http://cs.wikipedia.org/wiki/Soubor:Hawaii_turtle_2.JPG</a:t>
            </a:r>
            <a:endParaRPr lang="cs-CZ" sz="1400" dirty="0" smtClean="0"/>
          </a:p>
          <a:p>
            <a:pPr marL="342900" indent="-342900">
              <a:buAutoNum type="arabicPeriod" startAt="6"/>
            </a:pPr>
            <a:endParaRPr lang="cs-CZ" sz="1400" dirty="0" smtClean="0"/>
          </a:p>
          <a:p>
            <a:pPr marL="342900" indent="-342900">
              <a:buFontTx/>
              <a:buAutoNum type="arabicPeriod" startAt="6"/>
            </a:pPr>
            <a:r>
              <a:rPr lang="cs-CZ" sz="1400" dirty="0" err="1" smtClean="0"/>
              <a:t>Emys</a:t>
            </a:r>
            <a:r>
              <a:rPr lang="cs-CZ" sz="1400" dirty="0" smtClean="0"/>
              <a:t> </a:t>
            </a:r>
            <a:r>
              <a:rPr lang="cs-CZ" sz="1400" dirty="0" err="1" smtClean="0"/>
              <a:t>orbicularis</a:t>
            </a:r>
            <a:r>
              <a:rPr lang="cs-CZ" sz="1400" dirty="0" smtClean="0"/>
              <a:t> 2009 G1.jpg.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1. 2010, 20:28 [cit. 2012-12-14]. Dostupné z: </a:t>
            </a:r>
            <a:r>
              <a:rPr lang="cs-CZ" sz="1400" dirty="0" smtClean="0">
                <a:hlinkClick r:id="rId4"/>
              </a:rPr>
              <a:t>http://cs.wikipedia.org/wiki/Soubor:Emys_orbicularis_2009_G1.jpg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Je určen pro předmět ……. a ročník ………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plazů – řádu želvy.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Učivo je dále procvičeno formou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Znaky: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8748464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dlouhověké (přes 100 let)</a:t>
            </a:r>
          </a:p>
          <a:p>
            <a:r>
              <a:rPr lang="cs-CZ" b="1" dirty="0" smtClean="0"/>
              <a:t>žijí na souši i ve vodě</a:t>
            </a:r>
          </a:p>
          <a:p>
            <a:r>
              <a:rPr lang="cs-CZ" b="1" dirty="0" smtClean="0"/>
              <a:t>proměnlivá teplota těla </a:t>
            </a:r>
          </a:p>
          <a:p>
            <a:r>
              <a:rPr lang="cs-CZ" b="1" dirty="0" smtClean="0"/>
              <a:t>kůže suchá, rohovitá, krytá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krunýřem</a:t>
            </a:r>
          </a:p>
          <a:p>
            <a:r>
              <a:rPr lang="cs-CZ" b="1" dirty="0" smtClean="0"/>
              <a:t>čelisti bezzubé s ostrou rohovinou</a:t>
            </a:r>
          </a:p>
          <a:p>
            <a:r>
              <a:rPr lang="cs-CZ" b="1" dirty="0" smtClean="0"/>
              <a:t>dýchání: plícemi </a:t>
            </a:r>
            <a:endParaRPr lang="cs-CZ" dirty="0" smtClean="0"/>
          </a:p>
          <a:p>
            <a:r>
              <a:rPr lang="cs-CZ" b="1" dirty="0" smtClean="0"/>
              <a:t>srdce: 2 předsíně a 2 částečně rozdělené komory</a:t>
            </a:r>
          </a:p>
          <a:p>
            <a:r>
              <a:rPr lang="cs-CZ" b="1" dirty="0" smtClean="0"/>
              <a:t>kloaka </a:t>
            </a:r>
          </a:p>
          <a:p>
            <a:r>
              <a:rPr lang="cs-CZ" b="1" dirty="0" smtClean="0"/>
              <a:t>oplození vnitřní – vajíčka zahrabávají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Heosemys spinosa 2 Hardwic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163712" cy="452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6660232" y="5486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HLAVA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63688" y="6206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TRUP</a:t>
            </a:r>
            <a:endParaRPr lang="cs-CZ" sz="2000" b="1" dirty="0"/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2915816" y="5157192"/>
            <a:ext cx="26642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b="1" dirty="0" smtClean="0"/>
              <a:t>ZADNÍ KONČETINY</a:t>
            </a:r>
          </a:p>
          <a:p>
            <a:r>
              <a:rPr lang="cs-CZ" b="1" dirty="0" smtClean="0"/>
              <a:t>              5 prstů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50131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19672" y="260648"/>
            <a:ext cx="568863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Stavba těla: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5580112" y="5157192"/>
            <a:ext cx="26642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PŘEDNÍ KONČETINY</a:t>
            </a:r>
          </a:p>
          <a:p>
            <a:pPr algn="ctr"/>
            <a:r>
              <a:rPr lang="cs-CZ" b="1" dirty="0" smtClean="0"/>
              <a:t> 5 prstů</a:t>
            </a:r>
            <a:endParaRPr lang="cs-CZ" b="1" dirty="0"/>
          </a:p>
        </p:txBody>
      </p:sp>
      <p:sp useBgFill="1">
        <p:nvSpPr>
          <p:cNvPr id="16" name="TextovéPole 15"/>
          <p:cNvSpPr txBox="1"/>
          <p:nvPr/>
        </p:nvSpPr>
        <p:spPr>
          <a:xfrm>
            <a:off x="611560" y="5157192"/>
            <a:ext cx="237626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OCAS </a:t>
            </a:r>
            <a:endParaRPr lang="cs-CZ" sz="2000" b="1" dirty="0"/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2411760" y="1052736"/>
            <a:ext cx="288032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7380312" y="980728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 flipV="1">
            <a:off x="2195736" y="4797152"/>
            <a:ext cx="720080" cy="43204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V="1">
            <a:off x="6732240" y="4581128"/>
            <a:ext cx="0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V="1">
            <a:off x="827584" y="4005064"/>
            <a:ext cx="72008" cy="100811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10" grpId="0" build="allAtOnce" animBg="1"/>
      <p:bldP spid="9" grpId="0" build="allAtOnce" animBg="1"/>
      <p:bldP spid="1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68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Vodní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79512" y="620688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Želva  bahenní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508104" y="69269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Želva  zelenavá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32129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0432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131840" y="270892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Kareta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obrovská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5" name="Picture 2" descr="Soubor:Emys orbicularis 2009 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288775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Soubor:Testudooos 008.jpg-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7436" y="1124744"/>
            <a:ext cx="27738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Soubor:Hawaii turtle 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501008"/>
            <a:ext cx="316835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68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</a:t>
            </a: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Suchozemské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11560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Želva  obrovská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20072" y="2060848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Želva  sloní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407707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53732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25602" name="Picture 2" descr="Soubor:Tortoise.aldabra.750p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960440" cy="273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Soubor:Galapagos Geochelone nigra port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492896"/>
            <a:ext cx="41035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23728" y="836712"/>
            <a:ext cx="65527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Želva bahenní dýchá:</a:t>
            </a:r>
          </a:p>
          <a:p>
            <a:endParaRPr lang="cs-CZ" b="1" dirty="0" smtClean="0"/>
          </a:p>
          <a:p>
            <a:endParaRPr lang="cs-CZ" sz="24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žábrami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plícemi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plícemi a pokožkou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028384" y="220486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2838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028384" y="443711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Želvy při rozmnožování:</a:t>
            </a:r>
          </a:p>
          <a:p>
            <a:endParaRPr lang="cs-CZ" sz="28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zahrabávají vajíčka do písku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rodí živá mláďata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zahřívají vajíčka tělem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02838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028384" y="335699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028384" y="443711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Želva bahenní je v ČR:</a:t>
            </a:r>
          </a:p>
          <a:p>
            <a:endParaRPr lang="cs-CZ" b="1" dirty="0" smtClean="0"/>
          </a:p>
          <a:p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všude hojně žijící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kriticky ohrožená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vůbec se nevyskytuje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6876256" y="220486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6876256" y="335699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6876256" y="443711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672</Words>
  <Application>Microsoft Office PowerPoint</Application>
  <PresentationFormat>Předvádění na obrazovce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Vrchol</vt:lpstr>
      <vt:lpstr>Výchozí návrh</vt:lpstr>
      <vt:lpstr>ŽELVY</vt:lpstr>
      <vt:lpstr>Anotace:</vt:lpstr>
      <vt:lpstr>Znaky: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59</cp:revision>
  <dcterms:created xsi:type="dcterms:W3CDTF">2012-11-07T15:17:22Z</dcterms:created>
  <dcterms:modified xsi:type="dcterms:W3CDTF">2013-01-25T16:00:50Z</dcterms:modified>
</cp:coreProperties>
</file>