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4" r:id="rId3"/>
    <p:sldId id="275" r:id="rId4"/>
    <p:sldId id="257" r:id="rId5"/>
    <p:sldId id="259" r:id="rId6"/>
    <p:sldId id="267" r:id="rId7"/>
    <p:sldId id="261" r:id="rId8"/>
    <p:sldId id="271" r:id="rId9"/>
    <p:sldId id="262" r:id="rId10"/>
    <p:sldId id="264" r:id="rId11"/>
    <p:sldId id="269" r:id="rId12"/>
    <p:sldId id="270" r:id="rId13"/>
    <p:sldId id="276" r:id="rId14"/>
    <p:sldId id="266" r:id="rId15"/>
    <p:sldId id="277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5BE-92A6-4EF2-AC8A-4AB14E5D907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AD0D-7B36-41D9-8D8D-8017CE64E41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FB0B-CEEB-4D01-9186-6374AD9D9B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A81-E1B9-4C3D-AAE8-0E7B29E013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AD6-6913-4949-8AE0-35686EEC200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F9D7-4E00-4350-BD32-67BB4113013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C6E2-01FA-490D-B01A-84354A79DEB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2A3-035A-4D48-A47F-565DF6E8F48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FF40-44AD-4635-BDC0-01D7A1B810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EA0-637B-4279-B15C-2F2D03207D1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AD3E-54C8-4720-8D7C-26EC1B70BE4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893C14-FE80-46E4-AB9E-F22671241684}" type="datetimeFigureOut">
              <a:rPr lang="cs-CZ" smtClean="0"/>
              <a:pPr/>
              <a:t>25.1.2013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81F7B-0CFA-4DF6-92FE-A00E7248B3A5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b/Krokodil_blyd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a/a0/Spectacled_Caiman.JPG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9/Heosemys_spinosa_2_Hardwicke.jpg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cs.wikipedia.org/wiki/Soubor:SaltwaterCrocodile('Maximo')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Alligator_in_the_Okefenokee.jpg" TargetMode="External"/><Relationship Id="rId5" Type="http://schemas.openxmlformats.org/officeDocument/2006/relationships/hyperlink" Target="http://cs.wikipedia.org/wiki/Soubor:Spectacled_Caiman.JPG" TargetMode="External"/><Relationship Id="rId4" Type="http://schemas.openxmlformats.org/officeDocument/2006/relationships/hyperlink" Target="http://commons.wikimedia.org/wiki/File:NileCrocodile-SRG001c.jpg?uselang=c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9/Heosemys_spinosa_2_Hardwicke.jpg" TargetMode="External"/><Relationship Id="rId2" Type="http://schemas.openxmlformats.org/officeDocument/2006/relationships/hyperlink" Target="http://cs.wikipedia.org/wiki/Soubor:Indian_Gharial_Crocodile_Digon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cs.wikipedia.org/wiki/Soubor:Spectacled_Caiman.JPG" TargetMode="External"/><Relationship Id="rId4" Type="http://schemas.openxmlformats.org/officeDocument/2006/relationships/hyperlink" Target="http://commons.wikimedia.org/wiki/File:Krokodil_blyde.JPG?uselang=c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4/43/SaltwaterCrocodile('Maximo')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1/17/Indian_Gharial_Crocodile_Digon3.JP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3.jpeg"/><Relationship Id="rId2" Type="http://schemas.openxmlformats.org/officeDocument/2006/relationships/hyperlink" Target="//upload.wikimedia.org/wikipedia/commons/4/43/SaltwaterCrocodile('Maximo')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b/be/Alligator_in_the_Okefenokee.jpg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0" Type="http://schemas.openxmlformats.org/officeDocument/2006/relationships/hyperlink" Target="//upload.wikimedia.org/wikipedia/commons/5/5b/NileCrocodile-SRG001c.jpg" TargetMode="External"/><Relationship Id="rId4" Type="http://schemas.openxmlformats.org/officeDocument/2006/relationships/hyperlink" Target="//upload.wikimedia.org/wikipedia/commons/a/a0/Spectacled_Caiman.JPG" TargetMode="Externa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KROKODÝLI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 smtClean="0">
                <a:solidFill>
                  <a:srgbClr val="171A1B"/>
                </a:solidFill>
              </a:rPr>
              <a:t>Př</a:t>
            </a:r>
            <a:r>
              <a:rPr lang="cs-CZ" dirty="0" smtClean="0">
                <a:solidFill>
                  <a:srgbClr val="171A1B"/>
                </a:solidFill>
              </a:rPr>
              <a:t>_110_Obratlovci_Krokodýli</a:t>
            </a: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</a:t>
            </a:r>
            <a:r>
              <a:rPr lang="cs-CZ" b="1" dirty="0" smtClean="0">
                <a:solidFill>
                  <a:srgbClr val="171A1B"/>
                </a:solidFill>
              </a:rPr>
              <a:t>: Mgr. Hana Krajčová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</a:t>
            </a:r>
            <a:r>
              <a:rPr lang="cs-CZ" dirty="0" err="1" smtClean="0">
                <a:solidFill>
                  <a:srgbClr val="171A1B"/>
                </a:solidFill>
              </a:rPr>
              <a:t>Fryšták</a:t>
            </a:r>
            <a:r>
              <a:rPr lang="cs-CZ" dirty="0" smtClean="0">
                <a:solidFill>
                  <a:srgbClr val="171A1B"/>
                </a:solidFill>
              </a:rPr>
              <a:t>, okres Zlín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7584" y="3789040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kajman brýlový</a:t>
            </a:r>
          </a:p>
          <a:p>
            <a:pPr marL="514350" indent="-514350" algn="l"/>
            <a:r>
              <a:rPr lang="cs-CZ" sz="3200" dirty="0" smtClean="0"/>
              <a:t>				b) aligátor </a:t>
            </a:r>
          </a:p>
          <a:p>
            <a:pPr marL="514350" indent="-514350" algn="l"/>
            <a:r>
              <a:rPr lang="cs-CZ" sz="3200" dirty="0" smtClean="0"/>
              <a:t>				c) krokodýl nilský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308304" y="321297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7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noaction" highlightClick="1"/>
          </p:cNvPr>
          <p:cNvSpPr/>
          <p:nvPr/>
        </p:nvSpPr>
        <p:spPr>
          <a:xfrm>
            <a:off x="7668344" y="393305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noaction" highlightClick="1"/>
          </p:cNvPr>
          <p:cNvSpPr/>
          <p:nvPr/>
        </p:nvSpPr>
        <p:spPr>
          <a:xfrm>
            <a:off x="7668344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hlinkshowjump?jump=nextslide" highlightClick="1"/>
          </p:cNvPr>
          <p:cNvSpPr/>
          <p:nvPr/>
        </p:nvSpPr>
        <p:spPr>
          <a:xfrm>
            <a:off x="7668344" y="515719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pic>
        <p:nvPicPr>
          <p:cNvPr id="5122" name="Picture 2" descr="File:Krokodil blyd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60648"/>
            <a:ext cx="4992555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7584" y="3645024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kajman brýlový</a:t>
            </a:r>
          </a:p>
          <a:p>
            <a:pPr marL="514350" indent="-514350" algn="l"/>
            <a:r>
              <a:rPr lang="cs-CZ" sz="3200" dirty="0" smtClean="0"/>
              <a:t>				b) gaviál indický</a:t>
            </a:r>
          </a:p>
          <a:p>
            <a:pPr marL="514350" indent="-514350" algn="l"/>
            <a:r>
              <a:rPr lang="cs-CZ" sz="3200" dirty="0" smtClean="0"/>
              <a:t>				c) krokodýl nilský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20272" y="328498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8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7956376" y="378904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noaction" highlightClick="1"/>
          </p:cNvPr>
          <p:cNvSpPr/>
          <p:nvPr/>
        </p:nvSpPr>
        <p:spPr>
          <a:xfrm>
            <a:off x="7956376" y="443711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noaction" highlightClick="1"/>
          </p:cNvPr>
          <p:cNvSpPr/>
          <p:nvPr/>
        </p:nvSpPr>
        <p:spPr>
          <a:xfrm>
            <a:off x="7956376" y="501317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Soubor:Spectacled Caiman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857" b="857"/>
          <a:stretch>
            <a:fillRect/>
          </a:stretch>
        </p:blipFill>
        <p:spPr bwMode="auto">
          <a:xfrm>
            <a:off x="2051720" y="260648"/>
            <a:ext cx="4883820" cy="3202592"/>
          </a:xfrm>
          <a:prstGeom prst="rect">
            <a:avLst/>
          </a:prstGeom>
          <a:noFill/>
        </p:spPr>
      </p:pic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79712" y="2924944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Výborně!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1052736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SaltwaterCrocodile</a:t>
            </a:r>
            <a:r>
              <a:rPr lang="cs-CZ" sz="1400" dirty="0" smtClean="0"/>
              <a:t>('Maximo').jpg.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7. 4. 2006, 17:46 [cit. 2012-12-17]. Dostupné z: </a:t>
            </a:r>
            <a:r>
              <a:rPr lang="cs-CZ" sz="1400" dirty="0" smtClean="0">
                <a:hlinkClick r:id="rId2"/>
              </a:rPr>
              <a:t>http://cs.wikipedia.org/wiki/Soubor:SaltwaterCrocodile(%27Maximo%27).jpg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>
              <a:hlinkClick r:id="rId3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NileCrocodile</a:t>
            </a:r>
            <a:r>
              <a:rPr lang="cs-CZ" sz="1400" dirty="0" smtClean="0"/>
              <a:t>-SRG001c.jpg.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25. 12. 2009, 17:03 [cit. 2012-12-17]. Dostupné z: </a:t>
            </a:r>
            <a:r>
              <a:rPr lang="cs-CZ" sz="1400" dirty="0" smtClean="0">
                <a:hlinkClick r:id="rId4"/>
              </a:rPr>
              <a:t>http://commons.wikimedia.org/wiki/File:NileCrocodile-SRG001c.jpg?uselang=cs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>
              <a:hlinkClick r:id="rId3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SaltwaterCrocodile</a:t>
            </a:r>
            <a:r>
              <a:rPr lang="cs-CZ" sz="1400" dirty="0" smtClean="0"/>
              <a:t>('Maximo').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7. 4. 2006, 17:46 [cit. 2012-12-17]. Dostupné z: </a:t>
            </a:r>
            <a:r>
              <a:rPr lang="cs-CZ" sz="1400" dirty="0" smtClean="0">
                <a:hlinkClick r:id="rId2"/>
              </a:rPr>
              <a:t>http://cs.wikipedia.org/wiki/Soubor:SaltwaterCrocodile(%27Maximo%27).jpg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>
              <a:hlinkClick r:id="rId3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Spectacled</a:t>
            </a:r>
            <a:r>
              <a:rPr lang="cs-CZ" sz="1400" dirty="0" smtClean="0"/>
              <a:t> </a:t>
            </a:r>
            <a:r>
              <a:rPr lang="cs-CZ" sz="1400" dirty="0" err="1" smtClean="0"/>
              <a:t>Caiman.JPG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27. 4. 2006, 00:09 [cit. 2012-12-17]. Dostupné z: </a:t>
            </a:r>
            <a:r>
              <a:rPr lang="cs-CZ" sz="1400" dirty="0" smtClean="0">
                <a:hlinkClick r:id="rId5"/>
              </a:rPr>
              <a:t>http://cs.wikipedia.org/wiki/Soubor:Spectacled_Caiman.JPG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>
              <a:hlinkClick r:id="rId3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Alligator</a:t>
            </a:r>
            <a:r>
              <a:rPr lang="cs-CZ" sz="1400" dirty="0" smtClean="0"/>
              <a:t> in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Okefenokee.jpg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25. 4. 2007, 04:12 [cit. 2012-12-17]. Dostupné z: </a:t>
            </a:r>
            <a:r>
              <a:rPr lang="cs-CZ" sz="1400" dirty="0" smtClean="0">
                <a:hlinkClick r:id="rId6"/>
              </a:rPr>
              <a:t>http://cs.wikipedia.org/wiki/Soubor:Alligator_in_the_Okefenokee.jpg</a:t>
            </a:r>
            <a:endParaRPr lang="cs-CZ" sz="1400" dirty="0" smtClean="0"/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683568" y="404664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Zdroje použité dne 17. 12. 2012: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836712"/>
            <a:ext cx="81369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 startAt="6"/>
            </a:pPr>
            <a:r>
              <a:rPr lang="cs-CZ" sz="1400" dirty="0" smtClean="0"/>
              <a:t>Indian </a:t>
            </a:r>
            <a:r>
              <a:rPr lang="cs-CZ" sz="1400" dirty="0" err="1" smtClean="0"/>
              <a:t>Gharial</a:t>
            </a:r>
            <a:r>
              <a:rPr lang="cs-CZ" sz="1400" dirty="0" smtClean="0"/>
              <a:t> </a:t>
            </a:r>
            <a:r>
              <a:rPr lang="cs-CZ" sz="1400" dirty="0" err="1" smtClean="0"/>
              <a:t>Crocodile</a:t>
            </a:r>
            <a:r>
              <a:rPr lang="cs-CZ" sz="1400" dirty="0" smtClean="0"/>
              <a:t> Digon3.JPG.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23. 2. 2008, 16:50 [cit. 2012-12-17]. Dostupné z: </a:t>
            </a:r>
            <a:r>
              <a:rPr lang="cs-CZ" sz="1400" dirty="0" smtClean="0">
                <a:hlinkClick r:id="rId2"/>
              </a:rPr>
              <a:t>http://cs.wikipedia.org/wiki/Soubor:Indian_Gharial_Crocodile_Digon3.JPG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6"/>
            </a:pPr>
            <a:endParaRPr lang="cs-CZ" sz="1400" dirty="0" smtClean="0">
              <a:hlinkClick r:id="rId3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cs-CZ" sz="1400" dirty="0" err="1" smtClean="0"/>
              <a:t>Krokodil</a:t>
            </a:r>
            <a:r>
              <a:rPr lang="cs-CZ" sz="1400" dirty="0" smtClean="0"/>
              <a:t> </a:t>
            </a:r>
            <a:r>
              <a:rPr lang="cs-CZ" sz="1400" dirty="0" err="1" smtClean="0"/>
              <a:t>blyde.JPG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3. 1. 2007, 09:18 [cit. 2012-12-17]. Dostupné z: </a:t>
            </a:r>
            <a:r>
              <a:rPr lang="cs-CZ" sz="1400" dirty="0" smtClean="0">
                <a:hlinkClick r:id="rId4"/>
              </a:rPr>
              <a:t>http://commons.wikimedia.org/wiki/File:Krokodil_blyde.JPG?uselang=cs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6"/>
            </a:pPr>
            <a:endParaRPr lang="cs-CZ" sz="1400" dirty="0" smtClean="0">
              <a:hlinkClick r:id="rId3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cs-CZ" sz="1400" dirty="0" err="1" smtClean="0"/>
              <a:t>Spectacled</a:t>
            </a:r>
            <a:r>
              <a:rPr lang="cs-CZ" sz="1400" dirty="0" smtClean="0"/>
              <a:t> </a:t>
            </a:r>
            <a:r>
              <a:rPr lang="cs-CZ" sz="1400" dirty="0" err="1" smtClean="0"/>
              <a:t>Caiman.JPG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27. 4. 2006, 00:09 [cit. 2012-12-17]. Dostupné z: </a:t>
            </a:r>
            <a:r>
              <a:rPr lang="cs-CZ" sz="1400" dirty="0" smtClean="0">
                <a:hlinkClick r:id="rId5"/>
              </a:rPr>
              <a:t>http://cs.wikipedia.org/wiki/Soubor:Spectacled_Caiman.JPG</a:t>
            </a:r>
            <a:endParaRPr lang="cs-CZ" sz="1400" dirty="0" smtClean="0"/>
          </a:p>
          <a:p>
            <a:pPr marL="342900" indent="-342900">
              <a:buFont typeface="+mj-lt"/>
              <a:buAutoNum type="arabicPeriod" startAt="6"/>
            </a:pPr>
            <a:endParaRPr lang="cs-CZ" sz="1400" dirty="0" smtClean="0"/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399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smtClean="0">
                <a:solidFill>
                  <a:srgbClr val="171A1B"/>
                </a:solidFill>
              </a:rPr>
              <a:t>Digitální učební materiál je určen pro opakování, upevňování a rozšiřování, seznámení, procvičování, srovnávání, …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smtClean="0">
                <a:solidFill>
                  <a:srgbClr val="171A1B"/>
                </a:solidFill>
              </a:rPr>
              <a:t>Materiál rozvíjí, podporuje, prověřuje, vysvětluje, 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smtClean="0">
                <a:solidFill>
                  <a:srgbClr val="171A1B"/>
                </a:solidFill>
              </a:rPr>
              <a:t>Je určen pro předmět ……. a ročník ………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smtClean="0">
                <a:solidFill>
                  <a:srgbClr val="171A1B"/>
                </a:solidFill>
              </a:rPr>
              <a:t>Tento materiál vznikl jako doplňující materiál k učebnici: …přesná citace učebnice, včetně ISBN (dle generator.citace.com)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Tento digitální učební materiál je určen pro předmět přírodopis, 7.ročník.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Je zaměřen na opakování znaků a zástupců třídy plazů – řádu krokodýli.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     Materiál slouží k dalšímu procvičení učiva formou několika otázek.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Materiál vznikal ze zápisů autorky, která vycházela z učebnice: </a:t>
            </a:r>
            <a:r>
              <a:rPr lang="cs-CZ" dirty="0" smtClean="0"/>
              <a:t>Černík,V.,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/>
              <a:t>     Hamerská, M., Martinec, Z., Vaněk, J. </a:t>
            </a:r>
            <a:r>
              <a:rPr lang="cs-CZ" i="1" dirty="0" smtClean="0"/>
              <a:t>Přírodopis 7: Zoologie a botanika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i="1" dirty="0" smtClean="0"/>
              <a:t>     pro základní školy. </a:t>
            </a:r>
            <a:r>
              <a:rPr lang="nn-NO" dirty="0" smtClean="0"/>
              <a:t>1. vyd. Praha: SPN, 2008</a:t>
            </a:r>
            <a:r>
              <a:rPr lang="cs-CZ" dirty="0" smtClean="0"/>
              <a:t>, ISBN 978-807-2353-873</a:t>
            </a:r>
            <a:endParaRPr lang="cs-CZ" dirty="0" smtClean="0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Znaky: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395536" y="548680"/>
            <a:ext cx="8748464" cy="5517232"/>
          </a:xfrm>
        </p:spPr>
        <p:txBody>
          <a:bodyPr>
            <a:normAutofit/>
          </a:bodyPr>
          <a:lstStyle/>
          <a:p>
            <a:pPr>
              <a:buNone/>
            </a:pPr>
            <a:endParaRPr lang="cs-CZ" b="1" dirty="0" smtClean="0"/>
          </a:p>
          <a:p>
            <a:r>
              <a:rPr lang="cs-CZ" b="1" dirty="0" smtClean="0"/>
              <a:t>vývojově nejdokonalejší plazi</a:t>
            </a:r>
          </a:p>
          <a:p>
            <a:r>
              <a:rPr lang="cs-CZ" b="1" dirty="0" smtClean="0"/>
              <a:t>proměnlivá teplota těla </a:t>
            </a:r>
          </a:p>
          <a:p>
            <a:r>
              <a:rPr lang="cs-CZ" b="1" dirty="0" smtClean="0"/>
              <a:t>kůže suchá, pokrytá kostěnými destičkami 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 smtClean="0"/>
              <a:t>protáhlé čelisti se zuby v čelistních jamkách</a:t>
            </a:r>
          </a:p>
          <a:p>
            <a:r>
              <a:rPr lang="cs-CZ" b="1" dirty="0" smtClean="0"/>
              <a:t>dýchání: plícemi, s podporou bránice </a:t>
            </a:r>
            <a:endParaRPr lang="cs-CZ" dirty="0" smtClean="0"/>
          </a:p>
          <a:p>
            <a:r>
              <a:rPr lang="cs-CZ" b="1" dirty="0" smtClean="0"/>
              <a:t>srdce: 2 předsíně a 2 rozdělené komory</a:t>
            </a:r>
          </a:p>
          <a:p>
            <a:r>
              <a:rPr lang="cs-CZ" b="1" dirty="0" smtClean="0"/>
              <a:t>zdokonalení mozku</a:t>
            </a:r>
          </a:p>
          <a:p>
            <a:r>
              <a:rPr lang="cs-CZ" b="1" dirty="0" smtClean="0"/>
              <a:t>kloaka </a:t>
            </a:r>
          </a:p>
          <a:p>
            <a:r>
              <a:rPr lang="cs-CZ" b="1" dirty="0" smtClean="0"/>
              <a:t>oplození vnitřní – kožovitá vajíčka zahrabávají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TextovéPole 8"/>
          <p:cNvSpPr txBox="1"/>
          <p:nvPr/>
        </p:nvSpPr>
        <p:spPr>
          <a:xfrm>
            <a:off x="0" y="3573016"/>
            <a:ext cx="1800200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PŘEDNÍ </a:t>
            </a:r>
          </a:p>
          <a:p>
            <a:pPr algn="ctr"/>
            <a:r>
              <a:rPr lang="cs-CZ" b="1" dirty="0" smtClean="0"/>
              <a:t>KONČETINY</a:t>
            </a:r>
          </a:p>
          <a:p>
            <a:pPr algn="ctr"/>
            <a:r>
              <a:rPr lang="cs-CZ" sz="2000" b="1" dirty="0" smtClean="0"/>
              <a:t> 5 prstů</a:t>
            </a:r>
            <a:endParaRPr lang="cs-CZ" sz="2000" b="1" dirty="0"/>
          </a:p>
        </p:txBody>
      </p:sp>
      <p:sp useBgFill="1">
        <p:nvSpPr>
          <p:cNvPr id="10" name="TextovéPole 9"/>
          <p:cNvSpPr txBox="1"/>
          <p:nvPr/>
        </p:nvSpPr>
        <p:spPr>
          <a:xfrm>
            <a:off x="7308304" y="2276872"/>
            <a:ext cx="1835696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ZADNÍ KONČETINY</a:t>
            </a:r>
          </a:p>
          <a:p>
            <a:pPr algn="ctr"/>
            <a:r>
              <a:rPr lang="cs-CZ" sz="2000" b="1" dirty="0" smtClean="0"/>
              <a:t> 5 prstů</a:t>
            </a:r>
            <a:endParaRPr lang="cs-CZ" sz="2000" b="1" dirty="0"/>
          </a:p>
        </p:txBody>
      </p:sp>
      <p:pic>
        <p:nvPicPr>
          <p:cNvPr id="10242" name="Picture 2" descr="Soubor:SaltwaterCrocodile('Maximo'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84784"/>
            <a:ext cx="5634931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323528" y="48691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HLAVA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7524328" y="42930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TRUP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7308304" y="544522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</a:t>
            </a:r>
            <a:endParaRPr lang="cs-CZ" sz="800" dirty="0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1619672" y="260648"/>
            <a:ext cx="5688632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Stavba těla: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 flipH="1">
            <a:off x="5652120" y="1556792"/>
            <a:ext cx="216024" cy="72008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1763688" y="5085184"/>
            <a:ext cx="1080120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H="1">
            <a:off x="5724128" y="4437112"/>
            <a:ext cx="1656184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TextovéPole 15"/>
          <p:cNvSpPr txBox="1"/>
          <p:nvPr/>
        </p:nvSpPr>
        <p:spPr>
          <a:xfrm>
            <a:off x="5436096" y="1052736"/>
            <a:ext cx="136815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b="1" dirty="0" smtClean="0"/>
              <a:t>OCAS </a:t>
            </a:r>
            <a:endParaRPr lang="cs-CZ" b="1" dirty="0"/>
          </a:p>
        </p:txBody>
      </p:sp>
      <p:cxnSp>
        <p:nvCxnSpPr>
          <p:cNvPr id="28" name="Přímá spojovací šipka 27"/>
          <p:cNvCxnSpPr/>
          <p:nvPr/>
        </p:nvCxnSpPr>
        <p:spPr>
          <a:xfrm flipH="1">
            <a:off x="6516216" y="3068960"/>
            <a:ext cx="1008112" cy="57606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/>
          <p:nvPr/>
        </p:nvCxnSpPr>
        <p:spPr>
          <a:xfrm>
            <a:off x="1619672" y="3789040"/>
            <a:ext cx="576064" cy="43204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0" grpId="0" build="allAtOnce" animBg="1"/>
      <p:bldP spid="5" grpId="0" build="allAtOnce"/>
      <p:bldP spid="8" grpId="0" build="allAtOnce"/>
      <p:bldP spid="16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11560" y="188640"/>
            <a:ext cx="777686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395536" y="188640"/>
            <a:ext cx="2808312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  </a:t>
            </a: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Krokodýl  nilský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724128" y="18864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    Krokodýl  mořský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55776" y="256490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388424" y="256490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3</a:t>
            </a:r>
            <a:endParaRPr lang="cs-CZ" sz="800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491880" y="1484784"/>
            <a:ext cx="2016224" cy="10081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Kajman  brýlový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580112" y="422108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4</a:t>
            </a:r>
            <a:endParaRPr lang="cs-CZ" sz="800" dirty="0"/>
          </a:p>
        </p:txBody>
      </p:sp>
      <p:pic>
        <p:nvPicPr>
          <p:cNvPr id="9220" name="Picture 4" descr="Soubor:SaltwaterCrocodile('Maximo'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620688"/>
            <a:ext cx="268829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395536" y="3140968"/>
            <a:ext cx="26642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Aligátor severoamerický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6012160" y="3573016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         Gaviál indický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843808" y="551723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5</a:t>
            </a:r>
            <a:endParaRPr lang="cs-CZ" sz="8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8604448" y="580526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6</a:t>
            </a:r>
            <a:endParaRPr lang="cs-CZ" sz="800" dirty="0"/>
          </a:p>
        </p:txBody>
      </p:sp>
      <p:pic>
        <p:nvPicPr>
          <p:cNvPr id="7" name="Picture 6" descr="Soubor:Spectacled Caima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276872"/>
            <a:ext cx="2803427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4" name="Picture 8" descr="Soubor:Alligator in the Okefenoke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856" y="3933056"/>
            <a:ext cx="2562952" cy="1821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6" name="Picture 10" descr="Soubor:Indian Gharial Crocodile Digon3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64199" y="4005064"/>
            <a:ext cx="2600289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8" name="Picture 12" descr="File:NileCrocodile-SRG001c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739629" y="348603"/>
            <a:ext cx="1872208" cy="2560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8" descr="OPVK_hor_zakladni_logolink_RGB_cz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10" grpId="0" build="allAtOnce"/>
      <p:bldP spid="14" grpId="0" build="allAtOnce"/>
      <p:bldP spid="1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35696" y="836712"/>
            <a:ext cx="6552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Krokodýli  dýchají:</a:t>
            </a:r>
          </a:p>
          <a:p>
            <a:endParaRPr lang="cs-CZ" sz="3600" b="1" dirty="0" smtClean="0"/>
          </a:p>
          <a:p>
            <a:endParaRPr lang="cs-CZ" sz="28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žábrami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plícemi 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plícemi a pokožkou</a:t>
            </a:r>
            <a:endParaRPr lang="cs-CZ" sz="3600" dirty="0"/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8028384" y="256490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8028384" y="357301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8028384" y="465313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836712"/>
            <a:ext cx="80648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Jak pomáhá krokodýlům bránice?</a:t>
            </a:r>
          </a:p>
          <a:p>
            <a:endParaRPr lang="cs-CZ" sz="3600" b="1" dirty="0" smtClean="0"/>
          </a:p>
          <a:p>
            <a:endParaRPr lang="cs-CZ" sz="24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při dýchání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při rozmnožování 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při bojích o samice</a:t>
            </a:r>
            <a:endParaRPr lang="cs-CZ" sz="3600" dirty="0"/>
          </a:p>
        </p:txBody>
      </p:sp>
      <p:sp>
        <p:nvSpPr>
          <p:cNvPr id="3" name="Tlačítko akce: Dopředu nebo Další 2">
            <a:hlinkClick r:id="" action="ppaction://hlinkshowjump?jump=nextslide" highlightClick="1"/>
          </p:cNvPr>
          <p:cNvSpPr/>
          <p:nvPr/>
        </p:nvSpPr>
        <p:spPr>
          <a:xfrm>
            <a:off x="8028384" y="242088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8028384" y="34290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8028384" y="458112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836712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 Krokodýli  při  rozmnožování:</a:t>
            </a:r>
          </a:p>
          <a:p>
            <a:endParaRPr lang="cs-CZ" sz="3600" b="1" dirty="0" smtClean="0"/>
          </a:p>
          <a:p>
            <a:endParaRPr lang="cs-CZ" sz="24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zahrabávají vajíčka do písku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rodí živá mláďata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zahřívají vajíčka tělem</a:t>
            </a:r>
          </a:p>
          <a:p>
            <a:pPr marL="457200" indent="-457200">
              <a:buAutoNum type="alphaLcParenR"/>
            </a:pPr>
            <a:endParaRPr lang="cs-CZ" sz="3600" dirty="0"/>
          </a:p>
        </p:txBody>
      </p:sp>
      <p:sp>
        <p:nvSpPr>
          <p:cNvPr id="3" name="Tlačítko akce: Dopředu nebo Další 2">
            <a:hlinkClick r:id="" action="ppaction://hlinkshowjump?jump=nextslide" highlightClick="1"/>
          </p:cNvPr>
          <p:cNvSpPr/>
          <p:nvPr/>
        </p:nvSpPr>
        <p:spPr>
          <a:xfrm>
            <a:off x="7884368" y="249289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7884368" y="357301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7884368" y="465313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23120" y="836712"/>
            <a:ext cx="792088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Krokodýli  pomocí  zubů  kořist:</a:t>
            </a:r>
          </a:p>
          <a:p>
            <a:endParaRPr lang="cs-CZ" sz="3600" b="1" dirty="0" smtClean="0"/>
          </a:p>
          <a:p>
            <a:pPr marL="457200" indent="-457200"/>
            <a:endParaRPr lang="cs-CZ" sz="24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koušou  i  žvýkají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nekoušou, jen polykají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jen koušou  a  polykají</a:t>
            </a:r>
            <a:endParaRPr lang="cs-CZ" sz="3600" dirty="0"/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7236296" y="242088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7236296" y="350100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7236296" y="465313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lastní 8">
      <a:dk1>
        <a:srgbClr val="262626"/>
      </a:dk1>
      <a:lt1>
        <a:sysClr val="window" lastClr="FFFFFF"/>
      </a:lt1>
      <a:dk2>
        <a:srgbClr val="4E5B6F"/>
      </a:dk2>
      <a:lt2>
        <a:srgbClr val="E2E7F4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441</TotalTime>
  <Words>687</Words>
  <Application>Microsoft Office PowerPoint</Application>
  <PresentationFormat>Předvádění na obrazovce (4:3)</PresentationFormat>
  <Paragraphs>109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Vrchol</vt:lpstr>
      <vt:lpstr>Výchozí návrh</vt:lpstr>
      <vt:lpstr>KROKODÝLI</vt:lpstr>
      <vt:lpstr>Anotace:</vt:lpstr>
      <vt:lpstr>Znaky: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Hanka</dc:creator>
  <cp:lastModifiedBy>Hanka</cp:lastModifiedBy>
  <cp:revision>87</cp:revision>
  <dcterms:created xsi:type="dcterms:W3CDTF">2012-11-07T15:17:22Z</dcterms:created>
  <dcterms:modified xsi:type="dcterms:W3CDTF">2013-01-25T16:04:33Z</dcterms:modified>
</cp:coreProperties>
</file>