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8" r:id="rId3"/>
    <p:sldId id="279" r:id="rId4"/>
    <p:sldId id="272" r:id="rId5"/>
    <p:sldId id="273" r:id="rId6"/>
    <p:sldId id="267" r:id="rId7"/>
    <p:sldId id="271" r:id="rId8"/>
    <p:sldId id="274" r:id="rId9"/>
    <p:sldId id="261" r:id="rId10"/>
    <p:sldId id="262" r:id="rId11"/>
    <p:sldId id="275" r:id="rId12"/>
    <p:sldId id="264" r:id="rId13"/>
    <p:sldId id="269" r:id="rId14"/>
    <p:sldId id="270" r:id="rId15"/>
    <p:sldId id="280" r:id="rId16"/>
    <p:sldId id="266" r:id="rId17"/>
    <p:sldId id="28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0/05/Viperaberus1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3/38/Natrix_natrix_(Karl_L)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King-Cobra.jpg" TargetMode="External"/><Relationship Id="rId3" Type="http://schemas.openxmlformats.org/officeDocument/2006/relationships/hyperlink" Target="http://upload.wikimedia.org/wikipedia/commons/b/b9/Heosemys_spinosa_2_Hardwicke.jpg" TargetMode="External"/><Relationship Id="rId7" Type="http://schemas.openxmlformats.org/officeDocument/2006/relationships/hyperlink" Target="http://cs.wikipedia.org/wiki/Soubor:Cobra_hood.jpg" TargetMode="External"/><Relationship Id="rId2" Type="http://schemas.openxmlformats.org/officeDocument/2006/relationships/hyperlink" Target="http://en.wikipedia.org/wiki/File:Garter_snake_toot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Viperaberus1.jpg" TargetMode="External"/><Relationship Id="rId5" Type="http://schemas.openxmlformats.org/officeDocument/2006/relationships/hyperlink" Target="http://commons.wikimedia.org/wiki/File:CoronellaAustriaca2.jpg?uselang=cs" TargetMode="External"/><Relationship Id="rId4" Type="http://schemas.openxmlformats.org/officeDocument/2006/relationships/hyperlink" Target="http://cs.wikipedia.org/wiki/Soubor:Natrix_natrix_(Karl_L).jpg" TargetMode="External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Natrix_natrix_(Karl_L).jpg" TargetMode="External"/><Relationship Id="rId3" Type="http://schemas.openxmlformats.org/officeDocument/2006/relationships/hyperlink" Target="http://cs.wikipedia.org/wiki/Soubor:Fierce_Snake-Oxyuranus_microlepidotus.jpg" TargetMode="External"/><Relationship Id="rId7" Type="http://schemas.openxmlformats.org/officeDocument/2006/relationships/hyperlink" Target="http://cs.wikipedia.org/wiki/Soubor:Viperaberus1.jpg" TargetMode="External"/><Relationship Id="rId2" Type="http://schemas.openxmlformats.org/officeDocument/2006/relationships/hyperlink" Target="http://cs.wikipedia.org/wiki/Soubor:Crotalus_horridus_(1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Python_molure_13.JPG" TargetMode="External"/><Relationship Id="rId5" Type="http://schemas.openxmlformats.org/officeDocument/2006/relationships/hyperlink" Target="http://cs.wikipedia.org/wiki/Soubor:K%C3%B6nigsschlange_(Boa_constrictor).jpg" TargetMode="External"/><Relationship Id="rId4" Type="http://schemas.openxmlformats.org/officeDocument/2006/relationships/hyperlink" Target="http://cs.wikipedia.org/wiki/Soubor:Eunectes_murinus.jpg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9/90/Garter_snake_tooth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//upload.wikimedia.org/wikipedia/commons/3/38/Natrix_natrix_(Karl_L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0/05/Viperaberus1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2/20/CoronellaAustriaca2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f/fe/Fierce_Snake-Oxyuranus_microlepidotus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//upload.wikimedia.org/wikipedia/commons/7/7a/Cobra_hoo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6/6e/Crotalus_horridus_(1).jpg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3.jpeg"/><Relationship Id="rId4" Type="http://schemas.openxmlformats.org/officeDocument/2006/relationships/hyperlink" Target="//upload.wikimedia.org/wikipedia/commons/a/a9/King-Cobra.jpg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//upload.wikimedia.org/wikipedia/commons/4/4f/Eunectes_murin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b/b9/Python_molure_13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f/f9/K%C3%B6nigsschlange_(Boa_constrictor)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HADI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_112_Obratlovci_Hadi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</a:t>
            </a:r>
            <a:r>
              <a:rPr lang="cs-CZ" b="1" dirty="0" smtClean="0">
                <a:solidFill>
                  <a:srgbClr val="171A1B"/>
                </a:solidFill>
              </a:rPr>
              <a:t>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83671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Hadi  při  růstu:</a:t>
            </a:r>
          </a:p>
          <a:p>
            <a:endParaRPr lang="cs-CZ" sz="3600" b="1" dirty="0" smtClean="0"/>
          </a:p>
          <a:p>
            <a:endParaRPr lang="cs-CZ" sz="24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pokožku nesvlékají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pokožku svlékají po částech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svlékají celou pokožku</a:t>
            </a:r>
          </a:p>
          <a:p>
            <a:pPr marL="457200" indent="-457200">
              <a:buAutoNum type="alphaLcParenR"/>
            </a:pP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836712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      Hadi  potravu:</a:t>
            </a:r>
          </a:p>
          <a:p>
            <a:endParaRPr lang="cs-CZ" sz="3600" b="1" dirty="0" smtClean="0"/>
          </a:p>
          <a:p>
            <a:endParaRPr lang="cs-CZ" sz="20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rozkousávají  malými  zoubky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rozkousávají  2  velkými  zuby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nerozkousávají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244408" y="24208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244408" y="35010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244408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užovka obojková</a:t>
            </a:r>
          </a:p>
          <a:p>
            <a:pPr marL="514350" indent="-514350" algn="l"/>
            <a:r>
              <a:rPr lang="cs-CZ" sz="3200" dirty="0" smtClean="0"/>
              <a:t>				b) zmije obecná</a:t>
            </a:r>
          </a:p>
          <a:p>
            <a:pPr marL="514350" indent="-514350" algn="l"/>
            <a:r>
              <a:rPr lang="cs-CZ" sz="3200" dirty="0" smtClean="0"/>
              <a:t>				c) chřestýš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64288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956376" y="38610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95637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956376" y="515719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 descr="Soubor:Viperaberus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283" b="6283"/>
          <a:stretch>
            <a:fillRect/>
          </a:stretch>
        </p:blipFill>
        <p:spPr bwMode="auto">
          <a:xfrm>
            <a:off x="2195736" y="260648"/>
            <a:ext cx="4941870" cy="3240659"/>
          </a:xfrm>
          <a:prstGeom prst="rect">
            <a:avLst/>
          </a:prstGeom>
          <a:noFill/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3645024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slepýš křehký</a:t>
            </a:r>
          </a:p>
          <a:p>
            <a:pPr marL="514350" indent="-514350" algn="l"/>
            <a:r>
              <a:rPr lang="cs-CZ" sz="3200" dirty="0" smtClean="0"/>
              <a:t>				b) užovka hladká</a:t>
            </a:r>
          </a:p>
          <a:p>
            <a:pPr marL="514350" indent="-514350" algn="l"/>
            <a:r>
              <a:rPr lang="cs-CZ" sz="3200" dirty="0" smtClean="0"/>
              <a:t>				c) užovka obojková 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36296" y="321297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13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884368" y="378904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884368" y="443711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884368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Soubor:Natrix natrix (Karl L)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283" b="6283"/>
          <a:stretch>
            <a:fillRect/>
          </a:stretch>
        </p:blipFill>
        <p:spPr bwMode="auto">
          <a:xfrm>
            <a:off x="2267744" y="260648"/>
            <a:ext cx="4832059" cy="3168650"/>
          </a:xfrm>
          <a:prstGeom prst="rect">
            <a:avLst/>
          </a:prstGeom>
          <a:noFill/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836712"/>
            <a:ext cx="85324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Garter</a:t>
            </a:r>
            <a:r>
              <a:rPr lang="cs-CZ" sz="1400" dirty="0" smtClean="0"/>
              <a:t> </a:t>
            </a:r>
            <a:r>
              <a:rPr lang="cs-CZ" sz="1400" dirty="0" err="1" smtClean="0"/>
              <a:t>snake</a:t>
            </a:r>
            <a:r>
              <a:rPr lang="cs-CZ" sz="1400" dirty="0" smtClean="0"/>
              <a:t> </a:t>
            </a:r>
            <a:r>
              <a:rPr lang="cs-CZ" sz="1400" dirty="0" err="1" smtClean="0"/>
              <a:t>tooth.jpg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http://en.wikipedia.org/wiki/File:Garter_snake_tooth.jpg.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21:57, 12 </a:t>
            </a:r>
            <a:r>
              <a:rPr lang="cs-CZ" sz="1400" dirty="0" err="1" smtClean="0"/>
              <a:t>January</a:t>
            </a:r>
            <a:r>
              <a:rPr lang="cs-CZ" sz="1400" dirty="0" smtClean="0"/>
              <a:t> 2012 [cit. 2013-01-08]. Dostupné z: </a:t>
            </a:r>
            <a:r>
              <a:rPr lang="cs-CZ" sz="1400" dirty="0" smtClean="0">
                <a:hlinkClick r:id="rId2"/>
              </a:rPr>
              <a:t>http://en.wikipedia.org/wiki/File:Garter_snake_tooth.jpg</a:t>
            </a:r>
            <a:endParaRPr lang="cs-CZ" sz="1400" dirty="0" smtClean="0"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Natrix</a:t>
            </a:r>
            <a:r>
              <a:rPr lang="cs-CZ" sz="1400" dirty="0" smtClean="0"/>
              <a:t> </a:t>
            </a:r>
            <a:r>
              <a:rPr lang="cs-CZ" sz="1400" dirty="0" err="1" smtClean="0"/>
              <a:t>natrix</a:t>
            </a:r>
            <a:r>
              <a:rPr lang="cs-CZ" sz="1400" dirty="0" smtClean="0"/>
              <a:t> (Karl L).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10. 2005, 09:57 [cit. 2013-01-08]. Dostupné z: </a:t>
            </a:r>
            <a:r>
              <a:rPr lang="cs-CZ" sz="1400" dirty="0" smtClean="0">
                <a:hlinkClick r:id="rId4"/>
              </a:rPr>
              <a:t>http://cs.wikipedia.org/wiki/Soubor:Natrix_natrix_(Karl_L).jpg</a:t>
            </a:r>
            <a:endParaRPr lang="cs-CZ" sz="1400" dirty="0" smtClean="0"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CoronellaAustriaca2.jpg.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31. 8. 2008, 18:26 [cit. 2013-01-08]. Dostupné z: </a:t>
            </a:r>
            <a:r>
              <a:rPr lang="cs-CZ" sz="1400" dirty="0" smtClean="0">
                <a:hlinkClick r:id="rId5"/>
              </a:rPr>
              <a:t>http://commons.wikimedia.org/wiki/File:CoronellaAustriaca2.jpg?uselang=cs</a:t>
            </a:r>
            <a:endParaRPr lang="cs-CZ" sz="1400" dirty="0" smtClean="0"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Viperaberus1.jpg.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 4. 2005, 14:05 [cit. 2013-01-08]. Dostupné z: </a:t>
            </a:r>
            <a:r>
              <a:rPr lang="cs-CZ" sz="1400" dirty="0" smtClean="0">
                <a:hlinkClick r:id="rId6"/>
              </a:rPr>
              <a:t>http://cs.wikipedia.org/wiki/Soubor:Viperaberus1.jpg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Cobra</a:t>
            </a:r>
            <a:r>
              <a:rPr lang="cs-CZ" sz="1400" dirty="0" smtClean="0"/>
              <a:t> </a:t>
            </a:r>
            <a:r>
              <a:rPr lang="cs-CZ" sz="1400" dirty="0" err="1" smtClean="0"/>
              <a:t>hood.jpg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 9. 2006, 11:03 [cit. 2013-01-08]. Dostupné z: </a:t>
            </a:r>
            <a:r>
              <a:rPr lang="cs-CZ" sz="1400" dirty="0" smtClean="0">
                <a:hlinkClick r:id="rId7"/>
              </a:rPr>
              <a:t>http://cs.wikipedia.org/wiki/Soubor:Cobra_hood.jpg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King-</a:t>
            </a:r>
            <a:r>
              <a:rPr lang="cs-CZ" sz="1400" dirty="0" err="1" smtClean="0"/>
              <a:t>Cobra.jpg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 12. 2010, 17:43 [cit. 2013-01-08]. Dostupné z: </a:t>
            </a:r>
            <a:r>
              <a:rPr lang="cs-CZ" sz="1400" dirty="0" smtClean="0">
                <a:hlinkClick r:id="rId8"/>
              </a:rPr>
              <a:t>http://cs.wikipedia.org/wiki/Soubor:King-Cobra.jpg</a:t>
            </a:r>
            <a:endParaRPr lang="cs-CZ" sz="1400" dirty="0" smtClean="0"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endParaRPr lang="cs-CZ" sz="1400" dirty="0" smtClean="0">
              <a:hlinkClick r:id="rId3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55576" y="33265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8. 1. 2013: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260648"/>
            <a:ext cx="853244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Crotalus</a:t>
            </a:r>
            <a:r>
              <a:rPr lang="cs-CZ" sz="1400" dirty="0" smtClean="0"/>
              <a:t> </a:t>
            </a:r>
            <a:r>
              <a:rPr lang="cs-CZ" sz="1400" dirty="0" err="1" smtClean="0"/>
              <a:t>horridus</a:t>
            </a:r>
            <a:r>
              <a:rPr lang="cs-CZ" sz="1400" dirty="0" smtClean="0"/>
              <a:t> (1).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22. 2. 2008, 00:10 [cit. 2013-01-08]. Dostupné z: </a:t>
            </a:r>
            <a:r>
              <a:rPr lang="cs-CZ" sz="1400" dirty="0" smtClean="0">
                <a:hlinkClick r:id="rId2"/>
              </a:rPr>
              <a:t>http://cs.wikipedia.org/wiki/Soubor:Crotalus_horridus_(1).jpg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Fierce</a:t>
            </a:r>
            <a:r>
              <a:rPr lang="cs-CZ" sz="1400" dirty="0" smtClean="0"/>
              <a:t> </a:t>
            </a:r>
            <a:r>
              <a:rPr lang="cs-CZ" sz="1400" dirty="0" err="1" smtClean="0"/>
              <a:t>Snake</a:t>
            </a:r>
            <a:r>
              <a:rPr lang="cs-CZ" sz="1400" dirty="0" smtClean="0"/>
              <a:t>-</a:t>
            </a:r>
            <a:r>
              <a:rPr lang="cs-CZ" sz="1400" dirty="0" err="1" smtClean="0"/>
              <a:t>Oxyuranus</a:t>
            </a:r>
            <a:r>
              <a:rPr lang="cs-CZ" sz="1400" dirty="0" smtClean="0"/>
              <a:t> </a:t>
            </a:r>
            <a:r>
              <a:rPr lang="cs-CZ" sz="1400" dirty="0" err="1" smtClean="0"/>
              <a:t>microlepidotus.jpg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6. 2009, 10:27 [cit. 2013-01-08]. Dostupné z: </a:t>
            </a:r>
            <a:r>
              <a:rPr lang="cs-CZ" sz="1400" dirty="0" smtClean="0">
                <a:hlinkClick r:id="rId3"/>
              </a:rPr>
              <a:t>http://cs.wikipedia.org/wiki/Soubor:Fierce_Snake-Oxyuranus_microlepidotus.jpg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Eunectes</a:t>
            </a:r>
            <a:r>
              <a:rPr lang="cs-CZ" sz="1400" dirty="0" smtClean="0"/>
              <a:t> </a:t>
            </a:r>
            <a:r>
              <a:rPr lang="cs-CZ" sz="1400" dirty="0" err="1" smtClean="0"/>
              <a:t>murinus.jpg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12. 2011, 20:41 [cit. 2013-01-08]. Dostupné z: </a:t>
            </a:r>
            <a:r>
              <a:rPr lang="cs-CZ" sz="1400" dirty="0" smtClean="0">
                <a:hlinkClick r:id="rId4"/>
              </a:rPr>
              <a:t>http://cs.wikipedia.org/wiki/Soubor:Eunectes_murinus.jpg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Königsschlange</a:t>
            </a:r>
            <a:r>
              <a:rPr lang="cs-CZ" sz="1400" dirty="0" smtClean="0"/>
              <a:t> (Boa </a:t>
            </a:r>
            <a:r>
              <a:rPr lang="cs-CZ" sz="1400" dirty="0" err="1" smtClean="0"/>
              <a:t>constrictor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3. 1. 2008, 20:15 [cit. 2013-01-08]. Dostupné z: </a:t>
            </a:r>
            <a:r>
              <a:rPr lang="cs-CZ" sz="1400" dirty="0" smtClean="0">
                <a:hlinkClick r:id="rId5"/>
              </a:rPr>
              <a:t>http://cs.wikipedia.org/wiki/Soubor:K%C3%B6nigsschlange_(Boa_constrictor).jpg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smtClean="0"/>
              <a:t>Python </a:t>
            </a:r>
            <a:r>
              <a:rPr lang="cs-CZ" sz="1400" dirty="0" err="1" smtClean="0"/>
              <a:t>molure</a:t>
            </a:r>
            <a:r>
              <a:rPr lang="cs-CZ" sz="1400" dirty="0" smtClean="0"/>
              <a:t> 13.JPG.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12. 2004, 15:55 [cit. 2013-01-08]. Dostupné z: </a:t>
            </a:r>
            <a:r>
              <a:rPr lang="cs-CZ" sz="1400" dirty="0" smtClean="0">
                <a:hlinkClick r:id="rId6"/>
              </a:rPr>
              <a:t>http://cs.wikipedia.org/wiki/Soubor:Python_molure_13.JPG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smtClean="0"/>
              <a:t>Viperaberus1.jpg.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 4. 2005, 14:05 [cit. 2013-01-08]. Dostupné z: </a:t>
            </a:r>
            <a:r>
              <a:rPr lang="cs-CZ" sz="1400" dirty="0" smtClean="0">
                <a:hlinkClick r:id="rId7"/>
              </a:rPr>
              <a:t>http://cs.wikipedia.org/wiki/Soubor:Viperaberus1.jpg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cs-CZ" sz="1400" dirty="0" err="1" smtClean="0"/>
              <a:t>Natrix</a:t>
            </a:r>
            <a:r>
              <a:rPr lang="cs-CZ" sz="1400" dirty="0" smtClean="0"/>
              <a:t> </a:t>
            </a:r>
            <a:r>
              <a:rPr lang="cs-CZ" sz="1400" dirty="0" err="1" smtClean="0"/>
              <a:t>natrix</a:t>
            </a:r>
            <a:r>
              <a:rPr lang="cs-CZ" sz="1400" dirty="0" smtClean="0"/>
              <a:t> (Karl L).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10. 2005, 09:57 [cit. 2013-01-08]. Dostupné z: </a:t>
            </a:r>
            <a:r>
              <a:rPr lang="cs-CZ" sz="1400" dirty="0" smtClean="0">
                <a:hlinkClick r:id="rId8"/>
              </a:rPr>
              <a:t>http://cs.wikipedia.org/wiki/Soubor:Natrix_natrix_(Karl_L).jpg</a:t>
            </a:r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39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Digitální učební materiál je určen pro opakování, upevňování a rozšiřování, seznámení, procvičování, srovnávání, 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Materiál rozvíjí, podporuje, prověřuje, vysvětluje,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Je určen pro předmět ……. a ročník ………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Tento materiál vznikl jako doplňující materiál k učebnici: …přesná citace učebnice, včetně ISBN (dle generator.citace.com)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třídy plazů – řádu šupinatí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(hadi). Učivo je dále upevňováno formou několika otázek.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4704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Znaky: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748464" cy="54006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400" b="1" dirty="0" smtClean="0"/>
              <a:t>proměnlivá teplota těla</a:t>
            </a:r>
          </a:p>
          <a:p>
            <a:r>
              <a:rPr lang="cs-CZ" sz="2400" b="1" dirty="0" smtClean="0"/>
              <a:t>nemají končetiny </a:t>
            </a:r>
          </a:p>
          <a:p>
            <a:r>
              <a:rPr lang="cs-CZ" sz="2400" b="1" dirty="0" smtClean="0"/>
              <a:t>kůže suchá, šupinovitá – svlékají celou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/>
              <a:t>v ústech zoubky a rozeklaný jazyk</a:t>
            </a:r>
          </a:p>
          <a:p>
            <a:r>
              <a:rPr lang="cs-CZ" sz="2400" b="1" dirty="0" smtClean="0"/>
              <a:t>volná dolní čelist – potravu polykají celou</a:t>
            </a:r>
          </a:p>
          <a:p>
            <a:r>
              <a:rPr lang="cs-CZ" sz="2400" b="1" dirty="0" smtClean="0"/>
              <a:t>dýchání: plícemi </a:t>
            </a:r>
            <a:endParaRPr lang="cs-CZ" sz="2400" dirty="0" smtClean="0"/>
          </a:p>
          <a:p>
            <a:r>
              <a:rPr lang="cs-CZ" sz="2400" b="1" dirty="0" smtClean="0"/>
              <a:t>srdce: 2 předsíně a 2 částečně rozdělené komory</a:t>
            </a:r>
          </a:p>
          <a:p>
            <a:r>
              <a:rPr lang="cs-CZ" sz="2400" b="1" dirty="0" smtClean="0"/>
              <a:t>kloaka </a:t>
            </a:r>
          </a:p>
          <a:p>
            <a:r>
              <a:rPr lang="cs-CZ" sz="2400" b="1" dirty="0" smtClean="0"/>
              <a:t>nepohyblivá víčka</a:t>
            </a:r>
          </a:p>
          <a:p>
            <a:r>
              <a:rPr lang="cs-CZ" sz="2400" b="1" dirty="0" smtClean="0"/>
              <a:t>oplození vnitřní – kožovitá vajíčka zahrabávají</a:t>
            </a: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31640" y="3725652"/>
            <a:ext cx="8748464" cy="626469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/>
              <a:t>v ústech zoubky – neslouží ke kousání</a:t>
            </a:r>
          </a:p>
          <a:p>
            <a:r>
              <a:rPr lang="cs-CZ" sz="2400" b="1" dirty="0" smtClean="0"/>
              <a:t>rozeklaný jazyk -  smyslové buňky</a:t>
            </a:r>
            <a:endParaRPr lang="cs-CZ" sz="2400" dirty="0" smtClean="0"/>
          </a:p>
          <a:p>
            <a:r>
              <a:rPr lang="cs-CZ" sz="2400" b="1" dirty="0" smtClean="0"/>
              <a:t>na horní čelisti složené 2 jedové zuby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732240" y="36450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1026" name="Picture 2" descr="File:Garter snake too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427577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188640"/>
            <a:ext cx="777686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Hadi v ČR: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95536" y="620688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</a:t>
            </a: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Užovka  obojková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64088" y="69269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Užovka  hladká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31409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532440" y="321297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843808" y="306896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Zmije  obecná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pic>
        <p:nvPicPr>
          <p:cNvPr id="11266" name="Picture 2" descr="Soubor:Natrix natrix (Karl L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052736"/>
            <a:ext cx="2736304" cy="205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File:CoronellaAustriaca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2699" y="1124744"/>
            <a:ext cx="2846217" cy="201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Soubor:Viperaberus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501008"/>
            <a:ext cx="3024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331640" y="188640"/>
            <a:ext cx="7416824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</a:t>
            </a:r>
            <a:r>
              <a:rPr lang="cs-CZ" sz="28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Ostatní  hadi - jedovatí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43608" y="332656"/>
            <a:ext cx="2376264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Kobra  indická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15816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956376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860032" y="980728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</a:t>
            </a: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Kobra  královská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Soubor:Cobra hoo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3"/>
            <a:ext cx="1656184" cy="24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8172400" y="5661248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pic>
        <p:nvPicPr>
          <p:cNvPr id="10244" name="Picture 4" descr="Soubor:King-Cobr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412776"/>
            <a:ext cx="2599326" cy="172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8" name="Picture 8" descr="Soubor:Crotalus horridus (1)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005064"/>
            <a:ext cx="247159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ovéPole 14"/>
          <p:cNvSpPr txBox="1"/>
          <p:nvPr/>
        </p:nvSpPr>
        <p:spPr>
          <a:xfrm>
            <a:off x="3203848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5004048" y="357301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Chřestýš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50" name="Picture 10" descr="Soubor:Fierce Snake-Oxyuranus microlepidotu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4005064"/>
            <a:ext cx="2376264" cy="169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Nadpis 1"/>
          <p:cNvSpPr txBox="1">
            <a:spLocks/>
          </p:cNvSpPr>
          <p:nvPr/>
        </p:nvSpPr>
        <p:spPr>
          <a:xfrm>
            <a:off x="467544" y="357301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       </a:t>
            </a:r>
            <a:r>
              <a:rPr lang="cs-CZ" sz="20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Taipan</a:t>
            </a: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" grpId="0" build="allAtOnce"/>
      <p:bldP spid="16" grpId="0" build="allAtOnce"/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188640"/>
            <a:ext cx="7776864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</a:t>
            </a:r>
            <a:r>
              <a:rPr lang="cs-CZ" sz="28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Ostatní  hadi - škrtiči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755576" y="90872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Anakonda  velká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393305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Krajta  tygrovitá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35896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72400" y="47251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5076056" y="1124744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Hroznýš  královský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19872" y="64533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pic>
        <p:nvPicPr>
          <p:cNvPr id="25602" name="Picture 2" descr="Soubor:Eunectes murin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13234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Soubor:Königsschlange (Boa constrictor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628800"/>
            <a:ext cx="2724674" cy="3321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Soubor:Python molure 1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365104"/>
            <a:ext cx="2520280" cy="225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836712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Zmije  obecná  je:</a:t>
            </a:r>
          </a:p>
          <a:p>
            <a:endParaRPr lang="cs-CZ" sz="3600" b="1" dirty="0" smtClean="0"/>
          </a:p>
          <a:p>
            <a:endParaRPr lang="cs-CZ" sz="28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vejcorodá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živorodá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err="1" smtClean="0"/>
              <a:t>vejcoživorodá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524328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524328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524328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83671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Jedovatí  hadi  mají  jed  v:</a:t>
            </a:r>
          </a:p>
          <a:p>
            <a:endParaRPr lang="cs-CZ" sz="3600" b="1" dirty="0" smtClean="0"/>
          </a:p>
          <a:p>
            <a:endParaRPr lang="cs-CZ" sz="28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ve 2 zubech na horní čelisti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 malých zoubcích na čelistech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 rozeklaném jazyku </a:t>
            </a:r>
          </a:p>
          <a:p>
            <a:pPr marL="457200" indent="-457200">
              <a:buAutoNum type="alphaLcParenR"/>
            </a:pPr>
            <a:endParaRPr lang="cs-CZ" sz="3600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8172400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172400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72400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414</TotalTime>
  <Words>952</Words>
  <Application>Microsoft Office PowerPoint</Application>
  <PresentationFormat>Předvádění na obrazovce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Vrchol</vt:lpstr>
      <vt:lpstr>Výchozí návrh</vt:lpstr>
      <vt:lpstr>HADI</vt:lpstr>
      <vt:lpstr>Anotace:</vt:lpstr>
      <vt:lpstr>Znaky: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97</cp:revision>
  <dcterms:created xsi:type="dcterms:W3CDTF">2012-11-07T15:17:22Z</dcterms:created>
  <dcterms:modified xsi:type="dcterms:W3CDTF">2013-01-25T16:12:01Z</dcterms:modified>
</cp:coreProperties>
</file>