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4" r:id="rId3"/>
    <p:sldId id="295" r:id="rId4"/>
    <p:sldId id="276" r:id="rId5"/>
    <p:sldId id="277" r:id="rId6"/>
    <p:sldId id="291" r:id="rId7"/>
    <p:sldId id="278" r:id="rId8"/>
    <p:sldId id="279" r:id="rId9"/>
    <p:sldId id="282" r:id="rId10"/>
    <p:sldId id="280" r:id="rId11"/>
    <p:sldId id="283" r:id="rId12"/>
    <p:sldId id="284" r:id="rId13"/>
    <p:sldId id="275" r:id="rId14"/>
    <p:sldId id="264" r:id="rId15"/>
    <p:sldId id="285" r:id="rId16"/>
    <p:sldId id="269" r:id="rId17"/>
    <p:sldId id="290" r:id="rId18"/>
    <p:sldId id="292" r:id="rId19"/>
    <p:sldId id="293" r:id="rId20"/>
    <p:sldId id="296" r:id="rId21"/>
    <p:sldId id="266" r:id="rId22"/>
    <p:sldId id="29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5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5/5e/Cropduster_spraying_pesticide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4/46/Fotothek_df_n-14_000010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0/0c/Acid_rain_woods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5/Trifolium-repens-hvitkl%C3%B8ver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8/Panthera_tigris_altaica_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9/Gobi_Desert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e/Alsace_Vineyar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ikugien3.jp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cs.wikipedia.org/wiki/Soubor:Daintree_National_Par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cid_rain_woods1.JPG" TargetMode="External"/><Relationship Id="rId5" Type="http://schemas.openxmlformats.org/officeDocument/2006/relationships/hyperlink" Target="http://cs.wikipedia.org/wiki/Soubor:Fotothek_df_n-14_0000106.jpg" TargetMode="External"/><Relationship Id="rId4" Type="http://schemas.openxmlformats.org/officeDocument/2006/relationships/hyperlink" Target="http://cs.wikipedia.org/wiki/Soubor:Cropduster_spraying_pesticides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anthera_tigris_altaica_2.JPG" TargetMode="External"/><Relationship Id="rId2" Type="http://schemas.openxmlformats.org/officeDocument/2006/relationships/hyperlink" Target="http://commons.wikimedia.org/wiki/File:Trifolium-repens-hvitkl%C3%B8v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cs.wikipedia.org/wiki/Soubor:Alsace_Vineyard.jpg" TargetMode="External"/><Relationship Id="rId4" Type="http://schemas.openxmlformats.org/officeDocument/2006/relationships/hyperlink" Target="http://cs.wikipedia.org/wiki/Soubor:Gobi_Deser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9/96/Daintree_National_Park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3/35/Rikugien3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76600"/>
            <a:ext cx="91440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EKOSYSTÉMY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_113_Ekosystémy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 smtClean="0">
                <a:solidFill>
                  <a:srgbClr val="171A1B"/>
                </a:solidFill>
              </a:rPr>
              <a:t>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28092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 ekosystémů</a:t>
            </a:r>
          </a:p>
          <a:p>
            <a:pPr algn="ctr"/>
            <a:endParaRPr lang="cs-CZ" sz="1100" b="1" dirty="0" smtClean="0"/>
          </a:p>
          <a:p>
            <a:pPr algn="just"/>
            <a:r>
              <a:rPr lang="cs-CZ" sz="2400" dirty="0" smtClean="0"/>
              <a:t>Pokud se do počátku potravního řetězce (tj. do rostlin) dostanou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škodlivé látky </a:t>
            </a:r>
            <a:r>
              <a:rPr lang="cs-CZ" sz="2400" dirty="0" smtClean="0"/>
              <a:t>např. </a:t>
            </a:r>
            <a:r>
              <a:rPr lang="cs-CZ" sz="2400" b="1" dirty="0" smtClean="0"/>
              <a:t>pesticidy, těžké kovy, radioaktivní látky, dusičnany, fungicidy</a:t>
            </a:r>
            <a:r>
              <a:rPr lang="cs-CZ" sz="2400" dirty="0" smtClean="0"/>
              <a:t> aj., tyto látky se pak hromadí v tělech organismů na vyšších stupních potravní pyramidy.</a:t>
            </a:r>
          </a:p>
          <a:p>
            <a:pPr algn="just"/>
            <a:r>
              <a:rPr lang="cs-CZ" sz="2400" dirty="0" smtClean="0"/>
              <a:t> </a:t>
            </a:r>
          </a:p>
          <a:p>
            <a:pPr algn="just"/>
            <a:r>
              <a:rPr lang="cs-CZ" sz="2400" dirty="0" smtClean="0"/>
              <a:t>Při nebezpečně vysokých </a:t>
            </a:r>
          </a:p>
          <a:p>
            <a:pPr algn="just"/>
            <a:r>
              <a:rPr lang="cs-CZ" sz="2400" dirty="0" smtClean="0"/>
              <a:t>hodnotách koncentrací těchto </a:t>
            </a:r>
          </a:p>
          <a:p>
            <a:pPr algn="just"/>
            <a:r>
              <a:rPr lang="cs-CZ" sz="2400" dirty="0" smtClean="0"/>
              <a:t>látek pak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dochází k úhynu </a:t>
            </a:r>
          </a:p>
          <a:p>
            <a:pPr algn="just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konzumentů vyšších řádů.</a:t>
            </a:r>
          </a:p>
          <a:p>
            <a:pPr algn="just"/>
            <a:endParaRPr lang="cs-CZ" sz="2400" b="1" dirty="0" smtClean="0"/>
          </a:p>
          <a:p>
            <a:pPr algn="just"/>
            <a:endParaRPr lang="cs-CZ" sz="2400" b="1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6012160" y="5373216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460432" y="5157192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2050" name="Picture 2" descr="Soubor:Cropduster spraying pesticid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1800199" cy="257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Soubor:Fotothek df n-14 00001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80928"/>
            <a:ext cx="216024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88640"/>
            <a:ext cx="79928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sz="2400" dirty="0" smtClean="0"/>
              <a:t>Každý ekosystém se neustále vyvíjí, obnovuje a snaží se udržet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přírodní rovnováhu </a:t>
            </a:r>
            <a:r>
              <a:rPr lang="cs-CZ" sz="2400" dirty="0" smtClean="0"/>
              <a:t>= </a:t>
            </a:r>
            <a:r>
              <a:rPr lang="cs-CZ" sz="2400" b="1" i="1" dirty="0" smtClean="0"/>
              <a:t>KLIMAX</a:t>
            </a:r>
            <a:r>
              <a:rPr lang="cs-CZ" sz="2400" dirty="0" smtClean="0"/>
              <a:t>. </a:t>
            </a:r>
          </a:p>
          <a:p>
            <a:pPr algn="ctr"/>
            <a:endParaRPr lang="cs-CZ" sz="800" dirty="0" smtClean="0"/>
          </a:p>
          <a:p>
            <a:pPr algn="ctr"/>
            <a:r>
              <a:rPr lang="cs-CZ" sz="2400" dirty="0" smtClean="0"/>
              <a:t>Tato přírodní rovnováha neustále kolísá a její udržování se řídí systémem zpětných vazeb (př. predace). </a:t>
            </a:r>
          </a:p>
          <a:p>
            <a:pPr algn="ctr"/>
            <a:endParaRPr lang="cs-CZ" sz="800" dirty="0" smtClean="0"/>
          </a:p>
          <a:p>
            <a:pPr algn="ctr"/>
            <a:r>
              <a:rPr lang="cs-CZ" sz="2400" dirty="0" smtClean="0"/>
              <a:t>Při neuváženém zásahu člověka do ekosystémů            (př. těžba surovin, doprava, průmysl, odpady aj.) </a:t>
            </a:r>
          </a:p>
          <a:p>
            <a:pPr algn="ctr"/>
            <a:r>
              <a:rPr lang="cs-CZ" sz="2400" dirty="0" smtClean="0"/>
              <a:t>dochází k narušování této přírodní rovnováhy.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067944" y="4365104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Následkem ničení krajiny, je</a:t>
            </a:r>
          </a:p>
          <a:p>
            <a:pPr algn="ctr"/>
            <a:r>
              <a:rPr lang="cs-CZ" sz="2400" dirty="0" smtClean="0"/>
              <a:t> </a:t>
            </a:r>
            <a:r>
              <a:rPr lang="cs-CZ" sz="2400" b="1" dirty="0" smtClean="0"/>
              <a:t>vymírání živých organismů</a:t>
            </a:r>
            <a:r>
              <a:rPr lang="cs-CZ" b="1" dirty="0" smtClean="0"/>
              <a:t>.</a:t>
            </a:r>
          </a:p>
          <a:p>
            <a:endParaRPr lang="cs-CZ" dirty="0"/>
          </a:p>
        </p:txBody>
      </p:sp>
      <p:pic>
        <p:nvPicPr>
          <p:cNvPr id="1026" name="Picture 2" descr="Soubor:Acid rain wood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64" y="3717032"/>
            <a:ext cx="316835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563888" y="6309320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Ekosystém tvoří 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živé organismy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živé i neživé složky přírody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neživé složky přírody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668344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668344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668344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836712"/>
            <a:ext cx="6696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Producenti jsou: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všechny živé organismy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houby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rostliny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028384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028384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028384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Ekosystémy se snaží 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zbavit se predátorů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zastavit tok energie a látek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/>
            <a:r>
              <a:rPr lang="cs-CZ" sz="3600" dirty="0" smtClean="0"/>
              <a:t>c) zachovat přírodní rovnováhu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72400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72400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172400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0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producent</a:t>
            </a:r>
          </a:p>
          <a:p>
            <a:pPr marL="514350" indent="-514350" algn="l"/>
            <a:r>
              <a:rPr lang="cs-CZ" sz="3200" dirty="0" smtClean="0"/>
              <a:t>				b) konzument I. řádu</a:t>
            </a:r>
          </a:p>
          <a:p>
            <a:pPr marL="514350" indent="-514350" algn="l"/>
            <a:r>
              <a:rPr lang="cs-CZ" sz="3200" dirty="0" smtClean="0"/>
              <a:t>				c) konzument IV. řádu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884368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884368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884368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7172" name="Picture 4" descr="File:Trifolium-repens-hvitkløver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0156" b="20156"/>
          <a:stretch>
            <a:fillRect/>
          </a:stretch>
        </p:blipFill>
        <p:spPr bwMode="auto">
          <a:xfrm>
            <a:off x="2051720" y="260648"/>
            <a:ext cx="4536504" cy="32763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0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producent</a:t>
            </a:r>
          </a:p>
          <a:p>
            <a:pPr marL="514350" indent="-514350" algn="l"/>
            <a:r>
              <a:rPr lang="cs-CZ" sz="3200" dirty="0" smtClean="0"/>
              <a:t>				b) konzument I. řádu</a:t>
            </a:r>
          </a:p>
          <a:p>
            <a:pPr marL="514350" indent="-514350" algn="l"/>
            <a:r>
              <a:rPr lang="cs-CZ" sz="3200" dirty="0" smtClean="0"/>
              <a:t>				c) konzument IV. řádu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32240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884368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884368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884368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3074" name="Picture 2" descr="Soubor:Panthera tigris altaica 2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3693" r="3693"/>
          <a:stretch>
            <a:fillRect/>
          </a:stretch>
        </p:blipFill>
        <p:spPr bwMode="auto">
          <a:xfrm>
            <a:off x="2051050" y="260350"/>
            <a:ext cx="4622800" cy="3313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0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umělý ekosystém</a:t>
            </a:r>
          </a:p>
          <a:p>
            <a:pPr marL="514350" indent="-514350" algn="l"/>
            <a:r>
              <a:rPr lang="cs-CZ" sz="3200" dirty="0" smtClean="0"/>
              <a:t>				b) přirozený ekosystém</a:t>
            </a:r>
          </a:p>
          <a:p>
            <a:pPr marL="514350" indent="-514350" algn="l"/>
            <a:r>
              <a:rPr lang="cs-CZ" sz="3200" dirty="0" smtClean="0"/>
              <a:t>				c) není ekosystém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32240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884368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884368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884368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1026" name="Picture 2" descr="Soubor:Gobi Desert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221" b="2221"/>
          <a:stretch>
            <a:fillRect/>
          </a:stretch>
        </p:blipFill>
        <p:spPr bwMode="auto">
          <a:xfrm>
            <a:off x="2051050" y="260350"/>
            <a:ext cx="4622800" cy="3313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0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umělý ekosystém</a:t>
            </a:r>
          </a:p>
          <a:p>
            <a:pPr marL="514350" indent="-514350" algn="l"/>
            <a:r>
              <a:rPr lang="cs-CZ" sz="3200" dirty="0" smtClean="0"/>
              <a:t>				b) přirozený ekosystém</a:t>
            </a:r>
          </a:p>
          <a:p>
            <a:pPr marL="514350" indent="-514350" algn="l"/>
            <a:r>
              <a:rPr lang="cs-CZ" sz="3200" dirty="0" smtClean="0"/>
              <a:t>				c) není ekosystém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32240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884368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884368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884368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34818" name="Picture 2" descr="Soubor:Alsace Vineyard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221" b="2221"/>
          <a:stretch>
            <a:fillRect/>
          </a:stretch>
        </p:blipFill>
        <p:spPr bwMode="auto">
          <a:xfrm>
            <a:off x="2051050" y="260350"/>
            <a:ext cx="4622800" cy="3313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lze použít v předmětu přírodopis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ekologie na 2.stupni základních škol.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Seznamuje žáky se základními ekologickými pojmy, vysvětluje potravní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řetězce a potravní pyramidy. Rozvíjí postoje k ochraně přírody.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Vysvětlené učivo je nakonec procvičováno otázkami.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08720"/>
            <a:ext cx="85324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Daintree</a:t>
            </a:r>
            <a:r>
              <a:rPr lang="cs-CZ" sz="1400" dirty="0" smtClean="0"/>
              <a:t> </a:t>
            </a:r>
            <a:r>
              <a:rPr lang="cs-CZ" sz="1400" dirty="0" err="1" smtClean="0"/>
              <a:t>National</a:t>
            </a:r>
            <a:r>
              <a:rPr lang="cs-CZ" sz="1400" dirty="0" smtClean="0"/>
              <a:t> Park.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7. 2005, 15:21 [cit. 2013-01-11]. Dostupné z: </a:t>
            </a:r>
            <a:r>
              <a:rPr lang="cs-CZ" sz="1400" dirty="0" smtClean="0">
                <a:hlinkClick r:id="rId2"/>
              </a:rPr>
              <a:t>http://cs.wikipedia.org/wiki/Soubor:Daintree_National_Park.jpg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Rikugien3.jpg.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06:05, 11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2006 [cit. 2013-01-11]. Dostupné z: </a:t>
            </a:r>
            <a:r>
              <a:rPr lang="cs-CZ" sz="1400" dirty="0" smtClean="0">
                <a:hlinkClick r:id="rId3"/>
              </a:rPr>
              <a:t>http://commons.wikimedia.org/wiki/File:Rikugien3.jpg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Cropduster</a:t>
            </a:r>
            <a:r>
              <a:rPr lang="cs-CZ" sz="1400" dirty="0" smtClean="0"/>
              <a:t> </a:t>
            </a:r>
            <a:r>
              <a:rPr lang="cs-CZ" sz="1400" dirty="0" err="1" smtClean="0"/>
              <a:t>spraying</a:t>
            </a:r>
            <a:r>
              <a:rPr lang="cs-CZ" sz="1400" dirty="0" smtClean="0"/>
              <a:t> </a:t>
            </a:r>
            <a:r>
              <a:rPr lang="cs-CZ" sz="1400" dirty="0" err="1" smtClean="0"/>
              <a:t>pesticides.jpg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10. 4. 2008, 10:42 [cit. 2013-01-11]. Dostupné z: </a:t>
            </a:r>
            <a:r>
              <a:rPr lang="cs-CZ" sz="1400" dirty="0" smtClean="0">
                <a:hlinkClick r:id="rId4"/>
              </a:rPr>
              <a:t>http://cs.wikipedia.org/wiki/Soubor:Cropduster_spraying_pesticides.jpg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Fotothek</a:t>
            </a:r>
            <a:r>
              <a:rPr lang="cs-CZ" sz="1400" dirty="0" smtClean="0"/>
              <a:t> </a:t>
            </a:r>
            <a:r>
              <a:rPr lang="cs-CZ" sz="1400" dirty="0" err="1" smtClean="0"/>
              <a:t>df</a:t>
            </a:r>
            <a:r>
              <a:rPr lang="cs-CZ" sz="1400" dirty="0" smtClean="0"/>
              <a:t> n-14 0000106.jpg.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1. 2011, 20:30 [cit. 2013-01-11]. Dostupné z: </a:t>
            </a:r>
            <a:r>
              <a:rPr lang="cs-CZ" sz="1400" dirty="0" smtClean="0">
                <a:hlinkClick r:id="rId5"/>
              </a:rPr>
              <a:t>http://cs.wikipedia.org/wiki/Soubor:Fotothek_df_n-14_0000106.jpg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Acid rain woods1.JPG.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22:01, 10 July 2006 [cit. 201</a:t>
            </a:r>
            <a:r>
              <a:rPr lang="cs-CZ" sz="1400" dirty="0" smtClean="0"/>
              <a:t>3</a:t>
            </a:r>
            <a:r>
              <a:rPr lang="en-US" sz="1400" dirty="0" smtClean="0"/>
              <a:t>-</a:t>
            </a:r>
            <a:r>
              <a:rPr lang="cs-CZ" sz="1400" dirty="0" smtClean="0"/>
              <a:t>0</a:t>
            </a:r>
            <a:r>
              <a:rPr lang="en-US" sz="1400" dirty="0" smtClean="0"/>
              <a:t>1-</a:t>
            </a:r>
            <a:r>
              <a:rPr lang="cs-CZ" sz="1400" dirty="0" smtClean="0"/>
              <a:t>11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6"/>
              </a:rPr>
              <a:t>http://commons.wikimedia.org/wiki/File:Acid_rain_woods1.JPG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11. 1. 2013: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88640"/>
            <a:ext cx="85324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err="1" smtClean="0"/>
              <a:t>Trifolium</a:t>
            </a:r>
            <a:r>
              <a:rPr lang="cs-CZ" sz="1400" dirty="0" smtClean="0"/>
              <a:t>-</a:t>
            </a:r>
            <a:r>
              <a:rPr lang="cs-CZ" sz="1400" dirty="0" err="1" smtClean="0"/>
              <a:t>repens</a:t>
            </a:r>
            <a:r>
              <a:rPr lang="cs-CZ" sz="1400" dirty="0" smtClean="0"/>
              <a:t>-</a:t>
            </a:r>
            <a:r>
              <a:rPr lang="cs-CZ" sz="1400" dirty="0" err="1" smtClean="0"/>
              <a:t>hvitkløver.jpg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2013-01-11]. Dostupné z: </a:t>
            </a:r>
            <a:r>
              <a:rPr lang="cs-CZ" sz="1400" dirty="0" smtClean="0">
                <a:hlinkClick r:id="rId2"/>
              </a:rPr>
              <a:t>http://commons.wikimedia.org/wiki/File:Trifolium-repens-hvitkl%C3%B8ver.jpg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err="1" smtClean="0"/>
              <a:t>Panthera</a:t>
            </a:r>
            <a:r>
              <a:rPr lang="cs-CZ" sz="1400" dirty="0" smtClean="0"/>
              <a:t> </a:t>
            </a:r>
            <a:r>
              <a:rPr lang="cs-CZ" sz="1400" dirty="0" err="1" smtClean="0"/>
              <a:t>tigris</a:t>
            </a:r>
            <a:r>
              <a:rPr lang="cs-CZ" sz="1400" dirty="0" smtClean="0"/>
              <a:t> </a:t>
            </a:r>
            <a:r>
              <a:rPr lang="cs-CZ" sz="1400" dirty="0" err="1" smtClean="0"/>
              <a:t>altaica</a:t>
            </a:r>
            <a:r>
              <a:rPr lang="cs-CZ" sz="1400" dirty="0" smtClean="0"/>
              <a:t> 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2013-01-11]. Dostupné z: </a:t>
            </a:r>
            <a:r>
              <a:rPr lang="cs-CZ" sz="1400" dirty="0" smtClean="0">
                <a:hlinkClick r:id="rId3"/>
              </a:rPr>
              <a:t>http://cs.wikipedia.org/wiki/Soubor:Panthera_tigris_altaica_2.JPG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smtClean="0"/>
              <a:t>Gobi Desert.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2013-01-11]. Dostupné z: </a:t>
            </a:r>
            <a:r>
              <a:rPr lang="cs-CZ" sz="1400" dirty="0" smtClean="0">
                <a:hlinkClick r:id="rId4"/>
              </a:rPr>
              <a:t>http://cs.wikipedia.org/wiki/Soubor:Gobi_Desert.jpg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err="1" smtClean="0"/>
              <a:t>Alsace</a:t>
            </a:r>
            <a:r>
              <a:rPr lang="cs-CZ" sz="1400" dirty="0" smtClean="0"/>
              <a:t> </a:t>
            </a:r>
            <a:r>
              <a:rPr lang="cs-CZ" sz="1400" dirty="0" err="1" smtClean="0"/>
              <a:t>Vineyard.jpg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2013-01-11]. Dostupné z: </a:t>
            </a:r>
            <a:r>
              <a:rPr lang="cs-CZ" sz="1400" dirty="0" smtClean="0">
                <a:hlinkClick r:id="rId5"/>
              </a:rPr>
              <a:t>http://cs.wikipedia.org/wiki/Soubor:Alsace_Vineyard.jpg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260648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Ekosystém</a:t>
            </a:r>
          </a:p>
          <a:p>
            <a:pPr algn="ctr"/>
            <a:endParaRPr lang="cs-CZ" sz="1200" b="1" dirty="0" smtClean="0"/>
          </a:p>
          <a:p>
            <a:pPr lvl="1">
              <a:buFont typeface="Wingdings" pitchFamily="2" charset="2"/>
              <a:buChar char="v"/>
            </a:pPr>
            <a:r>
              <a:rPr lang="cs-CZ" sz="2000" b="1" dirty="0" smtClean="0"/>
              <a:t>   Je 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společenstvo</a:t>
            </a:r>
            <a:r>
              <a:rPr lang="cs-CZ" sz="2000" b="1" dirty="0" smtClean="0"/>
              <a:t>  organismů  spolu  s 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abiotickým</a:t>
            </a:r>
            <a:r>
              <a:rPr lang="cs-CZ" sz="2000" b="1" dirty="0" smtClean="0"/>
              <a:t>  prostředím.</a:t>
            </a:r>
          </a:p>
          <a:p>
            <a:pPr lvl="1" algn="ctr">
              <a:buFont typeface="Wingdings" pitchFamily="2" charset="2"/>
              <a:buChar char="v"/>
            </a:pPr>
            <a:endParaRPr lang="cs-CZ" sz="800" b="1" dirty="0" smtClean="0"/>
          </a:p>
          <a:p>
            <a:pPr lvl="1">
              <a:buFont typeface="Wingdings" pitchFamily="2" charset="2"/>
              <a:buChar char="v"/>
            </a:pPr>
            <a:r>
              <a:rPr lang="cs-CZ" sz="2000" b="1" dirty="0" smtClean="0"/>
              <a:t>   Je základní stavební a funkční jednotkou přírody.</a:t>
            </a:r>
          </a:p>
          <a:p>
            <a:pPr algn="ctr"/>
            <a:r>
              <a:rPr lang="cs-CZ" sz="3600" b="1" dirty="0" smtClean="0"/>
              <a:t> </a:t>
            </a:r>
          </a:p>
          <a:p>
            <a:endParaRPr lang="cs-CZ" sz="3600" b="1" dirty="0" smtClean="0"/>
          </a:p>
          <a:p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5157192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8194" name="Picture 2" descr="Soubor:Daintree National Park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7769" r="7769"/>
          <a:stretch>
            <a:fillRect/>
          </a:stretch>
        </p:blipFill>
        <p:spPr bwMode="auto">
          <a:xfrm>
            <a:off x="2123728" y="1916832"/>
            <a:ext cx="4752528" cy="3432382"/>
          </a:xfrm>
          <a:prstGeom prst="rect">
            <a:avLst/>
          </a:prstGeom>
          <a:noFill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35696" y="404664"/>
            <a:ext cx="56166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Abiotické podmínky :</a:t>
            </a:r>
          </a:p>
          <a:p>
            <a:pPr algn="ctr"/>
            <a:endParaRPr lang="cs-CZ" sz="1200" b="1" dirty="0" smtClean="0"/>
          </a:p>
          <a:p>
            <a:pPr lvl="1">
              <a:buFont typeface="Wingdings" pitchFamily="2" charset="2"/>
              <a:buChar char="q"/>
            </a:pPr>
            <a:r>
              <a:rPr lang="cs-CZ" sz="2800" b="1" dirty="0" smtClean="0"/>
              <a:t>   voda</a:t>
            </a:r>
          </a:p>
          <a:p>
            <a:pPr lvl="1">
              <a:buFont typeface="Wingdings" pitchFamily="2" charset="2"/>
              <a:buChar char="q"/>
            </a:pPr>
            <a:r>
              <a:rPr lang="cs-CZ" sz="2800" b="1" dirty="0" smtClean="0"/>
              <a:t>   minerální látky</a:t>
            </a:r>
          </a:p>
          <a:p>
            <a:pPr lvl="1">
              <a:buFont typeface="Wingdings" pitchFamily="2" charset="2"/>
              <a:buChar char="q"/>
            </a:pPr>
            <a:r>
              <a:rPr lang="cs-CZ" sz="2800" b="1" dirty="0" smtClean="0"/>
              <a:t>   světlo</a:t>
            </a:r>
          </a:p>
          <a:p>
            <a:pPr lvl="1">
              <a:buFont typeface="Wingdings" pitchFamily="2" charset="2"/>
              <a:buChar char="q"/>
            </a:pPr>
            <a:r>
              <a:rPr lang="cs-CZ" sz="2800" b="1" dirty="0" smtClean="0"/>
              <a:t>   teplo</a:t>
            </a:r>
          </a:p>
          <a:p>
            <a:pPr lvl="1">
              <a:buFont typeface="Wingdings" pitchFamily="2" charset="2"/>
              <a:buChar char="q"/>
            </a:pPr>
            <a:r>
              <a:rPr lang="cs-CZ" sz="2800" b="1" dirty="0" smtClean="0"/>
              <a:t>   půda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4005064"/>
            <a:ext cx="8532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Biotické  podmínky:</a:t>
            </a:r>
          </a:p>
          <a:p>
            <a:pPr algn="ctr"/>
            <a:endParaRPr lang="cs-CZ" sz="1200" b="1" dirty="0" smtClean="0"/>
          </a:p>
          <a:p>
            <a:pPr lvl="1">
              <a:buFont typeface="Wingdings" pitchFamily="2" charset="2"/>
              <a:buChar char="q"/>
            </a:pPr>
            <a:r>
              <a:rPr lang="cs-CZ" sz="2800" b="1" dirty="0" smtClean="0"/>
              <a:t>   společenstva  organismů a vztahy mezi nimi</a:t>
            </a:r>
          </a:p>
          <a:p>
            <a:pPr lvl="1"/>
            <a:endParaRPr lang="cs-CZ" sz="2000" b="1" dirty="0" smtClean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260648"/>
            <a:ext cx="78488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ekosystémů :</a:t>
            </a:r>
          </a:p>
          <a:p>
            <a:pPr algn="ctr"/>
            <a:endParaRPr lang="cs-CZ" sz="12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Přírodní </a:t>
            </a:r>
          </a:p>
          <a:p>
            <a:pPr marL="971550" lvl="1" indent="-514350"/>
            <a:endParaRPr lang="cs-CZ" sz="800" b="1" dirty="0" smtClean="0"/>
          </a:p>
          <a:p>
            <a:pPr marL="971550" lvl="1" indent="-514350"/>
            <a:r>
              <a:rPr lang="cs-CZ" sz="2000" dirty="0" smtClean="0"/>
              <a:t>         - přirozené ekosystémy </a:t>
            </a:r>
            <a:r>
              <a:rPr lang="cs-CZ" sz="2000" b="1" dirty="0" smtClean="0"/>
              <a:t>bez zásahu člověka</a:t>
            </a:r>
          </a:p>
          <a:p>
            <a:pPr marL="971550" lvl="1" indent="-514350"/>
            <a:endParaRPr lang="cs-CZ" sz="900" dirty="0" smtClean="0"/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polární oblasti</a:t>
            </a:r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pouště</a:t>
            </a:r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oceány</a:t>
            </a:r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tropické deštné lesy</a:t>
            </a:r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některé hory a velehory</a:t>
            </a:r>
          </a:p>
          <a:p>
            <a:pPr marL="1885950" lvl="3" indent="-514350">
              <a:buFont typeface="Wingdings" pitchFamily="2" charset="2"/>
              <a:buChar char="§"/>
            </a:pPr>
            <a:endParaRPr lang="cs-CZ" sz="2000" dirty="0" smtClean="0"/>
          </a:p>
          <a:p>
            <a:pPr marL="971550" lvl="1" indent="-514350">
              <a:buAutoNum type="arabicPeriod" startAt="2"/>
            </a:pPr>
            <a:r>
              <a:rPr lang="cs-CZ" sz="24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Umělé</a:t>
            </a:r>
          </a:p>
          <a:p>
            <a:pPr marL="971550" lvl="1" indent="-514350"/>
            <a:endParaRPr lang="cs-CZ" sz="800" b="1" dirty="0" smtClean="0"/>
          </a:p>
          <a:p>
            <a:pPr marL="971550" lvl="1" indent="-514350"/>
            <a:r>
              <a:rPr lang="cs-CZ" sz="2000" dirty="0" smtClean="0"/>
              <a:t>         - ekosystémy </a:t>
            </a:r>
            <a:r>
              <a:rPr lang="cs-CZ" sz="2000" b="1" dirty="0" smtClean="0"/>
              <a:t>vytvořené člověkem  </a:t>
            </a:r>
            <a:r>
              <a:rPr lang="cs-CZ" sz="2000" dirty="0" smtClean="0"/>
              <a:t>nebo do nich zasahuje</a:t>
            </a:r>
          </a:p>
          <a:p>
            <a:pPr marL="971550" lvl="1" indent="-514350"/>
            <a:endParaRPr lang="cs-CZ" sz="900" dirty="0" smtClean="0"/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lesy, sady, pole, pastviny</a:t>
            </a:r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parky, zahrady</a:t>
            </a:r>
          </a:p>
          <a:p>
            <a:pPr marL="1885950" lvl="3" indent="-514350">
              <a:buFont typeface="Wingdings" pitchFamily="2" charset="2"/>
              <a:buChar char="§"/>
            </a:pPr>
            <a:r>
              <a:rPr lang="cs-CZ" sz="2000" dirty="0" smtClean="0"/>
              <a:t>rybníky aj.</a:t>
            </a:r>
          </a:p>
          <a:p>
            <a:pPr marL="971550" lvl="1" indent="-514350"/>
            <a:r>
              <a:rPr lang="cs-CZ" sz="2400" b="1" dirty="0" smtClean="0">
                <a:solidFill>
                  <a:srgbClr val="262626"/>
                </a:solidFill>
              </a:rPr>
              <a:t> </a:t>
            </a:r>
          </a:p>
          <a:p>
            <a:pPr marL="1885950" lvl="3" indent="-514350">
              <a:buFont typeface="+mj-lt"/>
              <a:buAutoNum type="arabicPeriod"/>
            </a:pPr>
            <a:endParaRPr lang="cs-CZ" sz="2000" dirty="0" smtClean="0"/>
          </a:p>
          <a:p>
            <a:pPr marL="1885950" lvl="3" indent="-514350">
              <a:buFont typeface="+mj-lt"/>
              <a:buAutoNum type="arabicPeriod"/>
            </a:pPr>
            <a:endParaRPr lang="cs-CZ" sz="2000" dirty="0" smtClean="0"/>
          </a:p>
          <a:p>
            <a:pPr marL="1885950" lvl="3" indent="-514350">
              <a:buFont typeface="+mj-lt"/>
              <a:buAutoNum type="arabicPeriod"/>
            </a:pPr>
            <a:endParaRPr lang="cs-CZ" sz="2000" dirty="0" smtClean="0"/>
          </a:p>
          <a:p>
            <a:pPr marL="1885950" lvl="3" indent="-514350">
              <a:buFont typeface="+mj-lt"/>
              <a:buAutoNum type="arabicPeriod"/>
            </a:pPr>
            <a:endParaRPr lang="cs-CZ" sz="2000" dirty="0" smtClean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26064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Společenstvo</a:t>
            </a:r>
          </a:p>
          <a:p>
            <a:pPr algn="ctr"/>
            <a:endParaRPr lang="cs-CZ" sz="1200" b="1" dirty="0" smtClean="0"/>
          </a:p>
          <a:p>
            <a:pPr lvl="1" algn="ctr"/>
            <a:r>
              <a:rPr lang="cs-CZ" sz="2000" b="1" dirty="0" smtClean="0"/>
              <a:t>- </a:t>
            </a:r>
            <a:r>
              <a:rPr lang="cs-CZ" sz="2400" dirty="0" smtClean="0"/>
              <a:t>je </a:t>
            </a:r>
            <a:r>
              <a:rPr lang="cs-CZ" sz="2400" b="1" dirty="0" smtClean="0"/>
              <a:t>soubor populací všech druhů </a:t>
            </a:r>
            <a:r>
              <a:rPr lang="cs-CZ" sz="2400" dirty="0" smtClean="0"/>
              <a:t>rostlin, živočichů, hub a mikroorganismů, které žijí v určitém biotopu.</a:t>
            </a:r>
          </a:p>
          <a:p>
            <a:pPr lvl="1" algn="ctr">
              <a:buFont typeface="Wingdings" pitchFamily="2" charset="2"/>
              <a:buChar char="v"/>
            </a:pPr>
            <a:endParaRPr lang="cs-CZ" sz="800" b="1" dirty="0" smtClean="0"/>
          </a:p>
          <a:p>
            <a:pPr lvl="1"/>
            <a:r>
              <a:rPr lang="cs-CZ" sz="2000" b="1" dirty="0" smtClean="0"/>
              <a:t>   </a:t>
            </a:r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508518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pic>
        <p:nvPicPr>
          <p:cNvPr id="6146" name="Picture 2" descr="Soubor:Rikugien3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871" b="5871"/>
          <a:stretch>
            <a:fillRect/>
          </a:stretch>
        </p:blipFill>
        <p:spPr bwMode="auto">
          <a:xfrm>
            <a:off x="2267744" y="1916832"/>
            <a:ext cx="4693766" cy="3389942"/>
          </a:xfrm>
          <a:prstGeom prst="rect">
            <a:avLst/>
          </a:prstGeom>
          <a:noFill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04664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Společenstva organismů mají v ekosystému různou funkci.</a:t>
            </a:r>
          </a:p>
          <a:p>
            <a:pPr algn="ctr"/>
            <a:endParaRPr lang="cs-CZ" b="1" dirty="0" smtClean="0"/>
          </a:p>
          <a:p>
            <a:pPr algn="ctr"/>
            <a:endParaRPr lang="cs-CZ" sz="800" b="1" dirty="0" smtClean="0"/>
          </a:p>
          <a:p>
            <a:r>
              <a:rPr lang="cs-CZ" sz="2800" b="1" dirty="0" smtClean="0"/>
              <a:t>PRODUCENTI </a:t>
            </a:r>
            <a:r>
              <a:rPr lang="cs-CZ" sz="2400" b="1" dirty="0" smtClean="0"/>
              <a:t>= zelené rostliny:</a:t>
            </a:r>
          </a:p>
          <a:p>
            <a:pPr algn="ctr"/>
            <a:endParaRPr lang="cs-CZ" sz="1200" b="1" dirty="0" smtClean="0"/>
          </a:p>
          <a:p>
            <a:r>
              <a:rPr lang="cs-CZ" sz="2000" dirty="0" smtClean="0"/>
              <a:t>- pohlcují energii slunečního záření (asi 1%) a vytvářejí organické látky. </a:t>
            </a:r>
            <a:endParaRPr lang="cs-CZ" sz="10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KONZUMENTI = </a:t>
            </a:r>
            <a:r>
              <a:rPr lang="cs-CZ" sz="2400" b="1" dirty="0" smtClean="0"/>
              <a:t>živočichové:</a:t>
            </a:r>
          </a:p>
          <a:p>
            <a:pPr algn="ctr"/>
            <a:endParaRPr lang="cs-CZ" sz="1200" b="1" dirty="0" smtClean="0"/>
          </a:p>
          <a:p>
            <a:pPr>
              <a:buFontTx/>
              <a:buChar char="-"/>
            </a:pPr>
            <a:r>
              <a:rPr lang="cs-CZ" sz="2000" dirty="0" smtClean="0"/>
              <a:t> živí se rostlinami nebo jinými živočichy, konzumují organické látky </a:t>
            </a:r>
          </a:p>
          <a:p>
            <a:r>
              <a:rPr lang="cs-CZ" sz="2000" dirty="0" smtClean="0"/>
              <a:t>  z jejich těl (jen asi 20% energie z rostlin a méně než 10% z živočichů).</a:t>
            </a:r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REDUCENTI </a:t>
            </a:r>
            <a:r>
              <a:rPr lang="cs-CZ" sz="2400" b="1" dirty="0" smtClean="0"/>
              <a:t>= mikroorganismy (bakterie, houby):</a:t>
            </a:r>
          </a:p>
          <a:p>
            <a:pPr algn="ctr"/>
            <a:endParaRPr lang="cs-CZ" sz="1200" b="1" dirty="0" smtClean="0"/>
          </a:p>
          <a:p>
            <a:r>
              <a:rPr lang="cs-CZ" sz="2000" dirty="0" smtClean="0"/>
              <a:t>- rozkládají zbytky a odpady z těl rostlin a živočichů.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260648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Mezi živou a neživou přírodou existuje neustálý oběh látek a jednosměrný tok energie. Tyto vztahy vyjadřují               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potravní pyramidy</a:t>
            </a:r>
            <a:r>
              <a:rPr lang="cs-CZ" sz="2400" b="1" dirty="0" smtClean="0"/>
              <a:t>.</a:t>
            </a:r>
          </a:p>
          <a:p>
            <a:pPr algn="ctr"/>
            <a:endParaRPr lang="cs-CZ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8" name="Obdélník 7"/>
          <p:cNvSpPr/>
          <p:nvPr/>
        </p:nvSpPr>
        <p:spPr>
          <a:xfrm>
            <a:off x="827584" y="4869160"/>
            <a:ext cx="7272808" cy="720080"/>
          </a:xfrm>
          <a:prstGeom prst="rect">
            <a:avLst/>
          </a:prstGeom>
          <a:solidFill>
            <a:srgbClr val="A68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87624" y="501317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Abiotické  podmínky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1475656" y="4149080"/>
            <a:ext cx="61206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123728" y="42930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Producenti 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2" name="Obdélník 11"/>
          <p:cNvSpPr/>
          <p:nvPr/>
        </p:nvSpPr>
        <p:spPr>
          <a:xfrm>
            <a:off x="2195736" y="3429000"/>
            <a:ext cx="4680520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915816" y="35730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Konzumenti I. řádu  </a:t>
            </a:r>
            <a:endParaRPr lang="cs-CZ" sz="2000" b="1" dirty="0"/>
          </a:p>
        </p:txBody>
      </p:sp>
      <p:sp>
        <p:nvSpPr>
          <p:cNvPr id="14" name="Obdélník 13"/>
          <p:cNvSpPr/>
          <p:nvPr/>
        </p:nvSpPr>
        <p:spPr>
          <a:xfrm>
            <a:off x="2915816" y="2780928"/>
            <a:ext cx="3240360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843808" y="292494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 II. řádu  </a:t>
            </a:r>
            <a:endParaRPr lang="cs-CZ" sz="2000" b="1" dirty="0"/>
          </a:p>
        </p:txBody>
      </p:sp>
      <p:sp>
        <p:nvSpPr>
          <p:cNvPr id="16" name="Obdélník 15"/>
          <p:cNvSpPr/>
          <p:nvPr/>
        </p:nvSpPr>
        <p:spPr>
          <a:xfrm>
            <a:off x="3419872" y="2276872"/>
            <a:ext cx="216024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915816" y="22768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 III. řádu  </a:t>
            </a:r>
            <a:endParaRPr lang="cs-CZ" sz="2000" b="1" dirty="0"/>
          </a:p>
        </p:txBody>
      </p:sp>
      <p:sp>
        <p:nvSpPr>
          <p:cNvPr id="18" name="Obdélník 17"/>
          <p:cNvSpPr/>
          <p:nvPr/>
        </p:nvSpPr>
        <p:spPr>
          <a:xfrm>
            <a:off x="3851920" y="1700808"/>
            <a:ext cx="1368152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707904" y="17728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 IV. řádu  </a:t>
            </a:r>
            <a:endParaRPr lang="cs-CZ" sz="2000" b="1" dirty="0"/>
          </a:p>
        </p:txBody>
      </p:sp>
      <p:pic>
        <p:nvPicPr>
          <p:cNvPr id="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21" name="Obdélník 20"/>
          <p:cNvSpPr/>
          <p:nvPr/>
        </p:nvSpPr>
        <p:spPr>
          <a:xfrm rot="2778918">
            <a:off x="5031813" y="2978672"/>
            <a:ext cx="4367143" cy="550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683568" y="1916832"/>
            <a:ext cx="0" cy="3456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6156176" y="1412776"/>
            <a:ext cx="2736304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 rot="2801351">
            <a:off x="5671533" y="305253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Destruenti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rozkladači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3" grpId="0" build="allAtOnce"/>
      <p:bldP spid="15" grpId="0" build="allAtOnce"/>
      <p:bldP spid="17" grpId="0" build="allAtOnce"/>
      <p:bldP spid="19" grpId="0" build="allAtOnce"/>
      <p:bldP spid="2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4644008" y="4797152"/>
            <a:ext cx="331236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827584" y="4797152"/>
            <a:ext cx="3168352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940152" y="3717032"/>
            <a:ext cx="302433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2627784" y="3717032"/>
            <a:ext cx="2880320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179512" y="3717032"/>
            <a:ext cx="201622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23528" y="332657"/>
            <a:ext cx="83529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Organismy jsou na sobě navzájem závislé,</a:t>
            </a:r>
          </a:p>
          <a:p>
            <a:pPr algn="ctr"/>
            <a:r>
              <a:rPr lang="cs-CZ" sz="2400" dirty="0" smtClean="0"/>
              <a:t> jeden získává zdroj energie z druhého. </a:t>
            </a:r>
          </a:p>
          <a:p>
            <a:pPr algn="ctr"/>
            <a:endParaRPr lang="cs-CZ" sz="800" dirty="0" smtClean="0"/>
          </a:p>
          <a:p>
            <a:pPr algn="ctr"/>
            <a:r>
              <a:rPr lang="cs-CZ" sz="2400" dirty="0" smtClean="0"/>
              <a:t>  Na základě těchto potravních vztahů </a:t>
            </a:r>
          </a:p>
          <a:p>
            <a:pPr algn="ctr"/>
            <a:r>
              <a:rPr lang="cs-CZ" sz="2400" dirty="0" smtClean="0"/>
              <a:t>tvoří organismy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potravní řetězce :</a:t>
            </a:r>
          </a:p>
          <a:p>
            <a:pPr algn="ctr"/>
            <a:endParaRPr lang="cs-CZ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57550" lvl="6" indent="-514350">
              <a:buAutoNum type="alphaLcParenR"/>
            </a:pPr>
            <a:r>
              <a:rPr lang="cs-CZ" sz="2400" b="1" i="1" dirty="0" smtClean="0"/>
              <a:t>pastevně – kořistnický</a:t>
            </a:r>
          </a:p>
          <a:p>
            <a:pPr marL="3257550" lvl="6" indent="-514350">
              <a:buAutoNum type="alphaLcParenR"/>
            </a:pPr>
            <a:r>
              <a:rPr lang="cs-CZ" sz="2400" b="1" i="1" dirty="0" smtClean="0"/>
              <a:t>rozkladný</a:t>
            </a:r>
          </a:p>
          <a:p>
            <a:pPr algn="just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99695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Př.  </a:t>
            </a:r>
            <a:r>
              <a:rPr lang="cs-CZ" sz="2400" dirty="0" smtClean="0"/>
              <a:t>pastevně – kořistnický potravní řetězec: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23528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PRODUCENTI</a:t>
            </a:r>
          </a:p>
          <a:p>
            <a:r>
              <a:rPr lang="cs-CZ" dirty="0" smtClean="0"/>
              <a:t>  byliny, stromy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27784" y="38610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KONZUMENTI  </a:t>
            </a:r>
            <a:r>
              <a:rPr lang="cs-CZ" sz="1600" b="1" dirty="0" smtClean="0"/>
              <a:t>I. ŘÁDU</a:t>
            </a:r>
          </a:p>
          <a:p>
            <a:r>
              <a:rPr lang="cs-CZ" dirty="0" smtClean="0"/>
              <a:t>  býložravé larvy hmyzu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38610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KONZUMENTI  </a:t>
            </a:r>
            <a:r>
              <a:rPr lang="cs-CZ" sz="1600" b="1" dirty="0" smtClean="0"/>
              <a:t>II. ŘÁDU</a:t>
            </a:r>
          </a:p>
          <a:p>
            <a:r>
              <a:rPr lang="cs-CZ" dirty="0" smtClean="0"/>
              <a:t>         hmyzožraví ptáci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494116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KONZUMENTI  </a:t>
            </a:r>
            <a:r>
              <a:rPr lang="cs-CZ" sz="1600" b="1" dirty="0" smtClean="0"/>
              <a:t>III. ŘÁDU</a:t>
            </a:r>
          </a:p>
          <a:p>
            <a:r>
              <a:rPr lang="cs-CZ" dirty="0" smtClean="0"/>
              <a:t>        drobné šelmy, dravci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99592" y="49411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KONZUMENTI  </a:t>
            </a:r>
            <a:r>
              <a:rPr lang="cs-CZ" sz="1600" b="1" dirty="0" smtClean="0"/>
              <a:t>IV. ŘÁDU</a:t>
            </a:r>
          </a:p>
          <a:p>
            <a:r>
              <a:rPr lang="cs-CZ" dirty="0" smtClean="0"/>
              <a:t>                velké šelmy</a:t>
            </a:r>
            <a:endParaRPr lang="cs-CZ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2195736" y="4221088"/>
            <a:ext cx="36004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508104" y="4221088"/>
            <a:ext cx="36004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>
            <a:off x="8172400" y="4725144"/>
            <a:ext cx="360040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4139952" y="5301208"/>
            <a:ext cx="4320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648</TotalTime>
  <Words>953</Words>
  <Application>Microsoft Office PowerPoint</Application>
  <PresentationFormat>Předvádění na obrazovce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Vrchol</vt:lpstr>
      <vt:lpstr>Výchozí návrh</vt:lpstr>
      <vt:lpstr> EKOSYSTÉMY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142</cp:revision>
  <dcterms:created xsi:type="dcterms:W3CDTF">2012-11-07T15:17:22Z</dcterms:created>
  <dcterms:modified xsi:type="dcterms:W3CDTF">2013-01-25T16:19:02Z</dcterms:modified>
</cp:coreProperties>
</file>