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05" r:id="rId3"/>
    <p:sldId id="306" r:id="rId4"/>
    <p:sldId id="310" r:id="rId5"/>
    <p:sldId id="311" r:id="rId6"/>
    <p:sldId id="318" r:id="rId7"/>
    <p:sldId id="312" r:id="rId8"/>
    <p:sldId id="320" r:id="rId9"/>
    <p:sldId id="313" r:id="rId10"/>
    <p:sldId id="321" r:id="rId11"/>
    <p:sldId id="301" r:id="rId12"/>
    <p:sldId id="323" r:id="rId13"/>
    <p:sldId id="324" r:id="rId14"/>
    <p:sldId id="326" r:id="rId15"/>
    <p:sldId id="325" r:id="rId16"/>
    <p:sldId id="270" r:id="rId17"/>
    <p:sldId id="302" r:id="rId18"/>
    <p:sldId id="303" r:id="rId19"/>
    <p:sldId id="307" r:id="rId20"/>
    <p:sldId id="308" r:id="rId21"/>
    <p:sldId id="266" r:id="rId22"/>
    <p:sldId id="32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E30"/>
    <a:srgbClr val="A685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>
      <p:cViewPr>
        <p:scale>
          <a:sx n="80" d="100"/>
          <a:sy n="80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6/Ixodes.ricinus.searchin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5/Amphiprion_ocellaris_(Clown_anemonefish)_Nem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3/Lion_waiting_in_Namibi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cs.wikipedia.org/wiki/Soubor:Cow_with_calf.jpg" TargetMode="External"/><Relationship Id="rId7" Type="http://schemas.openxmlformats.org/officeDocument/2006/relationships/hyperlink" Target="http://cs.wikipedia.org/wiki/Soubor:Ardea_cinerea_5_(Marek_Szczepanek).jpg" TargetMode="External"/><Relationship Id="rId2" Type="http://schemas.openxmlformats.org/officeDocument/2006/relationships/hyperlink" Target="http://cs.wikipedia.org/wiki/Soubor:Amphiprion_ocellaris_(Clown_anemonefish)_Nem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White_Stork_(Ciconia_ciconia).jpg" TargetMode="External"/><Relationship Id="rId5" Type="http://schemas.openxmlformats.org/officeDocument/2006/relationships/hyperlink" Target="http://cs.wikipedia.org/wiki/Soubor:Lion_waiting_in_Namibia.jpg" TargetMode="External"/><Relationship Id="rId4" Type="http://schemas.openxmlformats.org/officeDocument/2006/relationships/hyperlink" Target="http://cs.wikipedia.org/wiki/Soubor:Striped_Hyen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Canis_lupus.jpg" TargetMode="External"/><Relationship Id="rId3" Type="http://schemas.openxmlformats.org/officeDocument/2006/relationships/hyperlink" Target="http://cs.wikipedia.org/wiki/Soubor:Clostridium_botulinum_01.png" TargetMode="External"/><Relationship Id="rId7" Type="http://schemas.openxmlformats.org/officeDocument/2006/relationships/hyperlink" Target="http://cs.wikipedia.org/wiki/Soubor:Alligator_in_the_Okefenoke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Ixodes.ricinus.searching.jpg" TargetMode="External"/><Relationship Id="rId5" Type="http://schemas.openxmlformats.org/officeDocument/2006/relationships/hyperlink" Target="http://cs.wikipedia.org/wiki/Soubor:Argulus.jpg" TargetMode="External"/><Relationship Id="rId4" Type="http://schemas.openxmlformats.org/officeDocument/2006/relationships/hyperlink" Target="http://cs.wikipedia.org/wiki/Soubor:Phasianus_colchicus_2_tom_(Lukasz_Lukasik)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Ixodes.ricinus.searchin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oubor:Lion_waiting_in_Namibia.jpg" TargetMode="External"/><Relationship Id="rId4" Type="http://schemas.openxmlformats.org/officeDocument/2006/relationships/hyperlink" Target="http://cs.wikipedia.org/wiki/Soubor:Amphiprion_ocellaris_(Clown_anemonefish)_Nemo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5/Amphiprion_ocellaris_(Clown_anemonefish)_Nem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//upload.wikimedia.org/wikipedia/commons/d/d4/Cow_with_calf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9/Striped_Hyen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//upload.wikimedia.org/wikipedia/commons/7/73/Lion_waiting_in_Namibia.jp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5/White_Stork_(Ciconia_ciconia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//upload.wikimedia.org/wikipedia/commons/8/8b/Ardea_cinerea_5_(Marek_Szczepanek).jp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8/Clostridium_botulinum_01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//upload.wikimedia.org/wikipedia/commons/d/d7/Phasianus_colchicus_2_tom_(Lukasz_Lukasik).jpg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3/Argulu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//upload.wikimedia.org/wikipedia/commons/c/c6/Ixodes.ricinus.searching.jpg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e/Alligator_in_the_Okefenoke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//upload.wikimedia.org/wikipedia/commons/2/23/Canis_lupus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76600"/>
            <a:ext cx="91440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MEZIDRUHOVÉ  VZTAHY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_115_Obratlovci_Mezidruhové vztahy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79208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</a:t>
            </a:r>
            <a:r>
              <a:rPr lang="cs-CZ" sz="3200" b="1" dirty="0" smtClean="0"/>
              <a:t>Tur domácí </a:t>
            </a:r>
            <a:r>
              <a:rPr lang="cs-CZ" sz="3200" dirty="0" smtClean="0"/>
              <a:t>a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bachořci</a:t>
            </a:r>
            <a:r>
              <a:rPr lang="cs-CZ" sz="3200" b="1" dirty="0" smtClean="0"/>
              <a:t> </a:t>
            </a:r>
            <a:r>
              <a:rPr lang="cs-CZ" sz="3200" dirty="0" smtClean="0"/>
              <a:t>jsou ve vztahu 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914400" lvl="1" indent="-457200">
              <a:buAutoNum type="alphaLcParenR"/>
            </a:pPr>
            <a:r>
              <a:rPr lang="cs-CZ" sz="2800" dirty="0" err="1" smtClean="0"/>
              <a:t>amenzalismu</a:t>
            </a:r>
            <a:r>
              <a:rPr lang="cs-CZ" sz="2800" dirty="0" smtClean="0"/>
              <a:t>  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914400" lvl="1" indent="-457200"/>
            <a:r>
              <a:rPr lang="cs-CZ" sz="2800" dirty="0" smtClean="0"/>
              <a:t>b)  symbiózy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457200" indent="-457200"/>
            <a:r>
              <a:rPr lang="cs-CZ" sz="2800" dirty="0" smtClean="0"/>
              <a:t>	c)  	</a:t>
            </a:r>
            <a:r>
              <a:rPr lang="cs-CZ" sz="2800" dirty="0" err="1" smtClean="0"/>
              <a:t>komenzalismu</a:t>
            </a:r>
            <a:endParaRPr lang="cs-CZ" sz="2800" dirty="0" smtClean="0"/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5652120" y="20608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5652120" y="29249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5652120" y="378904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2809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Zajíc polní </a:t>
            </a:r>
            <a:r>
              <a:rPr lang="cs-CZ" sz="3200" dirty="0" smtClean="0"/>
              <a:t>a</a:t>
            </a:r>
            <a:r>
              <a:rPr lang="cs-CZ" sz="3200" b="1" dirty="0" smtClean="0"/>
              <a:t> králík divoký </a:t>
            </a:r>
            <a:r>
              <a:rPr lang="cs-CZ" sz="3200" dirty="0" smtClean="0"/>
              <a:t>jsou ve vztahu 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914400" lvl="1" indent="-457200">
              <a:buAutoNum type="alphaLcParenR"/>
            </a:pPr>
            <a:r>
              <a:rPr lang="cs-CZ" sz="2800" dirty="0" smtClean="0"/>
              <a:t>predace  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914400" lvl="1" indent="-457200"/>
            <a:r>
              <a:rPr lang="cs-CZ" sz="2800" dirty="0" smtClean="0"/>
              <a:t>b)  symbiózy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457200" indent="-457200"/>
            <a:r>
              <a:rPr lang="cs-CZ" sz="2800" dirty="0" smtClean="0"/>
              <a:t>	c)  	konkurence</a:t>
            </a:r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5652120" y="20608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5652120" y="29249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5652120" y="378904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620688"/>
            <a:ext cx="87129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  </a:t>
            </a:r>
            <a:r>
              <a:rPr lang="cs-CZ" sz="2800" b="1" dirty="0" smtClean="0"/>
              <a:t>Houba </a:t>
            </a:r>
            <a:r>
              <a:rPr lang="cs-CZ" sz="2800" b="1" dirty="0" err="1" smtClean="0"/>
              <a:t>štětičkovec</a:t>
            </a:r>
            <a:r>
              <a:rPr lang="cs-CZ" sz="2800" b="1" dirty="0" smtClean="0"/>
              <a:t> </a:t>
            </a:r>
            <a:r>
              <a:rPr lang="cs-CZ" sz="2800" i="1" dirty="0" smtClean="0"/>
              <a:t>(produkující antibiotika)</a:t>
            </a:r>
            <a:r>
              <a:rPr lang="cs-CZ" sz="2800" b="1" i="1" dirty="0" smtClean="0"/>
              <a:t> </a:t>
            </a:r>
            <a:r>
              <a:rPr lang="cs-CZ" sz="2800" dirty="0" smtClean="0"/>
              <a:t>je ve     vztahu k </a:t>
            </a:r>
            <a:r>
              <a:rPr lang="cs-CZ" sz="2800" b="1" dirty="0" smtClean="0"/>
              <a:t>bakterii</a:t>
            </a:r>
            <a:r>
              <a:rPr lang="cs-CZ" sz="2800" dirty="0" smtClean="0"/>
              <a:t> </a:t>
            </a:r>
            <a:r>
              <a:rPr lang="cs-CZ" sz="2800" b="1" dirty="0" err="1" smtClean="0"/>
              <a:t>Streptococcus</a:t>
            </a:r>
            <a:r>
              <a:rPr lang="cs-CZ" sz="2800" dirty="0" smtClean="0"/>
              <a:t> </a:t>
            </a:r>
            <a:r>
              <a:rPr lang="cs-CZ" sz="2800" i="1" dirty="0" smtClean="0"/>
              <a:t>(způsobující angínu)</a:t>
            </a:r>
            <a:r>
              <a:rPr lang="cs-CZ" sz="2800" dirty="0" smtClean="0"/>
              <a:t>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914400" lvl="1" indent="-457200">
              <a:buAutoNum type="alphaLcParenR"/>
            </a:pPr>
            <a:r>
              <a:rPr lang="cs-CZ" sz="2800" dirty="0" smtClean="0"/>
              <a:t>symbiózy  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914400" lvl="1" indent="-457200"/>
            <a:r>
              <a:rPr lang="cs-CZ" sz="2800" dirty="0" smtClean="0"/>
              <a:t>b)  </a:t>
            </a:r>
            <a:r>
              <a:rPr lang="cs-CZ" sz="2800" dirty="0" err="1" smtClean="0"/>
              <a:t>komenzalismu</a:t>
            </a:r>
            <a:endParaRPr lang="cs-CZ" sz="2800" dirty="0" smtClean="0"/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457200" indent="-457200"/>
            <a:r>
              <a:rPr lang="cs-CZ" sz="2800" dirty="0" smtClean="0"/>
              <a:t>	c)  	</a:t>
            </a:r>
            <a:r>
              <a:rPr lang="cs-CZ" sz="2800" dirty="0" err="1" smtClean="0"/>
              <a:t>amenzalismu</a:t>
            </a:r>
            <a:endParaRPr lang="cs-CZ" sz="2800" dirty="0" smtClean="0"/>
          </a:p>
          <a:p>
            <a:pPr marL="457200" indent="-457200"/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5652120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5652120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5652120" y="41490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2809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Tasemnice </a:t>
            </a:r>
            <a:r>
              <a:rPr lang="cs-CZ" sz="3200" b="1" dirty="0" err="1" smtClean="0"/>
              <a:t>dlouhočlenná</a:t>
            </a:r>
            <a:r>
              <a:rPr lang="cs-CZ" sz="3200" b="1" dirty="0" smtClean="0"/>
              <a:t> </a:t>
            </a:r>
            <a:r>
              <a:rPr lang="cs-CZ" sz="3200" dirty="0" smtClean="0"/>
              <a:t>a</a:t>
            </a:r>
            <a:r>
              <a:rPr lang="cs-CZ" sz="3200" b="1" dirty="0" smtClean="0"/>
              <a:t> prase domácí  </a:t>
            </a:r>
          </a:p>
          <a:p>
            <a:r>
              <a:rPr lang="cs-CZ" sz="3200" b="1" dirty="0" smtClean="0"/>
              <a:t>                          </a:t>
            </a:r>
            <a:r>
              <a:rPr lang="cs-CZ" sz="3200" dirty="0" smtClean="0"/>
              <a:t>jsou ve vztahu 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914400" lvl="1" indent="-457200">
              <a:buAutoNum type="alphaLcParenR"/>
            </a:pPr>
            <a:r>
              <a:rPr lang="cs-CZ" sz="2800" dirty="0" smtClean="0"/>
              <a:t>predace  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914400" lvl="1" indent="-457200"/>
            <a:r>
              <a:rPr lang="cs-CZ" sz="2800" dirty="0" smtClean="0"/>
              <a:t>b)  parazitismu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457200" indent="-457200"/>
            <a:r>
              <a:rPr lang="cs-CZ" sz="2800" dirty="0" smtClean="0"/>
              <a:t>	c)  	</a:t>
            </a:r>
            <a:r>
              <a:rPr lang="cs-CZ" sz="2800" dirty="0" err="1" smtClean="0"/>
              <a:t>komenzalismu</a:t>
            </a:r>
            <a:endParaRPr lang="cs-CZ" sz="2800" dirty="0" smtClean="0"/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5652120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5652120" y="335699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5652120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2809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Hraboš polní </a:t>
            </a:r>
            <a:r>
              <a:rPr lang="cs-CZ" sz="3200" dirty="0" smtClean="0"/>
              <a:t>a</a:t>
            </a:r>
            <a:r>
              <a:rPr lang="cs-CZ" sz="3200" b="1" dirty="0" smtClean="0"/>
              <a:t> káně lesní </a:t>
            </a:r>
            <a:r>
              <a:rPr lang="cs-CZ" sz="3200" dirty="0" smtClean="0"/>
              <a:t>jsou ve vztahu 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914400" lvl="1" indent="-457200">
              <a:buAutoNum type="alphaLcParenR"/>
            </a:pPr>
            <a:r>
              <a:rPr lang="cs-CZ" sz="2800" dirty="0" smtClean="0"/>
              <a:t>predace  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914400" lvl="1" indent="-457200"/>
            <a:r>
              <a:rPr lang="cs-CZ" sz="2800" dirty="0" smtClean="0"/>
              <a:t>b)  symbiózy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457200" indent="-457200"/>
            <a:r>
              <a:rPr lang="cs-CZ" sz="2800" dirty="0" smtClean="0"/>
              <a:t>	c)  	konkurence</a:t>
            </a:r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5652120" y="20608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5652120" y="29249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5652120" y="378904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3789040"/>
            <a:ext cx="612068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2400" b="1" dirty="0" smtClean="0"/>
              <a:t>Klíště obecné </a:t>
            </a:r>
            <a:r>
              <a:rPr lang="cs-CZ" sz="2400" dirty="0" smtClean="0"/>
              <a:t>a </a:t>
            </a:r>
            <a:r>
              <a:rPr lang="cs-CZ" sz="2400" b="1" dirty="0" smtClean="0"/>
              <a:t>savec</a:t>
            </a:r>
            <a:r>
              <a:rPr lang="cs-CZ" sz="2400" dirty="0" smtClean="0"/>
              <a:t> představuje vztah:</a:t>
            </a:r>
          </a:p>
          <a:p>
            <a:pPr marL="514350" indent="-514350" algn="l"/>
            <a:r>
              <a:rPr lang="cs-CZ" sz="2400" dirty="0" smtClean="0"/>
              <a:t>			a) symbiózy</a:t>
            </a:r>
          </a:p>
          <a:p>
            <a:pPr marL="514350" indent="-514350" algn="l"/>
            <a:r>
              <a:rPr lang="cs-CZ" sz="2400" dirty="0" smtClean="0"/>
              <a:t>			b) </a:t>
            </a:r>
            <a:r>
              <a:rPr lang="cs-CZ" sz="2400" dirty="0" err="1" smtClean="0"/>
              <a:t>komenzalismu</a:t>
            </a:r>
            <a:endParaRPr lang="cs-CZ" sz="2400" dirty="0" smtClean="0"/>
          </a:p>
          <a:p>
            <a:pPr marL="514350" indent="-514350" algn="l"/>
            <a:r>
              <a:rPr lang="cs-CZ" sz="2400" dirty="0" smtClean="0"/>
              <a:t>			c) parazitismu  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48264" y="35010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13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30830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308304" y="479715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308304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7170" name="Picture 2" descr="Soubor:Ixodes.ricinus.searching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3138" r="3138"/>
          <a:stretch>
            <a:fillRect/>
          </a:stretch>
        </p:blipFill>
        <p:spPr bwMode="auto">
          <a:xfrm>
            <a:off x="2124075" y="260350"/>
            <a:ext cx="4765675" cy="33845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948264" y="35010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14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956376" y="52292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956376" y="479715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956376" y="436510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6146" name="Picture 2" descr="Soubor:Amphiprion ocellaris (Clown anemonefish) Nemo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654" b="2654"/>
          <a:stretch>
            <a:fillRect/>
          </a:stretch>
        </p:blipFill>
        <p:spPr bwMode="auto">
          <a:xfrm>
            <a:off x="2124075" y="260350"/>
            <a:ext cx="4765675" cy="3384550"/>
          </a:xfrm>
          <a:prstGeom prst="rect">
            <a:avLst/>
          </a:prstGeom>
          <a:noFill/>
        </p:spPr>
      </p:pic>
      <p:sp>
        <p:nvSpPr>
          <p:cNvPr id="12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19672" y="3861048"/>
            <a:ext cx="6264696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2400" b="1" dirty="0" smtClean="0"/>
              <a:t>Klaun očkatý </a:t>
            </a:r>
            <a:r>
              <a:rPr lang="cs-CZ" sz="2400" dirty="0" smtClean="0"/>
              <a:t>a </a:t>
            </a:r>
            <a:r>
              <a:rPr lang="cs-CZ" sz="2400" b="1" dirty="0" smtClean="0"/>
              <a:t>sasanka</a:t>
            </a:r>
            <a:r>
              <a:rPr lang="cs-CZ" sz="2400" dirty="0" smtClean="0"/>
              <a:t> představuje vztah:</a:t>
            </a:r>
          </a:p>
          <a:p>
            <a:pPr marL="514350" indent="-514350" algn="l"/>
            <a:r>
              <a:rPr lang="cs-CZ" sz="2400" dirty="0" smtClean="0"/>
              <a:t>				a) symbiózy</a:t>
            </a:r>
          </a:p>
          <a:p>
            <a:pPr marL="514350" indent="-514350" algn="l"/>
            <a:r>
              <a:rPr lang="cs-CZ" sz="2400" dirty="0" smtClean="0"/>
              <a:t>				b) </a:t>
            </a:r>
            <a:r>
              <a:rPr lang="cs-CZ" sz="2400" dirty="0" err="1" smtClean="0"/>
              <a:t>komenzalismu</a:t>
            </a:r>
            <a:endParaRPr lang="cs-CZ" sz="2400" dirty="0" smtClean="0"/>
          </a:p>
          <a:p>
            <a:pPr marL="514350" indent="-514350" algn="l"/>
            <a:r>
              <a:rPr lang="cs-CZ" sz="2400" dirty="0" smtClean="0"/>
              <a:t>				c) parazitismu  </a:t>
            </a:r>
            <a:endParaRPr lang="cs-CZ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948264" y="35010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15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812360" y="436510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812360" y="479715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812360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5122" name="Picture 2" descr="Soubor:Lion waiting in Namibia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654" b="2654"/>
          <a:stretch>
            <a:fillRect/>
          </a:stretch>
        </p:blipFill>
        <p:spPr bwMode="auto">
          <a:xfrm>
            <a:off x="2124075" y="260350"/>
            <a:ext cx="4765675" cy="3384550"/>
          </a:xfrm>
          <a:prstGeom prst="rect">
            <a:avLst/>
          </a:prstGeom>
          <a:noFill/>
        </p:spPr>
      </p:pic>
      <p:sp>
        <p:nvSpPr>
          <p:cNvPr id="12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19672" y="3861048"/>
            <a:ext cx="6264696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2400" b="1" dirty="0" smtClean="0"/>
              <a:t>Lev pustinný </a:t>
            </a:r>
            <a:r>
              <a:rPr lang="cs-CZ" sz="2400" dirty="0" smtClean="0"/>
              <a:t>a </a:t>
            </a:r>
            <a:r>
              <a:rPr lang="cs-CZ" sz="2400" b="1" dirty="0" smtClean="0"/>
              <a:t>hyena</a:t>
            </a:r>
            <a:r>
              <a:rPr lang="cs-CZ" sz="2400" dirty="0" smtClean="0"/>
              <a:t> představuje vztah:</a:t>
            </a:r>
          </a:p>
          <a:p>
            <a:pPr marL="514350" indent="-514350" algn="l"/>
            <a:r>
              <a:rPr lang="cs-CZ" sz="2400" dirty="0" smtClean="0"/>
              <a:t>				a) parazitismu</a:t>
            </a:r>
          </a:p>
          <a:p>
            <a:pPr marL="514350" indent="-514350" algn="l"/>
            <a:r>
              <a:rPr lang="cs-CZ" sz="2400" dirty="0" smtClean="0"/>
              <a:t>				b) </a:t>
            </a:r>
            <a:r>
              <a:rPr lang="cs-CZ" sz="2400" dirty="0" err="1" smtClean="0"/>
              <a:t>komenzalismu</a:t>
            </a:r>
            <a:endParaRPr lang="cs-CZ" sz="2400" dirty="0" smtClean="0"/>
          </a:p>
          <a:p>
            <a:pPr marL="514350" indent="-514350" algn="l"/>
            <a:r>
              <a:rPr lang="cs-CZ" sz="2400" dirty="0" smtClean="0"/>
              <a:t>				c) alelopatie  </a:t>
            </a:r>
            <a:endParaRPr lang="cs-CZ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548680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Amphiprion</a:t>
            </a:r>
            <a:r>
              <a:rPr lang="cs-CZ" sz="1400" dirty="0" smtClean="0"/>
              <a:t> </a:t>
            </a:r>
            <a:r>
              <a:rPr lang="cs-CZ" sz="1400" dirty="0" err="1" smtClean="0"/>
              <a:t>ocellaris</a:t>
            </a:r>
            <a:r>
              <a:rPr lang="cs-CZ" sz="1400" dirty="0" smtClean="0"/>
              <a:t> (</a:t>
            </a:r>
            <a:r>
              <a:rPr lang="cs-CZ" sz="1400" dirty="0" err="1" smtClean="0"/>
              <a:t>Clown</a:t>
            </a:r>
            <a:r>
              <a:rPr lang="cs-CZ" sz="1400" dirty="0" smtClean="0"/>
              <a:t> </a:t>
            </a:r>
            <a:r>
              <a:rPr lang="cs-CZ" sz="1400" dirty="0" err="1" smtClean="0"/>
              <a:t>anemonefish</a:t>
            </a:r>
            <a:r>
              <a:rPr lang="cs-CZ" sz="1400" dirty="0" smtClean="0"/>
              <a:t>) </a:t>
            </a:r>
            <a:r>
              <a:rPr lang="cs-CZ" sz="1400" dirty="0" err="1" smtClean="0"/>
              <a:t>Nemo.jpg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1. 2009, 00:00 [cit. 2013-01-23]. Dostupné z: </a:t>
            </a:r>
            <a:r>
              <a:rPr lang="cs-CZ" sz="1400" dirty="0" smtClean="0">
                <a:hlinkClick r:id="rId2"/>
              </a:rPr>
              <a:t>http://cs.wikipedia.org/wiki/Soubor:Amphiprion_ocellaris_(Clown_anemonefish)_Nemo.jpg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Cow with calf.jpg.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2. 9. 2005, 09:19 [cit. 2013-01-</a:t>
            </a:r>
            <a:r>
              <a:rPr lang="cs-CZ" sz="1400" dirty="0" smtClean="0"/>
              <a:t>23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http://cs.wikipedia.org/wiki/Soubor:Cow_with_calf.jpg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Striped</a:t>
            </a:r>
            <a:r>
              <a:rPr lang="cs-CZ" sz="1400" dirty="0" smtClean="0"/>
              <a:t> Hyena.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4. 2008, 16:03 [cit. 2013-01-23]. Dostupné z: </a:t>
            </a:r>
            <a:r>
              <a:rPr lang="cs-CZ" sz="1400" dirty="0" smtClean="0">
                <a:hlinkClick r:id="rId4"/>
              </a:rPr>
              <a:t>http://cs.wikipedia.org/wiki/Soubor:Striped_Hyena.jpg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Lion </a:t>
            </a:r>
            <a:r>
              <a:rPr lang="cs-CZ" sz="1400" dirty="0" err="1" smtClean="0"/>
              <a:t>waiting</a:t>
            </a:r>
            <a:r>
              <a:rPr lang="cs-CZ" sz="1400" dirty="0" smtClean="0"/>
              <a:t> in </a:t>
            </a:r>
            <a:r>
              <a:rPr lang="cs-CZ" sz="1400" dirty="0" err="1" smtClean="0"/>
              <a:t>Namibia.jpg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5. 2006, 10:19 [cit. 2013-01-23]. Dostupné z: </a:t>
            </a:r>
            <a:r>
              <a:rPr lang="cs-CZ" sz="1400" dirty="0" smtClean="0">
                <a:hlinkClick r:id="rId5"/>
              </a:rPr>
              <a:t>http://cs.wikipedia.org/wiki/Soubor:Lion_waiting_in_Namibia.jpg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White</a:t>
            </a:r>
            <a:r>
              <a:rPr lang="cs-CZ" sz="1400" dirty="0" smtClean="0"/>
              <a:t> </a:t>
            </a:r>
            <a:r>
              <a:rPr lang="cs-CZ" sz="1400" dirty="0" err="1" smtClean="0"/>
              <a:t>Stork</a:t>
            </a:r>
            <a:r>
              <a:rPr lang="cs-CZ" sz="1400" dirty="0" smtClean="0"/>
              <a:t> (</a:t>
            </a:r>
            <a:r>
              <a:rPr lang="cs-CZ" sz="1400" dirty="0" err="1" smtClean="0"/>
              <a:t>Ciconia</a:t>
            </a:r>
            <a:r>
              <a:rPr lang="cs-CZ" sz="1400" dirty="0" smtClean="0"/>
              <a:t> </a:t>
            </a:r>
            <a:r>
              <a:rPr lang="cs-CZ" sz="1400" dirty="0" err="1" smtClean="0"/>
              <a:t>ciconia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7. 2005, 19:53 [cit. 2013-01-23]. Dostupné z: </a:t>
            </a:r>
            <a:r>
              <a:rPr lang="cs-CZ" sz="1400" dirty="0" smtClean="0">
                <a:hlinkClick r:id="rId6"/>
              </a:rPr>
              <a:t>http://cs.wikipedia.org/wiki/Soubor:White_Stork_(Ciconia_ciconia).jpg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Ardea</a:t>
            </a:r>
            <a:r>
              <a:rPr lang="cs-CZ" sz="1400" dirty="0" smtClean="0"/>
              <a:t> </a:t>
            </a:r>
            <a:r>
              <a:rPr lang="cs-CZ" sz="1400" dirty="0" err="1" smtClean="0"/>
              <a:t>cinerea</a:t>
            </a:r>
            <a:r>
              <a:rPr lang="cs-CZ" sz="1400" dirty="0" smtClean="0"/>
              <a:t> 5 (Marek </a:t>
            </a:r>
            <a:r>
              <a:rPr lang="cs-CZ" sz="1400" dirty="0" err="1" smtClean="0"/>
              <a:t>Szczepanek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31. 10. 2010, 12:22 [cit. 2013-01-23]. Dostupné z: </a:t>
            </a:r>
            <a:r>
              <a:rPr lang="cs-CZ" sz="1400" dirty="0" smtClean="0">
                <a:hlinkClick r:id="rId7"/>
              </a:rPr>
              <a:t>http://cs.wikipedia.org/wiki/Soubor:Ardea_cinerea_5_(Marek_Szczepanek).jpg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23. 1. 2013:</a:t>
            </a:r>
            <a:endParaRPr lang="cs-CZ" sz="20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učební materiál je určen pro předmět přírodopis a ekologie.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je zaměřen na vztahy mezi organismy v přírodě, vysvětluje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pozitivní, neutrální i negativní mezidruhové vztahy. Formou otázek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následně učivo prověřuje.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51520" y="332656"/>
            <a:ext cx="85689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AutoNum type="arabicPeriod" startAt="7"/>
            </a:pPr>
            <a:r>
              <a:rPr lang="cs-CZ" sz="1400" dirty="0" smtClean="0"/>
              <a:t>Clostridium </a:t>
            </a:r>
            <a:r>
              <a:rPr lang="cs-CZ" sz="1400" dirty="0" err="1" smtClean="0"/>
              <a:t>botulinum</a:t>
            </a:r>
            <a:r>
              <a:rPr lang="cs-CZ" sz="1400" dirty="0" smtClean="0"/>
              <a:t> 01.png.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31. 3. 2007, 14:34 [cit. 2013-01-23]. Dostupné z: </a:t>
            </a:r>
            <a:r>
              <a:rPr lang="cs-CZ" sz="1400" dirty="0" smtClean="0">
                <a:hlinkClick r:id="rId3"/>
              </a:rPr>
              <a:t>http://cs.wikipedia.org/wiki/Soubor:Clostridium_botulinum_01.png</a:t>
            </a:r>
            <a:endParaRPr lang="cs-CZ" sz="1400" dirty="0" smtClean="0"/>
          </a:p>
          <a:p>
            <a:pPr marL="342900" indent="-342900">
              <a:buAutoNum type="arabicPeriod" startAt="7"/>
            </a:pPr>
            <a:endParaRPr lang="cs-CZ" sz="1400" dirty="0" smtClean="0"/>
          </a:p>
          <a:p>
            <a:pPr marL="342900" indent="-342900">
              <a:buAutoNum type="arabicPeriod" startAt="7"/>
            </a:pPr>
            <a:r>
              <a:rPr lang="cs-CZ" sz="1400" dirty="0" err="1" smtClean="0"/>
              <a:t>Phasianus</a:t>
            </a:r>
            <a:r>
              <a:rPr lang="cs-CZ" sz="1400" dirty="0" smtClean="0"/>
              <a:t> </a:t>
            </a:r>
            <a:r>
              <a:rPr lang="cs-CZ" sz="1400" dirty="0" err="1" smtClean="0"/>
              <a:t>colchicus</a:t>
            </a:r>
            <a:r>
              <a:rPr lang="cs-CZ" sz="1400" dirty="0" smtClean="0"/>
              <a:t> 2 tom (</a:t>
            </a:r>
            <a:r>
              <a:rPr lang="cs-CZ" sz="1400" dirty="0" err="1" smtClean="0"/>
              <a:t>Lukasz</a:t>
            </a:r>
            <a:r>
              <a:rPr lang="cs-CZ" sz="1400" dirty="0" smtClean="0"/>
              <a:t> </a:t>
            </a:r>
            <a:r>
              <a:rPr lang="cs-CZ" sz="1400" dirty="0" err="1" smtClean="0"/>
              <a:t>Lukasik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</a:t>
            </a:r>
            <a:r>
              <a:rPr lang="cs-CZ" sz="1400" dirty="0" err="1" smtClean="0"/>
              <a:t>Phasianus</a:t>
            </a:r>
            <a:r>
              <a:rPr lang="cs-CZ" sz="1400" dirty="0" smtClean="0"/>
              <a:t> </a:t>
            </a:r>
            <a:r>
              <a:rPr lang="cs-CZ" sz="1400" dirty="0" err="1" smtClean="0"/>
              <a:t>colchicus</a:t>
            </a:r>
            <a:r>
              <a:rPr lang="cs-CZ" sz="1400" dirty="0" smtClean="0"/>
              <a:t> 2 tom (</a:t>
            </a:r>
            <a:r>
              <a:rPr lang="cs-CZ" sz="1400" dirty="0" err="1" smtClean="0"/>
              <a:t>Lukasz</a:t>
            </a:r>
            <a:r>
              <a:rPr lang="cs-CZ" sz="1400" dirty="0" smtClean="0"/>
              <a:t> </a:t>
            </a:r>
            <a:r>
              <a:rPr lang="cs-CZ" sz="1400" dirty="0" err="1" smtClean="0"/>
              <a:t>Lukasik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 [cit. 2013-01-23]. Dostupné z: </a:t>
            </a:r>
            <a:r>
              <a:rPr lang="cs-CZ" sz="1400" dirty="0" smtClean="0">
                <a:hlinkClick r:id="rId4"/>
              </a:rPr>
              <a:t>http://cs.wikipedia.org/wiki/Soubor:Phasianus_colchicus_2_tom_(Lukasz_Lukasik).jpg</a:t>
            </a:r>
            <a:endParaRPr lang="cs-CZ" sz="1400" dirty="0" smtClean="0"/>
          </a:p>
          <a:p>
            <a:pPr marL="342900" indent="-342900">
              <a:buAutoNum type="arabicPeriod" startAt="7"/>
            </a:pPr>
            <a:endParaRPr lang="cs-CZ" sz="1400" dirty="0" smtClean="0"/>
          </a:p>
          <a:p>
            <a:pPr marL="342900" indent="-342900">
              <a:buAutoNum type="arabicPeriod" startAt="7"/>
            </a:pPr>
            <a:r>
              <a:rPr lang="cs-CZ" sz="1400" dirty="0" err="1" smtClean="0"/>
              <a:t>Argulus.jpg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3. 2005, 17:48 [cit. 2013-01-23]. Dostupné z: </a:t>
            </a:r>
            <a:r>
              <a:rPr lang="cs-CZ" sz="1400" dirty="0" smtClean="0">
                <a:hlinkClick r:id="rId5"/>
              </a:rPr>
              <a:t>http://cs.wikipedia.org/wiki/Soubor:Argulus.jpg</a:t>
            </a:r>
            <a:endParaRPr lang="cs-CZ" sz="1400" dirty="0" smtClean="0"/>
          </a:p>
          <a:p>
            <a:pPr marL="342900" indent="-342900">
              <a:buAutoNum type="arabicPeriod" startAt="7"/>
            </a:pPr>
            <a:endParaRPr lang="cs-CZ" sz="1400" dirty="0" smtClean="0"/>
          </a:p>
          <a:p>
            <a:pPr marL="342900" indent="-342900">
              <a:buAutoNum type="arabicPeriod" startAt="7"/>
            </a:pPr>
            <a:r>
              <a:rPr lang="cs-CZ" sz="1400" dirty="0" err="1" smtClean="0"/>
              <a:t>Ixodes.ricinus.searching.jpg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2. 2007, 09:54 [cit. 2013-01-23]. Dostupné z: </a:t>
            </a:r>
            <a:r>
              <a:rPr lang="cs-CZ" sz="1400" dirty="0" smtClean="0">
                <a:hlinkClick r:id="rId6"/>
              </a:rPr>
              <a:t>http://cs.wikipedia.org/wiki/Soubor:Ixodes.ricinus.searching.jpg</a:t>
            </a:r>
            <a:endParaRPr lang="cs-CZ" sz="1400" dirty="0" smtClean="0"/>
          </a:p>
          <a:p>
            <a:pPr marL="342900" indent="-342900">
              <a:buAutoNum type="arabicPeriod" startAt="7"/>
            </a:pPr>
            <a:endParaRPr lang="cs-CZ" sz="1400" dirty="0" smtClean="0"/>
          </a:p>
          <a:p>
            <a:pPr marL="342900" indent="-342900">
              <a:buAutoNum type="arabicPeriod" startAt="7"/>
            </a:pPr>
            <a:r>
              <a:rPr lang="cs-CZ" sz="1400" dirty="0" err="1" smtClean="0"/>
              <a:t>Alligator</a:t>
            </a:r>
            <a:r>
              <a:rPr lang="cs-CZ" sz="1400" dirty="0" smtClean="0"/>
              <a:t> in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Okefenokee.jpg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25. 4. 2007, 04:12 [cit. 2013-01-23]. Dostupné z: </a:t>
            </a:r>
            <a:r>
              <a:rPr lang="cs-CZ" sz="1400" dirty="0" smtClean="0">
                <a:hlinkClick r:id="rId7"/>
              </a:rPr>
              <a:t>http://cs.wikipedia.org/wiki/Soubor:Alligator_in_the_Okefenokee.jpg</a:t>
            </a:r>
            <a:endParaRPr lang="cs-CZ" sz="1400" dirty="0" smtClean="0"/>
          </a:p>
          <a:p>
            <a:pPr marL="342900" indent="-342900">
              <a:buAutoNum type="arabicPeriod" startAt="7"/>
            </a:pPr>
            <a:endParaRPr lang="cs-CZ" sz="1400" dirty="0" smtClean="0"/>
          </a:p>
          <a:p>
            <a:pPr marL="342900" indent="-342900">
              <a:buAutoNum type="arabicPeriod" startAt="7"/>
            </a:pPr>
            <a:r>
              <a:rPr lang="cs-CZ" sz="1400" dirty="0" err="1" smtClean="0"/>
              <a:t>Canis</a:t>
            </a:r>
            <a:r>
              <a:rPr lang="cs-CZ" sz="1400" dirty="0" smtClean="0"/>
              <a:t> lupus.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9. 7. 2005, 21:24 [cit. 2013-01-23]. Dostupné z: </a:t>
            </a:r>
            <a:r>
              <a:rPr lang="cs-CZ" sz="1400" dirty="0" smtClean="0">
                <a:hlinkClick r:id="rId8"/>
              </a:rPr>
              <a:t>http://cs.wikipedia.org/wiki/Soubor:Canis_lupus.jpg</a:t>
            </a:r>
            <a:endParaRPr lang="cs-CZ" sz="1400" dirty="0" smtClean="0"/>
          </a:p>
          <a:p>
            <a:pPr marL="342900" indent="-342900">
              <a:buAutoNum type="arabicPeriod" startAt="7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51520" y="332656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13"/>
            </a:pPr>
            <a:r>
              <a:rPr lang="cs-CZ" sz="1400" dirty="0" err="1" smtClean="0"/>
              <a:t>Ixodes.ricinus.searching.jpg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2. 2007, 09:54 [cit. 2013-01-23]. Dostupné z: </a:t>
            </a:r>
            <a:r>
              <a:rPr lang="cs-CZ" sz="1400" dirty="0" smtClean="0">
                <a:hlinkClick r:id="rId3"/>
              </a:rPr>
              <a:t>http://cs.wikipedia.org/wiki/Soubor:Ixodes.ricinus.searching.jpg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13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13"/>
            </a:pPr>
            <a:r>
              <a:rPr lang="cs-CZ" sz="1400" dirty="0" err="1" smtClean="0"/>
              <a:t>Amphiprion</a:t>
            </a:r>
            <a:r>
              <a:rPr lang="cs-CZ" sz="1400" dirty="0" smtClean="0"/>
              <a:t> </a:t>
            </a:r>
            <a:r>
              <a:rPr lang="cs-CZ" sz="1400" dirty="0" err="1" smtClean="0"/>
              <a:t>ocellaris</a:t>
            </a:r>
            <a:r>
              <a:rPr lang="cs-CZ" sz="1400" dirty="0" smtClean="0"/>
              <a:t> (</a:t>
            </a:r>
            <a:r>
              <a:rPr lang="cs-CZ" sz="1400" dirty="0" err="1" smtClean="0"/>
              <a:t>Clown</a:t>
            </a:r>
            <a:r>
              <a:rPr lang="cs-CZ" sz="1400" dirty="0" smtClean="0"/>
              <a:t> </a:t>
            </a:r>
            <a:r>
              <a:rPr lang="cs-CZ" sz="1400" dirty="0" err="1" smtClean="0"/>
              <a:t>anemonefish</a:t>
            </a:r>
            <a:r>
              <a:rPr lang="cs-CZ" sz="1400" dirty="0" smtClean="0"/>
              <a:t>) </a:t>
            </a:r>
            <a:r>
              <a:rPr lang="cs-CZ" sz="1400" dirty="0" err="1" smtClean="0"/>
              <a:t>Nemo.jpg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1. 2009, 00:00 [cit. 2013-01-23]. Dostupné z: </a:t>
            </a:r>
            <a:r>
              <a:rPr lang="cs-CZ" sz="1400" dirty="0" smtClean="0">
                <a:hlinkClick r:id="rId4"/>
              </a:rPr>
              <a:t>http://cs.wikipedia.org/wiki/Soubor:Amphiprion_ocellaris_(Clown_anemonefish)_Nemo.jpg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13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13"/>
            </a:pPr>
            <a:r>
              <a:rPr lang="cs-CZ" sz="1400" dirty="0" smtClean="0"/>
              <a:t>Lion </a:t>
            </a:r>
            <a:r>
              <a:rPr lang="cs-CZ" sz="1400" dirty="0" err="1" smtClean="0"/>
              <a:t>waiting</a:t>
            </a:r>
            <a:r>
              <a:rPr lang="cs-CZ" sz="1400" dirty="0" smtClean="0"/>
              <a:t> in </a:t>
            </a:r>
            <a:r>
              <a:rPr lang="cs-CZ" sz="1400" dirty="0" err="1" smtClean="0"/>
              <a:t>Namibia.jpg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5. 2006, 10:19 [cit. 2013-01-23]. Dostupné z: </a:t>
            </a:r>
            <a:r>
              <a:rPr lang="cs-CZ" sz="1400" dirty="0" smtClean="0">
                <a:hlinkClick r:id="rId5"/>
              </a:rPr>
              <a:t>http://cs.wikipedia.org/wiki/Soubor:Lion_waiting_in_Namibia.jpg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  <a:p>
            <a:pPr marL="342900" indent="-342900">
              <a:buFont typeface="+mj-lt"/>
              <a:buAutoNum type="arabicPeriod" startAt="13"/>
            </a:pPr>
            <a:endParaRPr lang="cs-CZ" sz="1400" dirty="0" smtClean="0"/>
          </a:p>
          <a:p>
            <a:pPr marL="342900" indent="-342900">
              <a:buAutoNum type="arabicPeriod" startAt="13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83568" y="141277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1. pozitivní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2708920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 2. částečně</a:t>
            </a:r>
          </a:p>
          <a:p>
            <a:r>
              <a:rPr lang="cs-CZ" sz="3200" b="1" dirty="0" smtClean="0"/>
              <a:t>    negativní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450912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3. negativní</a:t>
            </a:r>
            <a:endParaRPr lang="cs-CZ" sz="3200" b="1" dirty="0"/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3131840" y="1700808"/>
            <a:ext cx="432048" cy="0"/>
          </a:xfrm>
          <a:prstGeom prst="straightConnector1">
            <a:avLst/>
          </a:prstGeom>
          <a:ln w="254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131840" y="3284984"/>
            <a:ext cx="432048" cy="0"/>
          </a:xfrm>
          <a:prstGeom prst="straightConnector1">
            <a:avLst/>
          </a:prstGeom>
          <a:ln w="254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3203848" y="4797152"/>
            <a:ext cx="432048" cy="0"/>
          </a:xfrm>
          <a:prstGeom prst="straightConnector1">
            <a:avLst/>
          </a:prstGeom>
          <a:ln w="254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83568" y="3326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Vztahy mezi organismy: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17" name="Zástupný symbol pro obsah 2"/>
          <p:cNvSpPr txBox="1">
            <a:spLocks/>
          </p:cNvSpPr>
          <p:nvPr/>
        </p:nvSpPr>
        <p:spPr>
          <a:xfrm>
            <a:off x="4139952" y="1268760"/>
            <a:ext cx="4104456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2400" b="1" noProof="0" dirty="0" smtClean="0">
                <a:solidFill>
                  <a:schemeClr val="accent1">
                    <a:lumMod val="50000"/>
                  </a:schemeClr>
                </a:solidFill>
              </a:rPr>
              <a:t>SYMBIÓZA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2400" b="1" noProof="0" dirty="0" smtClean="0">
                <a:solidFill>
                  <a:schemeClr val="accent1">
                    <a:lumMod val="50000"/>
                  </a:schemeClr>
                </a:solidFill>
              </a:rPr>
              <a:t>KOMENZALISMUS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4211960" y="2780928"/>
            <a:ext cx="4104456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KONKURENCE</a:t>
            </a:r>
            <a:endParaRPr lang="cs-CZ" sz="2400" b="1" noProof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2400" b="1" noProof="0" dirty="0" smtClean="0">
                <a:solidFill>
                  <a:schemeClr val="accent3">
                    <a:lumMod val="75000"/>
                  </a:schemeClr>
                </a:solidFill>
              </a:rPr>
              <a:t>AMENZALISMUS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4283968" y="4365104"/>
            <a:ext cx="4104456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2400" b="1" noProof="0" dirty="0" smtClean="0">
                <a:solidFill>
                  <a:srgbClr val="FF0000"/>
                </a:solidFill>
              </a:rPr>
              <a:t>PARAZITISMUS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PREDACE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Pozitivní  vztahy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620688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 Symbióza </a:t>
            </a:r>
          </a:p>
          <a:p>
            <a:pPr marL="514350" indent="-514350">
              <a:lnSpc>
                <a:spcPct val="150000"/>
              </a:lnSpc>
            </a:pPr>
            <a:r>
              <a:rPr lang="cs-CZ" sz="2400" b="1" dirty="0" smtClean="0"/>
              <a:t>       =</a:t>
            </a:r>
            <a:r>
              <a:rPr lang="cs-CZ" sz="2400" dirty="0" smtClean="0"/>
              <a:t> vzájemně prospěšný vztah pro oba organismy</a:t>
            </a:r>
          </a:p>
          <a:p>
            <a:pPr lvl="2">
              <a:buFont typeface="Wingdings" pitchFamily="2" charset="2"/>
              <a:buChar char="§"/>
            </a:pPr>
            <a:r>
              <a:rPr lang="cs-CZ" sz="2400" dirty="0" smtClean="0"/>
              <a:t>   vnější – </a:t>
            </a:r>
            <a:r>
              <a:rPr lang="cs-CZ" sz="2000" i="1" dirty="0" smtClean="0"/>
              <a:t>organismus žije na povrchu jiného</a:t>
            </a:r>
          </a:p>
          <a:p>
            <a:pPr lvl="2">
              <a:buFont typeface="Wingdings" pitchFamily="2" charset="2"/>
              <a:buChar char="§"/>
            </a:pPr>
            <a:r>
              <a:rPr lang="cs-CZ" sz="2400" i="1" dirty="0" smtClean="0"/>
              <a:t>   </a:t>
            </a:r>
            <a:r>
              <a:rPr lang="cs-CZ" sz="2400" dirty="0" smtClean="0"/>
              <a:t>vnitřní – </a:t>
            </a:r>
            <a:r>
              <a:rPr lang="cs-CZ" sz="2000" i="1" dirty="0" smtClean="0"/>
              <a:t>organismus žije uvnitř jiného</a:t>
            </a:r>
          </a:p>
          <a:p>
            <a:pPr lvl="2">
              <a:buFont typeface="Wingdings" pitchFamily="2" charset="2"/>
              <a:buChar char="§"/>
            </a:pPr>
            <a:r>
              <a:rPr lang="cs-CZ" sz="2400" i="1" dirty="0" smtClean="0"/>
              <a:t>   </a:t>
            </a:r>
            <a:r>
              <a:rPr lang="cs-CZ" sz="2400" dirty="0" smtClean="0"/>
              <a:t>mutualismus</a:t>
            </a:r>
            <a:r>
              <a:rPr lang="cs-CZ" sz="2000" i="1" dirty="0" smtClean="0"/>
              <a:t> = organismy bez sebe nemohou žít</a:t>
            </a:r>
            <a:endParaRPr lang="cs-CZ" sz="2400" dirty="0" smtClean="0"/>
          </a:p>
          <a:p>
            <a:pPr>
              <a:buFont typeface="Wingdings" pitchFamily="2" charset="2"/>
              <a:buChar char="§"/>
            </a:pPr>
            <a:endParaRPr lang="cs-CZ" sz="1400" i="1" dirty="0" smtClean="0"/>
          </a:p>
          <a:p>
            <a:pPr>
              <a:lnSpc>
                <a:spcPct val="150000"/>
              </a:lnSpc>
            </a:pPr>
            <a:r>
              <a:rPr lang="cs-CZ" sz="1400" i="1" dirty="0" smtClean="0"/>
              <a:t/>
            </a:r>
            <a:br>
              <a:rPr lang="cs-CZ" sz="1400" i="1" dirty="0" smtClean="0"/>
            </a:b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7170" name="Picture 2" descr="Soubor:Amphiprion ocellaris (Clown anemonefish) Nem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683568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</a:t>
            </a:r>
            <a:r>
              <a:rPr lang="cs-CZ" sz="1600" i="1" dirty="0" smtClean="0"/>
              <a:t>klaun  +  sasanka mořská</a:t>
            </a:r>
            <a:endParaRPr lang="cs-CZ" sz="16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79912" y="52292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7172" name="Picture 4" descr="Soubor:Cow with calf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140968"/>
            <a:ext cx="337465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5076056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</a:t>
            </a:r>
            <a:r>
              <a:rPr lang="cs-CZ" sz="1600" i="1" dirty="0" smtClean="0"/>
              <a:t>nálevníci </a:t>
            </a:r>
            <a:r>
              <a:rPr lang="cs-CZ" sz="1600" i="1" dirty="0" err="1" smtClean="0"/>
              <a:t>bachořci</a:t>
            </a:r>
            <a:r>
              <a:rPr lang="cs-CZ" sz="1600" i="1" dirty="0" smtClean="0"/>
              <a:t>  +  přežvýkavci</a:t>
            </a:r>
            <a:endParaRPr lang="cs-CZ" sz="16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388424" y="52292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Pozitivní  vztahy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692697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 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Komenzalismus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cs-CZ" sz="2800" b="1" dirty="0" smtClean="0"/>
              <a:t>=</a:t>
            </a:r>
            <a:r>
              <a:rPr lang="cs-CZ" sz="2800" dirty="0" smtClean="0"/>
              <a:t> </a:t>
            </a:r>
            <a:r>
              <a:rPr lang="cs-CZ" sz="2400" dirty="0" smtClean="0"/>
              <a:t>pro 1 organismus je vztah výhodný, </a:t>
            </a:r>
          </a:p>
          <a:p>
            <a:r>
              <a:rPr lang="cs-CZ" sz="2400" dirty="0" smtClean="0"/>
              <a:t>                   druhý není nijak ovlivněn </a:t>
            </a:r>
          </a:p>
          <a:p>
            <a:r>
              <a:rPr lang="cs-CZ" sz="2400" dirty="0" smtClean="0"/>
              <a:t>           (např. dojídání mršin po šelmách)</a:t>
            </a:r>
          </a:p>
          <a:p>
            <a:endParaRPr lang="cs-CZ" sz="1400" i="1" dirty="0" smtClean="0"/>
          </a:p>
          <a:p>
            <a:pPr>
              <a:lnSpc>
                <a:spcPct val="150000"/>
              </a:lnSpc>
            </a:pPr>
            <a:r>
              <a:rPr lang="cs-CZ" sz="1400" i="1" dirty="0" smtClean="0"/>
              <a:t/>
            </a:r>
            <a:br>
              <a:rPr lang="cs-CZ" sz="1400" i="1" dirty="0" smtClean="0"/>
            </a:b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4098" name="Picture 2" descr="Soubor:Striped Hyen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852936"/>
            <a:ext cx="3312368" cy="247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755576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</a:t>
            </a:r>
            <a:r>
              <a:rPr lang="cs-CZ" sz="1600" i="1" dirty="0" smtClean="0"/>
              <a:t>hyena žíhaná</a:t>
            </a:r>
            <a:endParaRPr lang="cs-CZ" sz="16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95936" y="51571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460432" y="51571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4100" name="Picture 4" descr="Soubor:Lion waiting in Namibi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852936"/>
            <a:ext cx="336037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5076056" y="53012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</a:t>
            </a:r>
            <a:r>
              <a:rPr lang="cs-CZ" sz="1600" i="1" dirty="0" smtClean="0"/>
              <a:t>lev pustinný</a:t>
            </a:r>
            <a:endParaRPr lang="cs-CZ" sz="16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11960" y="3501008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+</a:t>
            </a:r>
            <a:endParaRPr lang="cs-CZ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Částečně  negativní  vztahy</a:t>
            </a:r>
            <a:endParaRPr lang="cs-CZ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836712"/>
            <a:ext cx="828092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 Konkurence </a:t>
            </a:r>
          </a:p>
          <a:p>
            <a:pPr marL="514350" indent="-514350"/>
            <a:r>
              <a:rPr lang="cs-CZ" sz="2400" b="1" dirty="0" smtClean="0"/>
              <a:t>       = </a:t>
            </a:r>
            <a:r>
              <a:rPr lang="cs-CZ" sz="2400" dirty="0" smtClean="0"/>
              <a:t>organismy si konkurují ve využívání stejného zdroje </a:t>
            </a:r>
          </a:p>
          <a:p>
            <a:pPr marL="514350" indent="-514350"/>
            <a:endParaRPr lang="cs-CZ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§"/>
            </a:pPr>
            <a:r>
              <a:rPr lang="cs-CZ" sz="2400" dirty="0" smtClean="0"/>
              <a:t>   potravní </a:t>
            </a:r>
            <a:r>
              <a:rPr lang="cs-CZ" sz="2000" i="1" dirty="0" smtClean="0"/>
              <a:t> </a:t>
            </a:r>
          </a:p>
          <a:p>
            <a:pPr lvl="2">
              <a:buFont typeface="Wingdings" pitchFamily="2" charset="2"/>
              <a:buChar char="§"/>
            </a:pPr>
            <a:r>
              <a:rPr lang="cs-CZ" sz="2400" i="1" dirty="0" smtClean="0"/>
              <a:t>   </a:t>
            </a:r>
            <a:r>
              <a:rPr lang="cs-CZ" sz="2400" dirty="0" smtClean="0"/>
              <a:t>územní</a:t>
            </a:r>
            <a:endParaRPr lang="cs-CZ" sz="1400" i="1" dirty="0" smtClean="0"/>
          </a:p>
          <a:p>
            <a:pPr>
              <a:lnSpc>
                <a:spcPct val="150000"/>
              </a:lnSpc>
            </a:pPr>
            <a:r>
              <a:rPr lang="cs-CZ" sz="2400" i="1" dirty="0" smtClean="0"/>
              <a:t/>
            </a:r>
            <a:br>
              <a:rPr lang="cs-CZ" sz="2400" i="1" dirty="0" smtClean="0"/>
            </a:b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6146" name="Picture 2" descr="Soubor:White Stork (Ciconia ciconia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3299520" cy="240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611560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    </a:t>
            </a:r>
            <a:r>
              <a:rPr lang="cs-CZ" sz="1600" i="1" dirty="0" smtClean="0"/>
              <a:t>čáp bílý</a:t>
            </a:r>
            <a:endParaRPr lang="cs-CZ" sz="16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532440" y="51571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23928" y="50851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pic>
        <p:nvPicPr>
          <p:cNvPr id="6148" name="Picture 4" descr="Soubor:Ardea cinerea 5 (Marek Szczepanek)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924944"/>
            <a:ext cx="356662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4860032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    </a:t>
            </a:r>
            <a:r>
              <a:rPr lang="cs-CZ" sz="1600" i="1" dirty="0" smtClean="0"/>
              <a:t>volavka popelavá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Částečně  negativní  vztahy</a:t>
            </a:r>
            <a:endParaRPr lang="cs-CZ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76470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 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Amenzalismus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(alelopatie)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cs-CZ" sz="2400" b="1" dirty="0" smtClean="0"/>
              <a:t>= </a:t>
            </a:r>
            <a:r>
              <a:rPr lang="cs-CZ" sz="2400" dirty="0" smtClean="0"/>
              <a:t>organismus vylučuje do prostředí toxické látky, </a:t>
            </a:r>
          </a:p>
          <a:p>
            <a:r>
              <a:rPr lang="cs-CZ" sz="2400" dirty="0" smtClean="0"/>
              <a:t>       které škodí jinému organismu, sám není ovlivněn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2050" name="Picture 2" descr="Soubor:Clostridium botulinum 0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20888"/>
            <a:ext cx="304353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923928" y="50851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</a:t>
            </a:r>
            <a:r>
              <a:rPr lang="cs-CZ" sz="1600" i="1" dirty="0" smtClean="0"/>
              <a:t>bakterie Clostridium </a:t>
            </a:r>
            <a:r>
              <a:rPr lang="cs-CZ" sz="1600" i="1" dirty="0" err="1" smtClean="0"/>
              <a:t>botulinum</a:t>
            </a:r>
            <a:endParaRPr lang="cs-CZ" sz="1600" i="1" dirty="0"/>
          </a:p>
        </p:txBody>
      </p:sp>
      <p:pic>
        <p:nvPicPr>
          <p:cNvPr id="2052" name="Picture 4" descr="Soubor:Phasianus colchicus 2 tom (Lukasz Lukasik)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420888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8460432" y="50851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60032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  </a:t>
            </a:r>
            <a:r>
              <a:rPr lang="cs-CZ" sz="1600" i="1" dirty="0" smtClean="0"/>
              <a:t>bažant obecný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Negativní  vztahy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620688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 Parazitismus </a:t>
            </a:r>
          </a:p>
          <a:p>
            <a:pPr marL="514350" indent="-514350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cs-CZ" sz="2400" b="1" dirty="0" smtClean="0"/>
              <a:t>=</a:t>
            </a:r>
            <a:r>
              <a:rPr lang="cs-CZ" sz="2400" dirty="0" smtClean="0"/>
              <a:t>  1 organismus parazituje na jiném organismu,   </a:t>
            </a:r>
          </a:p>
          <a:p>
            <a:pPr marL="514350" indent="-514350"/>
            <a:r>
              <a:rPr lang="cs-CZ" sz="2400" dirty="0" smtClean="0"/>
              <a:t>               kterému odebírá živiny (hostitele nezabíjí)</a:t>
            </a:r>
            <a:endParaRPr lang="cs-CZ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§"/>
            </a:pPr>
            <a:r>
              <a:rPr lang="cs-CZ" sz="2400" dirty="0" smtClean="0"/>
              <a:t>   vnější – </a:t>
            </a:r>
            <a:r>
              <a:rPr lang="cs-CZ" sz="2000" i="1" dirty="0" smtClean="0"/>
              <a:t>organismus žije na povrchu jiného</a:t>
            </a:r>
          </a:p>
          <a:p>
            <a:pPr lvl="2">
              <a:buFont typeface="Wingdings" pitchFamily="2" charset="2"/>
              <a:buChar char="§"/>
            </a:pPr>
            <a:r>
              <a:rPr lang="cs-CZ" sz="2400" i="1" dirty="0" smtClean="0"/>
              <a:t>   </a:t>
            </a:r>
            <a:r>
              <a:rPr lang="cs-CZ" sz="2400" dirty="0" smtClean="0"/>
              <a:t>vnitřní – </a:t>
            </a:r>
            <a:r>
              <a:rPr lang="cs-CZ" sz="2000" i="1" dirty="0" smtClean="0"/>
              <a:t>organismus žije uvnitř jiného</a:t>
            </a:r>
          </a:p>
          <a:p>
            <a:pPr>
              <a:buFont typeface="Wingdings" pitchFamily="2" charset="2"/>
              <a:buChar char="§"/>
            </a:pPr>
            <a:endParaRPr lang="cs-CZ" sz="1400" i="1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460432" y="51571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23928" y="51571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pic>
        <p:nvPicPr>
          <p:cNvPr id="5122" name="Picture 2" descr="Soubor:Argul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24944"/>
            <a:ext cx="313096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683568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</a:t>
            </a:r>
            <a:r>
              <a:rPr lang="cs-CZ" sz="1600" i="1" dirty="0" smtClean="0"/>
              <a:t>korýši kapřivci  +  ryby</a:t>
            </a:r>
            <a:endParaRPr lang="cs-CZ" sz="1600" i="1" dirty="0"/>
          </a:p>
        </p:txBody>
      </p:sp>
      <p:pic>
        <p:nvPicPr>
          <p:cNvPr id="5124" name="Picture 4" descr="Soubor:Ixodes.ricinus.search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924944"/>
            <a:ext cx="367815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4644008" y="54452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</a:t>
            </a:r>
            <a:r>
              <a:rPr lang="cs-CZ" sz="1600" i="1" dirty="0" smtClean="0"/>
              <a:t>klíště obecné  +  savci, plazi, ptáci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Negativní  vztahy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62068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 Predace </a:t>
            </a:r>
          </a:p>
          <a:p>
            <a:pPr marL="514350" indent="-514350"/>
            <a:r>
              <a:rPr lang="cs-CZ" sz="2400" b="1" dirty="0" smtClean="0"/>
              <a:t>       =</a:t>
            </a:r>
            <a:r>
              <a:rPr lang="cs-CZ" sz="2400" dirty="0" smtClean="0"/>
              <a:t>  1 organismus je aktivně loven jiným organismem,</a:t>
            </a:r>
          </a:p>
          <a:p>
            <a:pPr marL="514350" indent="-514350"/>
            <a:r>
              <a:rPr lang="cs-C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cs-CZ" sz="2400" dirty="0" smtClean="0"/>
              <a:t>je jeho potravou</a:t>
            </a:r>
            <a:endParaRPr lang="cs-CZ" sz="1400" i="1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388424" y="50851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95936" y="501317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8" name="Obdélník 7"/>
          <p:cNvSpPr/>
          <p:nvPr/>
        </p:nvSpPr>
        <p:spPr>
          <a:xfrm>
            <a:off x="611560" y="20608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§"/>
            </a:pPr>
            <a:r>
              <a:rPr lang="cs-CZ" sz="2400" dirty="0" smtClean="0"/>
              <a:t>  číhání na kořist – </a:t>
            </a:r>
            <a:r>
              <a:rPr lang="cs-CZ" sz="2000" i="1" dirty="0" smtClean="0"/>
              <a:t>šelmy kočkovité, krokodýl</a:t>
            </a:r>
          </a:p>
          <a:p>
            <a:pPr lvl="2">
              <a:buFont typeface="Wingdings" pitchFamily="2" charset="2"/>
              <a:buChar char="§"/>
            </a:pPr>
            <a:r>
              <a:rPr lang="cs-CZ" sz="2400" i="1" dirty="0" smtClean="0"/>
              <a:t>  </a:t>
            </a:r>
            <a:r>
              <a:rPr lang="cs-CZ" sz="2400" dirty="0" smtClean="0"/>
              <a:t>pronásledování kořisti </a:t>
            </a:r>
            <a:r>
              <a:rPr lang="cs-CZ" sz="2000" i="1" dirty="0" smtClean="0"/>
              <a:t>– šelmy psovité, jestřáb, krahujec</a:t>
            </a:r>
            <a:endParaRPr lang="cs-CZ" dirty="0"/>
          </a:p>
        </p:txBody>
      </p:sp>
      <p:pic>
        <p:nvPicPr>
          <p:cNvPr id="1026" name="Picture 2" descr="Soubor:Alligator in the Okefenoke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3384376" cy="225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539552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</a:t>
            </a:r>
            <a:r>
              <a:rPr lang="cs-CZ" sz="1600" i="1" dirty="0" smtClean="0"/>
              <a:t>aligátor severoamerický</a:t>
            </a:r>
            <a:endParaRPr lang="cs-CZ" sz="1600" i="1" dirty="0"/>
          </a:p>
        </p:txBody>
      </p:sp>
      <p:pic>
        <p:nvPicPr>
          <p:cNvPr id="1028" name="Picture 4" descr="Soubor:Canis lupu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996953"/>
            <a:ext cx="3384376" cy="225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5004048" y="53012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</a:t>
            </a:r>
            <a:r>
              <a:rPr lang="cs-CZ" sz="1600" i="1" dirty="0" smtClean="0"/>
              <a:t>vlk obecný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1346</TotalTime>
  <Words>1158</Words>
  <Application>Microsoft Office PowerPoint</Application>
  <PresentationFormat>Předvádění na obrazovce (4:3)</PresentationFormat>
  <Paragraphs>177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Vrchol</vt:lpstr>
      <vt:lpstr>Výchozí návrh</vt:lpstr>
      <vt:lpstr>MEZIDRUHOVÉ  VZTAHY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251</cp:revision>
  <dcterms:created xsi:type="dcterms:W3CDTF">2012-11-07T15:17:22Z</dcterms:created>
  <dcterms:modified xsi:type="dcterms:W3CDTF">2013-01-25T16:36:13Z</dcterms:modified>
</cp:coreProperties>
</file>