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84" r:id="rId4"/>
    <p:sldId id="282" r:id="rId5"/>
    <p:sldId id="257" r:id="rId6"/>
    <p:sldId id="259" r:id="rId7"/>
    <p:sldId id="273" r:id="rId8"/>
    <p:sldId id="286" r:id="rId9"/>
    <p:sldId id="287" r:id="rId10"/>
    <p:sldId id="261" r:id="rId11"/>
    <p:sldId id="263" r:id="rId12"/>
    <p:sldId id="262" r:id="rId13"/>
    <p:sldId id="288" r:id="rId14"/>
    <p:sldId id="276" r:id="rId15"/>
    <p:sldId id="277" r:id="rId16"/>
    <p:sldId id="278" r:id="rId17"/>
    <p:sldId id="265" r:id="rId18"/>
    <p:sldId id="283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23.4.2013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23.4.2013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23.4.2013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6005BE-92A6-4EF2-AC8A-4AB14E5D9075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9AD0D-7B36-41D9-8D8D-8017CE64E41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3FB0B-CEEB-4D01-9186-6374AD9D9B0B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2AA81-E1B9-4C3D-AAE8-0E7B29E0135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41AD6-6913-4949-8AE0-35686EEC2003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FF9D7-4E00-4350-BD32-67BB41130134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9C6E2-01FA-490D-B01A-84354A79DEBA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012A3-035A-4D48-A47F-565DF6E8F48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23.4.2013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FFF40-44AD-4635-BDC0-01D7A1B8105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9AEA0-637B-4279-B15C-2F2D03207D1B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AAD3E-54C8-4720-8D7C-26EC1B70BE4D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6005BE-92A6-4EF2-AC8A-4AB14E5D9075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9AD0D-7B36-41D9-8D8D-8017CE64E41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3FB0B-CEEB-4D01-9186-6374AD9D9B0B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2AA81-E1B9-4C3D-AAE8-0E7B29E0135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41AD6-6913-4949-8AE0-35686EEC2003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FF9D7-4E00-4350-BD32-67BB41130134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9C6E2-01FA-490D-B01A-84354A79DEBA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23.4.2013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012A3-035A-4D48-A47F-565DF6E8F48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FFF40-44AD-4635-BDC0-01D7A1B8105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9AEA0-637B-4279-B15C-2F2D03207D1B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AAD3E-54C8-4720-8D7C-26EC1B70BE4D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23.4.2013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23.4.2013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23.4.2013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23.4.2013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23.4.2013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23.4.2013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4893C14-FE80-46E4-AB9E-F22671241684}" type="datetimeFigureOut">
              <a:rPr lang="cs-CZ" smtClean="0"/>
              <a:pPr/>
              <a:t>23.4.2013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F81F7B-0CFA-4DF6-92FE-A00E7248B3A5}" type="slidenum">
              <a:rPr lang="cs-CZ" smtClean="0">
                <a:solidFill>
                  <a:srgbClr val="171A1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171A1B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F81F7B-0CFA-4DF6-92FE-A00E7248B3A5}" type="slidenum">
              <a:rPr lang="cs-CZ" smtClean="0">
                <a:solidFill>
                  <a:srgbClr val="171A1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171A1B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6/6f/Perdix_perdix_(Marek_Szczepanek)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5/56/Wachtel_in_Haltung_clipped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Meleagris_gallopavo_at_Coimbatore.jpg" TargetMode="External"/><Relationship Id="rId3" Type="http://schemas.openxmlformats.org/officeDocument/2006/relationships/hyperlink" Target="http://commons.wikimedia.org/wiki/File:Gallus_gallus_male_Kaziranga_1.jpg?uselang=cs" TargetMode="External"/><Relationship Id="rId7" Type="http://schemas.openxmlformats.org/officeDocument/2006/relationships/hyperlink" Target="http://cs.wikipedia.org/wiki/Soubor:PeackockSide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Soubor:Perdix_perdix_(Marek_Szczepanek).jpg" TargetMode="External"/><Relationship Id="rId5" Type="http://schemas.openxmlformats.org/officeDocument/2006/relationships/hyperlink" Target="http://cs.wikipedia.org/wiki/Soubor:Phasianus_colchicus_2_tom_(Lukasz_Lukasik).jpg" TargetMode="External"/><Relationship Id="rId4" Type="http://schemas.openxmlformats.org/officeDocument/2006/relationships/hyperlink" Target="http://cs.wikipedia.org/wiki/Soubor:Hab%C5%99%C3%AD_652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Helmet_Guineafowl.jpg" TargetMode="External"/><Relationship Id="rId7" Type="http://schemas.openxmlformats.org/officeDocument/2006/relationships/hyperlink" Target="http://cs.wikipedia.org/wiki/Soubor:Perdix_perdix_(Marek_Szczepanek)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Soubor:Birkhahn.jpg" TargetMode="External"/><Relationship Id="rId5" Type="http://schemas.openxmlformats.org/officeDocument/2006/relationships/hyperlink" Target="http://cs.wikipedia.org/wiki/Soubor:David_Palmer_Capercaillie.jpg" TargetMode="External"/><Relationship Id="rId4" Type="http://schemas.openxmlformats.org/officeDocument/2006/relationships/hyperlink" Target="http://cs.wikipedia.org/wiki/Soubor:Wachtel_in_Haltung_clipped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f/fb/Gallus_gallus_male_Kaziranga_1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//upload.wikimedia.org/wikipedia/commons/a/af/PeackockSide.jpg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//upload.wikimedia.org/wikipedia/commons/d/d7/Phasianus_colchicus_2_tom_(Lukasz_Lukasik).jpg" TargetMode="External"/><Relationship Id="rId11" Type="http://schemas.openxmlformats.org/officeDocument/2006/relationships/image" Target="../media/image9.jpeg"/><Relationship Id="rId5" Type="http://schemas.openxmlformats.org/officeDocument/2006/relationships/image" Target="../media/image6.jpeg"/><Relationship Id="rId10" Type="http://schemas.openxmlformats.org/officeDocument/2006/relationships/hyperlink" Target="//upload.wikimedia.org/wikipedia/commons/e/ed/Meleagris_gallopavo_at_Coimbatore.jpg" TargetMode="External"/><Relationship Id="rId4" Type="http://schemas.openxmlformats.org/officeDocument/2006/relationships/hyperlink" Target="//upload.wikimedia.org/wikipedia/commons/1/11/Hab%C5%99%C3%AD_652.JPG" TargetMode="External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6/6d/Helmet_Guineafowl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hyperlink" Target="//upload.wikimedia.org/wikipedia/commons/5/56/Wachtel_in_Haltung_clipped.jpg" TargetMode="Externa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b/ba/David_Palmer_Capercaillie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hyperlink" Target="//upload.wikimedia.org/wikipedia/commons/8/8e/Birkhahn.jpg" TargetMode="Externa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PTÁCI  HRABAVÍ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mtClean="0">
                <a:solidFill>
                  <a:srgbClr val="171A1B"/>
                </a:solidFill>
              </a:rPr>
              <a:t>Registrační číslo projektu: CZ.1.07/1.1.38/02.0025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mtClean="0">
                <a:solidFill>
                  <a:srgbClr val="171A1B"/>
                </a:solidFill>
              </a:rPr>
              <a:t>Název projektu: Modernizace výuky na ZŠ Slušovice, Fryšták, Kašava a Velehrad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smtClean="0">
                <a:solidFill>
                  <a:srgbClr val="171A1B"/>
                </a:solidFill>
              </a:rPr>
              <a:t>Tento projekt je spolufinancován z Evropského sociálního fondu a státního rozpočtu České republiky.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47732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 err="1" smtClean="0">
                <a:solidFill>
                  <a:srgbClr val="171A1B"/>
                </a:solidFill>
              </a:rPr>
              <a:t>Př</a:t>
            </a:r>
            <a:r>
              <a:rPr lang="cs-CZ" dirty="0" smtClean="0">
                <a:solidFill>
                  <a:srgbClr val="171A1B"/>
                </a:solidFill>
              </a:rPr>
              <a:t>_116_Obratlovci_Ptáci hrabaví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dirty="0" smtClean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solidFill>
                  <a:srgbClr val="171A1B"/>
                </a:solidFill>
              </a:rPr>
              <a:t>Autor: Mgr. Hana Krajčová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 smtClean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171A1B"/>
                </a:solidFill>
              </a:rPr>
              <a:t>Škola: Základní škola </a:t>
            </a:r>
            <a:r>
              <a:rPr lang="cs-CZ" dirty="0" err="1" smtClean="0">
                <a:solidFill>
                  <a:srgbClr val="171A1B"/>
                </a:solidFill>
              </a:rPr>
              <a:t>Fryšták</a:t>
            </a:r>
            <a:r>
              <a:rPr lang="cs-CZ" dirty="0" smtClean="0">
                <a:solidFill>
                  <a:srgbClr val="171A1B"/>
                </a:solidFill>
              </a:rPr>
              <a:t>, okres Zlín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692696"/>
            <a:ext cx="8460432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Calibri" pitchFamily="34" charset="0"/>
              </a:rPr>
              <a:t>              Při rozmnožování:</a:t>
            </a:r>
          </a:p>
          <a:p>
            <a:endParaRPr lang="cs-CZ" sz="3600" b="1" dirty="0" smtClean="0">
              <a:latin typeface="Calibri" pitchFamily="34" charset="0"/>
            </a:endParaRPr>
          </a:p>
          <a:p>
            <a:endParaRPr lang="cs-CZ" sz="20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400" dirty="0" smtClean="0">
                <a:latin typeface="Calibri" pitchFamily="34" charset="0"/>
              </a:rPr>
              <a:t>staví hnízda na zemi, nekrmí mláďata</a:t>
            </a:r>
          </a:p>
          <a:p>
            <a:pPr marL="457200" indent="-457200">
              <a:buAutoNum type="alphaLcParenR"/>
            </a:pPr>
            <a:endParaRPr lang="cs-CZ" sz="34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400" dirty="0" smtClean="0">
                <a:latin typeface="Calibri" pitchFamily="34" charset="0"/>
              </a:rPr>
              <a:t>nestaví hnízda, ani nekrmí mláďata</a:t>
            </a:r>
          </a:p>
          <a:p>
            <a:pPr marL="457200" indent="-457200">
              <a:buAutoNum type="alphaLcParenR"/>
            </a:pPr>
            <a:endParaRPr lang="cs-CZ" sz="34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400" dirty="0" smtClean="0">
                <a:latin typeface="Calibri" pitchFamily="34" charset="0"/>
              </a:rPr>
              <a:t>staví hnízda na stromech, krmí mláďata</a:t>
            </a:r>
            <a:endParaRPr lang="cs-CZ" sz="3400" dirty="0">
              <a:latin typeface="Calibri" pitchFamily="34" charset="0"/>
            </a:endParaRPr>
          </a:p>
        </p:txBody>
      </p:sp>
      <p:sp>
        <p:nvSpPr>
          <p:cNvPr id="3" name="Tlačítko akce: Dopředu nebo Další 2">
            <a:hlinkClick r:id="" action="ppaction://hlinkshowjump?jump=nextslide" highlightClick="1"/>
          </p:cNvPr>
          <p:cNvSpPr/>
          <p:nvPr/>
        </p:nvSpPr>
        <p:spPr>
          <a:xfrm>
            <a:off x="8388424" y="2276872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Dopředu nebo Další 3">
            <a:hlinkClick r:id="" action="ppaction://noaction" highlightClick="1"/>
          </p:cNvPr>
          <p:cNvSpPr/>
          <p:nvPr/>
        </p:nvSpPr>
        <p:spPr>
          <a:xfrm>
            <a:off x="8388424" y="3284984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Dopředu nebo Další 4">
            <a:hlinkClick r:id="" action="ppaction://noaction" highlightClick="1"/>
          </p:cNvPr>
          <p:cNvSpPr/>
          <p:nvPr/>
        </p:nvSpPr>
        <p:spPr>
          <a:xfrm>
            <a:off x="8388424" y="4293096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43608" y="908720"/>
            <a:ext cx="759735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Calibri" pitchFamily="34" charset="0"/>
              </a:rPr>
              <a:t>              Ostruhy jsou:</a:t>
            </a:r>
          </a:p>
          <a:p>
            <a:endParaRPr lang="cs-CZ" sz="3600" b="1" dirty="0" smtClean="0">
              <a:latin typeface="Calibri" pitchFamily="34" charset="0"/>
            </a:endParaRPr>
          </a:p>
          <a:p>
            <a:endParaRPr lang="cs-CZ" sz="20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výrůstky na končetinách samců</a:t>
            </a:r>
          </a:p>
          <a:p>
            <a:pPr marL="457200" indent="-457200">
              <a:buAutoNum type="alphaLcParenR"/>
            </a:pPr>
            <a:endParaRPr lang="cs-CZ" sz="36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výrůstky pod zobákem samic</a:t>
            </a:r>
          </a:p>
          <a:p>
            <a:pPr marL="457200" indent="-457200">
              <a:buAutoNum type="alphaLcParenR"/>
            </a:pPr>
            <a:endParaRPr lang="cs-CZ" sz="36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výrůstky na hlavě samců i samic</a:t>
            </a:r>
            <a:endParaRPr lang="cs-CZ" sz="3600" dirty="0">
              <a:latin typeface="Calibri" pitchFamily="34" charset="0"/>
            </a:endParaRPr>
          </a:p>
        </p:txBody>
      </p:sp>
      <p:sp>
        <p:nvSpPr>
          <p:cNvPr id="3" name="Tlačítko akce: Dopředu nebo Další 2">
            <a:hlinkClick r:id="" action="ppaction://hlinkshowjump?jump=nextslide" highlightClick="1"/>
          </p:cNvPr>
          <p:cNvSpPr/>
          <p:nvPr/>
        </p:nvSpPr>
        <p:spPr>
          <a:xfrm>
            <a:off x="8100392" y="2492896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Dopředu nebo Další 3">
            <a:hlinkClick r:id="" action="ppaction://noaction" highlightClick="1"/>
          </p:cNvPr>
          <p:cNvSpPr/>
          <p:nvPr/>
        </p:nvSpPr>
        <p:spPr>
          <a:xfrm>
            <a:off x="8100392" y="3573016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Dopředu nebo Další 4">
            <a:hlinkClick r:id="" action="ppaction://noaction" highlightClick="1"/>
          </p:cNvPr>
          <p:cNvSpPr/>
          <p:nvPr/>
        </p:nvSpPr>
        <p:spPr>
          <a:xfrm>
            <a:off x="8100392" y="4653136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55576" y="3717032"/>
            <a:ext cx="7200800" cy="1944216"/>
          </a:xfrm>
        </p:spPr>
        <p:txBody>
          <a:bodyPr>
            <a:noAutofit/>
          </a:bodyPr>
          <a:lstStyle/>
          <a:p>
            <a:pPr marL="514350" indent="-514350" algn="l"/>
            <a:r>
              <a:rPr lang="cs-CZ" sz="3600" dirty="0" smtClean="0"/>
              <a:t>	</a:t>
            </a:r>
            <a:r>
              <a:rPr lang="cs-CZ" sz="3200" dirty="0" smtClean="0"/>
              <a:t>Toto je:	a) křepelka polní</a:t>
            </a:r>
          </a:p>
          <a:p>
            <a:pPr marL="514350" indent="-514350" algn="l"/>
            <a:r>
              <a:rPr lang="cs-CZ" sz="3200" dirty="0" smtClean="0"/>
              <a:t>				b) koroptev polní</a:t>
            </a:r>
          </a:p>
          <a:p>
            <a:pPr marL="514350" indent="-514350" algn="l"/>
            <a:r>
              <a:rPr lang="cs-CZ" sz="3200" dirty="0" smtClean="0"/>
              <a:t>				c) samice bažanta   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7236296" y="3284984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11</a:t>
            </a:r>
            <a:endParaRPr lang="cs-CZ" sz="800" dirty="0"/>
          </a:p>
        </p:txBody>
      </p:sp>
      <p:sp>
        <p:nvSpPr>
          <p:cNvPr id="7" name="Tlačítko akce: Dopředu nebo Další 6">
            <a:hlinkClick r:id="" action="ppaction://noaction" highlightClick="1"/>
          </p:cNvPr>
          <p:cNvSpPr/>
          <p:nvPr/>
        </p:nvSpPr>
        <p:spPr>
          <a:xfrm>
            <a:off x="7596336" y="3861048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lačítko akce: Dopředu nebo Další 7">
            <a:hlinkClick r:id="" action="ppaction://hlinkshowjump?jump=nextslide" highlightClick="1"/>
          </p:cNvPr>
          <p:cNvSpPr/>
          <p:nvPr/>
        </p:nvSpPr>
        <p:spPr>
          <a:xfrm>
            <a:off x="7596336" y="450912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lačítko akce: Dopředu nebo Další 8">
            <a:hlinkClick r:id="" action="ppaction://noaction" highlightClick="1"/>
          </p:cNvPr>
          <p:cNvSpPr/>
          <p:nvPr/>
        </p:nvSpPr>
        <p:spPr>
          <a:xfrm>
            <a:off x="7596336" y="5085184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  <p:pic>
        <p:nvPicPr>
          <p:cNvPr id="5122" name="Picture 2" descr="Soubor:Perdix perdix (Marek Szczepanek).jpg">
            <a:hlinkClick r:id="rId3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rcRect l="600" r="600"/>
          <a:stretch>
            <a:fillRect/>
          </a:stretch>
        </p:blipFill>
        <p:spPr bwMode="auto">
          <a:xfrm>
            <a:off x="2124075" y="188913"/>
            <a:ext cx="5051425" cy="33115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27584" y="3933056"/>
            <a:ext cx="7200800" cy="1944216"/>
          </a:xfrm>
        </p:spPr>
        <p:txBody>
          <a:bodyPr>
            <a:noAutofit/>
          </a:bodyPr>
          <a:lstStyle/>
          <a:p>
            <a:pPr marL="514350" indent="-514350" algn="l"/>
            <a:r>
              <a:rPr lang="cs-CZ" sz="3600" dirty="0" smtClean="0"/>
              <a:t>	</a:t>
            </a:r>
            <a:r>
              <a:rPr lang="cs-CZ" sz="3200" dirty="0" smtClean="0"/>
              <a:t>Toto je:	a) křepelka polní</a:t>
            </a:r>
          </a:p>
          <a:p>
            <a:pPr marL="514350" indent="-514350" algn="l"/>
            <a:r>
              <a:rPr lang="cs-CZ" sz="3200" dirty="0" smtClean="0"/>
              <a:t>				b) koroptev polní</a:t>
            </a:r>
          </a:p>
          <a:p>
            <a:pPr marL="514350" indent="-514350" algn="l"/>
            <a:r>
              <a:rPr lang="cs-CZ" sz="3200" dirty="0" smtClean="0"/>
              <a:t>				c) samice bažanta   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7380312" y="3573016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12</a:t>
            </a:r>
            <a:endParaRPr lang="cs-CZ" sz="800" dirty="0"/>
          </a:p>
        </p:txBody>
      </p:sp>
      <p:sp>
        <p:nvSpPr>
          <p:cNvPr id="7" name="Tlačítko akce: Dopředu nebo Další 6">
            <a:hlinkClick r:id="" action="ppaction://hlinkshowjump?jump=nextslide" highlightClick="1"/>
          </p:cNvPr>
          <p:cNvSpPr/>
          <p:nvPr/>
        </p:nvSpPr>
        <p:spPr>
          <a:xfrm>
            <a:off x="7740352" y="4077072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lačítko akce: Dopředu nebo Další 7">
            <a:hlinkClick r:id="" action="ppaction://noaction" highlightClick="1"/>
          </p:cNvPr>
          <p:cNvSpPr/>
          <p:nvPr/>
        </p:nvSpPr>
        <p:spPr>
          <a:xfrm>
            <a:off x="7740352" y="4725144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lačítko akce: Dopředu nebo Další 8">
            <a:hlinkClick r:id="" action="ppaction://noaction" highlightClick="1"/>
          </p:cNvPr>
          <p:cNvSpPr/>
          <p:nvPr/>
        </p:nvSpPr>
        <p:spPr>
          <a:xfrm>
            <a:off x="7740352" y="5301208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  <p:pic>
        <p:nvPicPr>
          <p:cNvPr id="4098" name="Picture 2" descr="Soubor:Wachtel in Haltung clipped.jpg">
            <a:hlinkClick r:id="rId3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rcRect l="3862" r="3862"/>
          <a:stretch>
            <a:fillRect/>
          </a:stretch>
        </p:blipFill>
        <p:spPr bwMode="auto">
          <a:xfrm>
            <a:off x="2095500" y="260350"/>
            <a:ext cx="5272088" cy="345598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979712" y="2924944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Výborně!</a:t>
            </a:r>
            <a:endParaRPr lang="cs-CZ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83568" y="188640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Zdroje použité dne </a:t>
            </a:r>
            <a:r>
              <a:rPr lang="cs-CZ" sz="2000" dirty="0" smtClean="0"/>
              <a:t>2</a:t>
            </a:r>
            <a:r>
              <a:rPr lang="cs-CZ" sz="2000" dirty="0" smtClean="0"/>
              <a:t>. </a:t>
            </a:r>
            <a:r>
              <a:rPr lang="cs-CZ" sz="2000" dirty="0" smtClean="0"/>
              <a:t>5. </a:t>
            </a:r>
            <a:r>
              <a:rPr lang="cs-CZ" sz="2000" dirty="0" smtClean="0"/>
              <a:t>2013:</a:t>
            </a:r>
            <a:endParaRPr lang="cs-CZ" sz="2000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179512" y="692696"/>
            <a:ext cx="89644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1400" dirty="0" err="1" smtClean="0"/>
              <a:t>Gallus</a:t>
            </a:r>
            <a:r>
              <a:rPr lang="cs-CZ" sz="1400" dirty="0" smtClean="0"/>
              <a:t> </a:t>
            </a:r>
            <a:r>
              <a:rPr lang="cs-CZ" sz="1400" dirty="0" err="1" smtClean="0"/>
              <a:t>gallus</a:t>
            </a:r>
            <a:r>
              <a:rPr lang="cs-CZ" sz="1400" dirty="0" smtClean="0"/>
              <a:t> male </a:t>
            </a:r>
            <a:r>
              <a:rPr lang="cs-CZ" sz="1400" dirty="0" err="1" smtClean="0"/>
              <a:t>Kaziranga</a:t>
            </a:r>
            <a:r>
              <a:rPr lang="cs-CZ" sz="1400" dirty="0" smtClean="0"/>
              <a:t> 1.jpg.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5. 9. 2010, 16:37 [cit. </a:t>
            </a:r>
            <a:r>
              <a:rPr lang="cs-CZ" sz="1400" dirty="0" smtClean="0"/>
              <a:t>2013-05-02]. </a:t>
            </a:r>
            <a:r>
              <a:rPr lang="cs-CZ" sz="1400" dirty="0" smtClean="0"/>
              <a:t>Dostupné z: </a:t>
            </a:r>
            <a:r>
              <a:rPr lang="cs-CZ" sz="1400" dirty="0" smtClean="0">
                <a:hlinkClick r:id="rId3"/>
              </a:rPr>
              <a:t>http://commons.wikimedia.org/wiki/File:Gallus_gallus_male_Kaziranga_1.jpg?uselang=cs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400" dirty="0" smtClean="0"/>
              <a:t> Habří 652.JPG.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2. 6. 2010, 19:09 [cit. </a:t>
            </a:r>
            <a:r>
              <a:rPr lang="cs-CZ" sz="1400" dirty="0" smtClean="0"/>
              <a:t>2013-05-02</a:t>
            </a:r>
            <a:r>
              <a:rPr lang="cs-CZ" sz="1400" dirty="0" smtClean="0"/>
              <a:t>]. Dostupné z: </a:t>
            </a:r>
            <a:r>
              <a:rPr lang="cs-CZ" sz="1400" dirty="0" smtClean="0">
                <a:hlinkClick r:id="rId4"/>
              </a:rPr>
              <a:t>http://cs.wikipedia.org/wiki/Soubor:Hab%C5%99%C3%AD_652.JPG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400" dirty="0" err="1" smtClean="0"/>
              <a:t>Phasianus</a:t>
            </a:r>
            <a:r>
              <a:rPr lang="cs-CZ" sz="1400" dirty="0" smtClean="0"/>
              <a:t> </a:t>
            </a:r>
            <a:r>
              <a:rPr lang="cs-CZ" sz="1400" dirty="0" err="1" smtClean="0"/>
              <a:t>colchicus</a:t>
            </a:r>
            <a:r>
              <a:rPr lang="cs-CZ" sz="1400" dirty="0" smtClean="0"/>
              <a:t> 2 tom (</a:t>
            </a:r>
            <a:r>
              <a:rPr lang="cs-CZ" sz="1400" dirty="0" err="1" smtClean="0"/>
              <a:t>Lukasz</a:t>
            </a:r>
            <a:r>
              <a:rPr lang="cs-CZ" sz="1400" dirty="0" smtClean="0"/>
              <a:t> </a:t>
            </a:r>
            <a:r>
              <a:rPr lang="cs-CZ" sz="1400" dirty="0" err="1" smtClean="0"/>
              <a:t>Lukasik</a:t>
            </a:r>
            <a:r>
              <a:rPr lang="cs-CZ" sz="1400" dirty="0" smtClean="0"/>
              <a:t>).</a:t>
            </a:r>
            <a:r>
              <a:rPr lang="cs-CZ" sz="1400" dirty="0" err="1" smtClean="0"/>
              <a:t>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12. 3. 2006, 15:55 [cit. </a:t>
            </a:r>
            <a:r>
              <a:rPr lang="cs-CZ" sz="1400" dirty="0" smtClean="0"/>
              <a:t>2013-05-02</a:t>
            </a:r>
            <a:r>
              <a:rPr lang="cs-CZ" sz="1400" dirty="0" smtClean="0"/>
              <a:t>]. Dostupné z: </a:t>
            </a:r>
            <a:r>
              <a:rPr lang="cs-CZ" sz="1400" dirty="0" smtClean="0">
                <a:hlinkClick r:id="rId5"/>
              </a:rPr>
              <a:t>http://cs.wikipedia.org/wiki/Soubor:Phasianus_colchicus_2_tom_(Lukasz_Lukasik).jpg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400" dirty="0" err="1" smtClean="0"/>
              <a:t>Perdix</a:t>
            </a:r>
            <a:r>
              <a:rPr lang="cs-CZ" sz="1400" dirty="0" smtClean="0"/>
              <a:t> </a:t>
            </a:r>
            <a:r>
              <a:rPr lang="cs-CZ" sz="1400" dirty="0" err="1" smtClean="0"/>
              <a:t>perdix</a:t>
            </a:r>
            <a:r>
              <a:rPr lang="cs-CZ" sz="1400" dirty="0" smtClean="0"/>
              <a:t> (Marek </a:t>
            </a:r>
            <a:r>
              <a:rPr lang="cs-CZ" sz="1400" dirty="0" err="1" smtClean="0"/>
              <a:t>Szczepanek</a:t>
            </a:r>
            <a:r>
              <a:rPr lang="cs-CZ" sz="1400" dirty="0" smtClean="0"/>
              <a:t>).</a:t>
            </a:r>
            <a:r>
              <a:rPr lang="cs-CZ" sz="1400" dirty="0" err="1" smtClean="0"/>
              <a:t>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17. 3. 2005, 22:38 [cit. </a:t>
            </a:r>
            <a:r>
              <a:rPr lang="cs-CZ" sz="1400" dirty="0" smtClean="0"/>
              <a:t>2013-05-02</a:t>
            </a:r>
            <a:r>
              <a:rPr lang="cs-CZ" sz="1400" dirty="0" smtClean="0"/>
              <a:t>]. Dostupné z: </a:t>
            </a:r>
            <a:r>
              <a:rPr lang="cs-CZ" sz="1400" dirty="0" smtClean="0">
                <a:hlinkClick r:id="rId6"/>
              </a:rPr>
              <a:t>http://cs.wikipedia.org/wiki/Soubor:Perdix_perdix_(Marek_Szczepanek).jpg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400" dirty="0" err="1" smtClean="0"/>
              <a:t>PeackockSide.jpg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16. 4. 2006, 23:18 [cit. </a:t>
            </a:r>
            <a:r>
              <a:rPr lang="cs-CZ" sz="1400" dirty="0" smtClean="0"/>
              <a:t>2013-05-02</a:t>
            </a:r>
            <a:r>
              <a:rPr lang="cs-CZ" sz="1400" dirty="0" smtClean="0"/>
              <a:t>]. Dostupné z: </a:t>
            </a:r>
            <a:r>
              <a:rPr lang="cs-CZ" sz="1400" dirty="0" smtClean="0">
                <a:hlinkClick r:id="rId7"/>
              </a:rPr>
              <a:t>http://cs.wikipedia.org/wiki/Soubor:PeackockSide.jpg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400" dirty="0" err="1" smtClean="0"/>
              <a:t>Meleagris</a:t>
            </a:r>
            <a:r>
              <a:rPr lang="cs-CZ" sz="1400" dirty="0" smtClean="0"/>
              <a:t> </a:t>
            </a:r>
            <a:r>
              <a:rPr lang="cs-CZ" sz="1400" dirty="0" err="1" smtClean="0"/>
              <a:t>gallopavo</a:t>
            </a:r>
            <a:r>
              <a:rPr lang="cs-CZ" sz="1400" dirty="0" smtClean="0"/>
              <a:t> </a:t>
            </a:r>
            <a:r>
              <a:rPr lang="cs-CZ" sz="1400" dirty="0" err="1" smtClean="0"/>
              <a:t>at</a:t>
            </a:r>
            <a:r>
              <a:rPr lang="cs-CZ" sz="1400" dirty="0" smtClean="0"/>
              <a:t> </a:t>
            </a:r>
            <a:r>
              <a:rPr lang="cs-CZ" sz="1400" dirty="0" err="1" smtClean="0"/>
              <a:t>Coimbatore.jpg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8. 2. 2012, 07:46 [cit. </a:t>
            </a:r>
            <a:r>
              <a:rPr lang="cs-CZ" sz="1400" dirty="0" smtClean="0"/>
              <a:t>2013-05-02</a:t>
            </a:r>
            <a:r>
              <a:rPr lang="cs-CZ" sz="1400" dirty="0" smtClean="0"/>
              <a:t>]. Dostupné z: </a:t>
            </a:r>
            <a:r>
              <a:rPr lang="cs-CZ" sz="1400" dirty="0" smtClean="0">
                <a:hlinkClick r:id="rId8"/>
              </a:rPr>
              <a:t>http://cs.wikipedia.org/wiki/Soubor:Meleagris_gallopavo_at_Coimbatore.jpg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323528" y="548680"/>
            <a:ext cx="849694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7"/>
            </a:pPr>
            <a:r>
              <a:rPr lang="cs-CZ" sz="1400" dirty="0" err="1" smtClean="0"/>
              <a:t>Helmet</a:t>
            </a:r>
            <a:r>
              <a:rPr lang="cs-CZ" sz="1400" dirty="0" smtClean="0"/>
              <a:t> </a:t>
            </a:r>
            <a:r>
              <a:rPr lang="cs-CZ" sz="1400" dirty="0" err="1" smtClean="0"/>
              <a:t>Guineafowl.jpg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21. 1. 2006, 10:28 [cit. </a:t>
            </a:r>
            <a:r>
              <a:rPr lang="cs-CZ" sz="1400" dirty="0" smtClean="0"/>
              <a:t>2013-05-02</a:t>
            </a:r>
            <a:r>
              <a:rPr lang="cs-CZ" sz="1400" dirty="0" smtClean="0"/>
              <a:t>]. Dostupné z: </a:t>
            </a:r>
            <a:r>
              <a:rPr lang="cs-CZ" sz="1400" dirty="0" smtClean="0">
                <a:hlinkClick r:id="rId3"/>
              </a:rPr>
              <a:t>http://cs.wikipedia.org/wiki/Soubor:Helmet_Guineafowl.jpg</a:t>
            </a:r>
            <a:endParaRPr lang="cs-CZ" sz="1400" dirty="0" smtClean="0"/>
          </a:p>
          <a:p>
            <a:pPr marL="342900" indent="-342900">
              <a:buFont typeface="+mj-lt"/>
              <a:buAutoNum type="arabicPeriod" startAt="7"/>
            </a:pPr>
            <a:endParaRPr lang="cs-CZ" sz="1400" dirty="0" smtClean="0"/>
          </a:p>
          <a:p>
            <a:pPr marL="342900" indent="-342900">
              <a:buFont typeface="+mj-lt"/>
              <a:buAutoNum type="arabicPeriod" startAt="7"/>
            </a:pPr>
            <a:r>
              <a:rPr lang="cs-CZ" sz="1400" dirty="0" err="1" smtClean="0"/>
              <a:t>Wachtel</a:t>
            </a:r>
            <a:r>
              <a:rPr lang="cs-CZ" sz="1400" dirty="0" smtClean="0"/>
              <a:t> in </a:t>
            </a:r>
            <a:r>
              <a:rPr lang="cs-CZ" sz="1400" dirty="0" err="1" smtClean="0"/>
              <a:t>Haltung</a:t>
            </a:r>
            <a:r>
              <a:rPr lang="cs-CZ" sz="1400" dirty="0" smtClean="0"/>
              <a:t> </a:t>
            </a:r>
            <a:r>
              <a:rPr lang="cs-CZ" sz="1400" dirty="0" err="1" smtClean="0"/>
              <a:t>clipped.jpg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</a:t>
            </a:r>
            <a:r>
              <a:rPr lang="cs-CZ" sz="1400" dirty="0" smtClean="0"/>
              <a:t>2013-05-02</a:t>
            </a:r>
            <a:r>
              <a:rPr lang="cs-CZ" sz="1400" dirty="0" smtClean="0"/>
              <a:t>]. Dostupné z: </a:t>
            </a:r>
            <a:r>
              <a:rPr lang="cs-CZ" sz="1400" dirty="0" smtClean="0">
                <a:hlinkClick r:id="rId4"/>
              </a:rPr>
              <a:t>http://cs.wikipedia.org/wiki/Soubor:Wachtel_in_Haltung_clipped.jpg</a:t>
            </a:r>
            <a:endParaRPr lang="cs-CZ" sz="1400" dirty="0" smtClean="0"/>
          </a:p>
          <a:p>
            <a:pPr marL="342900" indent="-342900">
              <a:buFont typeface="+mj-lt"/>
              <a:buAutoNum type="arabicPeriod" startAt="7"/>
            </a:pPr>
            <a:endParaRPr lang="cs-CZ" sz="1400" dirty="0" smtClean="0"/>
          </a:p>
          <a:p>
            <a:pPr marL="342900" indent="-342900">
              <a:buFont typeface="+mj-lt"/>
              <a:buAutoNum type="arabicPeriod" startAt="7"/>
            </a:pPr>
            <a:r>
              <a:rPr lang="cs-CZ" sz="1400" dirty="0" smtClean="0"/>
              <a:t>David </a:t>
            </a:r>
            <a:r>
              <a:rPr lang="cs-CZ" sz="1400" dirty="0" err="1" smtClean="0"/>
              <a:t>Palmer</a:t>
            </a:r>
            <a:r>
              <a:rPr lang="cs-CZ" sz="1400" dirty="0" smtClean="0"/>
              <a:t> </a:t>
            </a:r>
            <a:r>
              <a:rPr lang="cs-CZ" sz="1400" dirty="0" err="1" smtClean="0"/>
              <a:t>Capercaillie.jpg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30. 9. 2012, 06:27 [cit. </a:t>
            </a:r>
            <a:r>
              <a:rPr lang="cs-CZ" sz="1400" dirty="0" smtClean="0"/>
              <a:t>2013-05-02</a:t>
            </a:r>
            <a:r>
              <a:rPr lang="cs-CZ" sz="1400" dirty="0" smtClean="0"/>
              <a:t>]. Dostupné z: </a:t>
            </a:r>
            <a:r>
              <a:rPr lang="cs-CZ" sz="1400" dirty="0" smtClean="0">
                <a:hlinkClick r:id="rId5"/>
              </a:rPr>
              <a:t>http://cs.wikipedia.org/wiki/Soubor:David_Palmer_Capercaillie.jpg</a:t>
            </a:r>
            <a:endParaRPr lang="cs-CZ" sz="1400" dirty="0" smtClean="0"/>
          </a:p>
          <a:p>
            <a:pPr marL="342900" indent="-342900">
              <a:buFont typeface="+mj-lt"/>
              <a:buAutoNum type="arabicPeriod" startAt="7"/>
            </a:pPr>
            <a:endParaRPr lang="cs-CZ" sz="1400" dirty="0" smtClean="0"/>
          </a:p>
          <a:p>
            <a:pPr marL="342900" indent="-342900">
              <a:buFont typeface="+mj-lt"/>
              <a:buAutoNum type="arabicPeriod" startAt="7"/>
            </a:pPr>
            <a:r>
              <a:rPr lang="cs-CZ" sz="1400" dirty="0" err="1" smtClean="0"/>
              <a:t>Birkhahn.jpg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29. 3. 2011, 02:17 [cit. </a:t>
            </a:r>
            <a:r>
              <a:rPr lang="cs-CZ" sz="1400" dirty="0" smtClean="0"/>
              <a:t>2013-05-02</a:t>
            </a:r>
            <a:r>
              <a:rPr lang="cs-CZ" sz="1400" dirty="0" smtClean="0"/>
              <a:t>]. Dostupné z: </a:t>
            </a:r>
            <a:r>
              <a:rPr lang="cs-CZ" sz="1400" dirty="0" smtClean="0">
                <a:hlinkClick r:id="rId6"/>
              </a:rPr>
              <a:t>http://cs.wikipedia.org/wiki/Soubor:Birkhahn.jpg</a:t>
            </a:r>
            <a:endParaRPr lang="cs-CZ" sz="1400" dirty="0" smtClean="0"/>
          </a:p>
          <a:p>
            <a:pPr marL="342900" indent="-342900">
              <a:buFont typeface="+mj-lt"/>
              <a:buAutoNum type="arabicPeriod" startAt="7"/>
            </a:pPr>
            <a:endParaRPr lang="cs-CZ" sz="1400" dirty="0" smtClean="0"/>
          </a:p>
          <a:p>
            <a:pPr marL="342900" indent="-342900">
              <a:buFont typeface="+mj-lt"/>
              <a:buAutoNum type="arabicPeriod" startAt="7"/>
            </a:pPr>
            <a:r>
              <a:rPr lang="cs-CZ" sz="1400" dirty="0" err="1" smtClean="0"/>
              <a:t>Perdix</a:t>
            </a:r>
            <a:r>
              <a:rPr lang="cs-CZ" sz="1400" dirty="0" smtClean="0"/>
              <a:t> </a:t>
            </a:r>
            <a:r>
              <a:rPr lang="cs-CZ" sz="1400" dirty="0" err="1" smtClean="0"/>
              <a:t>perdix</a:t>
            </a:r>
            <a:r>
              <a:rPr lang="cs-CZ" sz="1400" dirty="0" smtClean="0"/>
              <a:t> (Marek </a:t>
            </a:r>
            <a:r>
              <a:rPr lang="cs-CZ" sz="1400" dirty="0" err="1" smtClean="0"/>
              <a:t>Szczepanek</a:t>
            </a:r>
            <a:r>
              <a:rPr lang="cs-CZ" sz="1400" dirty="0" smtClean="0"/>
              <a:t>).</a:t>
            </a:r>
            <a:r>
              <a:rPr lang="cs-CZ" sz="1400" dirty="0" err="1" smtClean="0"/>
              <a:t>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17. 3. 2005, 22:38 [cit. </a:t>
            </a:r>
            <a:r>
              <a:rPr lang="cs-CZ" sz="1400" dirty="0" smtClean="0"/>
              <a:t>2013-05-02</a:t>
            </a:r>
            <a:r>
              <a:rPr lang="cs-CZ" sz="1400" dirty="0" smtClean="0"/>
              <a:t>]. Dostupné z: </a:t>
            </a:r>
            <a:r>
              <a:rPr lang="cs-CZ" sz="1400" dirty="0" smtClean="0">
                <a:hlinkClick r:id="rId7"/>
              </a:rPr>
              <a:t>http://cs.wikipedia.org/wiki/Soubor:Perdix_perdix_(Marek_Szczepanek).jpg</a:t>
            </a:r>
            <a:endParaRPr lang="cs-CZ" sz="1400" dirty="0" smtClean="0"/>
          </a:p>
          <a:p>
            <a:pPr marL="342900" indent="-342900">
              <a:buFont typeface="+mj-lt"/>
              <a:buAutoNum type="arabicPeriod" startAt="7"/>
            </a:pPr>
            <a:endParaRPr lang="cs-CZ" sz="1400" dirty="0" smtClean="0"/>
          </a:p>
          <a:p>
            <a:pPr marL="342900" indent="-342900">
              <a:buFont typeface="+mj-lt"/>
              <a:buAutoNum type="arabicPeriod" startAt="7"/>
            </a:pPr>
            <a:r>
              <a:rPr lang="cs-CZ" sz="1400" dirty="0" err="1" smtClean="0"/>
              <a:t>Wachtel</a:t>
            </a:r>
            <a:r>
              <a:rPr lang="cs-CZ" sz="1400" dirty="0" smtClean="0"/>
              <a:t> in </a:t>
            </a:r>
            <a:r>
              <a:rPr lang="cs-CZ" sz="1400" dirty="0" err="1" smtClean="0"/>
              <a:t>Haltung</a:t>
            </a:r>
            <a:r>
              <a:rPr lang="cs-CZ" sz="1400" dirty="0" smtClean="0"/>
              <a:t> </a:t>
            </a:r>
            <a:r>
              <a:rPr lang="cs-CZ" sz="1400" dirty="0" err="1" smtClean="0"/>
              <a:t>clipped.jpg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</a:t>
            </a:r>
            <a:r>
              <a:rPr lang="cs-CZ" sz="1400" dirty="0" smtClean="0"/>
              <a:t>2013-05-02</a:t>
            </a:r>
            <a:r>
              <a:rPr lang="cs-CZ" sz="1400" dirty="0" smtClean="0"/>
              <a:t>]. Dostupné z: </a:t>
            </a:r>
            <a:r>
              <a:rPr lang="cs-CZ" sz="1400" dirty="0" smtClean="0">
                <a:hlinkClick r:id="rId4"/>
              </a:rPr>
              <a:t>http://cs.wikipedia.org/wiki/Soubor:Wachtel_in_Haltung_clipped.jpg</a:t>
            </a:r>
            <a:endParaRPr lang="cs-CZ" sz="1400" dirty="0" smtClean="0"/>
          </a:p>
          <a:p>
            <a:pPr marL="342900" indent="-342900">
              <a:buFont typeface="+mj-lt"/>
              <a:buAutoNum type="arabicPeriod" startAt="7"/>
            </a:pPr>
            <a:endParaRPr lang="cs-CZ" sz="1400" dirty="0" smtClean="0"/>
          </a:p>
          <a:p>
            <a:pPr marL="342900" indent="-342900"/>
            <a:endParaRPr lang="cs-CZ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175432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Tento digitální učební materiál je určen pro předmět přírodopis, 7.ročník.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Je zaměřen na opakování znaků a zástupců skupiny hrabavých ptáků,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171A1B"/>
                </a:solidFill>
              </a:rPr>
              <a:t>     jeho součástí je procvičení učiva formou testových otázek.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Materiál vznikal ze zápisů autorky, která vycházela z učebnice: </a:t>
            </a:r>
            <a:r>
              <a:rPr lang="cs-CZ" dirty="0" smtClean="0"/>
              <a:t>Černík,V.,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/>
              <a:t>     Hamerská, M., Martinec, Z., Vaněk, J. </a:t>
            </a:r>
            <a:r>
              <a:rPr lang="cs-CZ" i="1" dirty="0" smtClean="0"/>
              <a:t>Přírodopis 7: Zoologie a botanika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i="1" dirty="0" smtClean="0"/>
              <a:t>     pro základní školy. </a:t>
            </a:r>
            <a:r>
              <a:rPr lang="nn-NO" dirty="0" smtClean="0"/>
              <a:t>1. vyd. Praha: SPN, 2008</a:t>
            </a:r>
            <a:r>
              <a:rPr lang="cs-CZ" dirty="0" smtClean="0"/>
              <a:t>, ISBN 978-807-2353-873</a:t>
            </a:r>
            <a:endParaRPr lang="cs-CZ" dirty="0" smtClean="0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/>
                </a:solidFill>
              </a:rPr>
              <a:t>Znaky:</a:t>
            </a:r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692696"/>
            <a:ext cx="8820472" cy="5544616"/>
          </a:xfrm>
        </p:spPr>
        <p:txBody>
          <a:bodyPr>
            <a:normAutofit/>
          </a:bodyPr>
          <a:lstStyle/>
          <a:p>
            <a:pPr>
              <a:buNone/>
            </a:pPr>
            <a:endParaRPr lang="cs-CZ" dirty="0" smtClean="0"/>
          </a:p>
          <a:p>
            <a:r>
              <a:rPr lang="cs-CZ" sz="2400" b="1" dirty="0" smtClean="0">
                <a:latin typeface="Calibri" pitchFamily="34" charset="0"/>
              </a:rPr>
              <a:t>málo létají, jediná křepelka polní je tažná </a:t>
            </a:r>
          </a:p>
          <a:p>
            <a:r>
              <a:rPr lang="cs-CZ" sz="2400" b="1" dirty="0" smtClean="0">
                <a:latin typeface="Calibri" pitchFamily="34" charset="0"/>
              </a:rPr>
              <a:t>potravu hledají na zemi - všežraví</a:t>
            </a:r>
          </a:p>
          <a:p>
            <a:r>
              <a:rPr lang="cs-CZ" sz="2400" b="1" dirty="0" smtClean="0">
                <a:latin typeface="Calibri" pitchFamily="34" charset="0"/>
              </a:rPr>
              <a:t>výskyt: všechny kontinenty mimo Arktidu a Antarktidu,       nejvíce v Asii, od nížin do výšky 5000 m  </a:t>
            </a:r>
          </a:p>
          <a:p>
            <a:r>
              <a:rPr lang="cs-CZ" sz="2400" b="1" dirty="0" smtClean="0">
                <a:latin typeface="Calibri" pitchFamily="34" charset="0"/>
              </a:rPr>
              <a:t>pohlavní dimorfismus: samci jsou větší, pestřejší, mají ostruhy na nohou, masité hřebeny na hlavě nebo barevné laloky</a:t>
            </a:r>
          </a:p>
          <a:p>
            <a:r>
              <a:rPr lang="cs-CZ" sz="2400" b="1" dirty="0" smtClean="0">
                <a:latin typeface="Calibri" pitchFamily="34" charset="0"/>
              </a:rPr>
              <a:t>nohy mají silné prsty s plochými, tupými drápy - hrabání </a:t>
            </a:r>
          </a:p>
          <a:p>
            <a:r>
              <a:rPr lang="cs-CZ" sz="2400" b="1" dirty="0" smtClean="0">
                <a:latin typeface="Calibri" pitchFamily="34" charset="0"/>
              </a:rPr>
              <a:t>popelení v prachu</a:t>
            </a:r>
          </a:p>
          <a:p>
            <a:r>
              <a:rPr lang="cs-CZ" sz="2400" b="1" dirty="0" smtClean="0">
                <a:latin typeface="Calibri" pitchFamily="34" charset="0"/>
              </a:rPr>
              <a:t>nápadný tok samců, staví hnízdo na zemi, nekrmiví</a:t>
            </a:r>
          </a:p>
          <a:p>
            <a:r>
              <a:rPr lang="cs-CZ" sz="2400" b="1" dirty="0" smtClean="0">
                <a:latin typeface="Calibri" pitchFamily="34" charset="0"/>
              </a:rPr>
              <a:t>význam: domestikace pro potravu, ozdoba parků (páv)</a:t>
            </a:r>
          </a:p>
          <a:p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05264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012160" y="5301208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</a:t>
            </a:r>
            <a:endParaRPr lang="cs-CZ" sz="800" dirty="0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1"/>
                </a:solidFill>
                <a:effectLst/>
              </a:rPr>
              <a:t>Kur domácí</a:t>
            </a:r>
            <a:endParaRPr lang="cs-CZ" sz="2800" dirty="0">
              <a:solidFill>
                <a:schemeClr val="tx1"/>
              </a:solidFill>
              <a:effectLst/>
            </a:endParaRPr>
          </a:p>
        </p:txBody>
      </p:sp>
      <p:pic>
        <p:nvPicPr>
          <p:cNvPr id="12290" name="Picture 2" descr="File:Gallus gallus male Kaziranga 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923121"/>
            <a:ext cx="5472608" cy="4378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ovéPole 8"/>
          <p:cNvSpPr txBox="1"/>
          <p:nvPr/>
        </p:nvSpPr>
        <p:spPr>
          <a:xfrm>
            <a:off x="9972600" y="4581128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atin typeface="Calibri" pitchFamily="34" charset="0"/>
              </a:rPr>
              <a:t>SILNÉ TUPÉ DRÁPY</a:t>
            </a:r>
            <a:endParaRPr lang="cs-CZ" sz="2000" b="1" dirty="0">
              <a:latin typeface="Calibri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9756576" y="188640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atin typeface="Calibri" pitchFamily="34" charset="0"/>
              </a:rPr>
              <a:t>MASITÝ  HŘEBEN  NA HLAVĚ</a:t>
            </a:r>
            <a:endParaRPr lang="cs-CZ" sz="2000" b="1" dirty="0">
              <a:latin typeface="Calibri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9900592" y="1700808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atin typeface="Calibri" pitchFamily="34" charset="0"/>
              </a:rPr>
              <a:t>BAREVNÉ LALOKY</a:t>
            </a:r>
            <a:endParaRPr lang="cs-CZ" sz="2000" b="1" dirty="0">
              <a:latin typeface="Calibri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9972600" y="3212976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atin typeface="Calibri" pitchFamily="34" charset="0"/>
              </a:rPr>
              <a:t>OSTRUHY NA NOHOU</a:t>
            </a:r>
            <a:endParaRPr lang="cs-CZ" sz="2000" b="1" dirty="0">
              <a:latin typeface="Calibri" pitchFamily="34" charset="0"/>
            </a:endParaRPr>
          </a:p>
        </p:txBody>
      </p:sp>
      <p:cxnSp>
        <p:nvCxnSpPr>
          <p:cNvPr id="14" name="Přímá spojovací šipka 13"/>
          <p:cNvCxnSpPr/>
          <p:nvPr/>
        </p:nvCxnSpPr>
        <p:spPr>
          <a:xfrm flipH="1">
            <a:off x="5220072" y="1412776"/>
            <a:ext cx="1656184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flipH="1" flipV="1">
            <a:off x="5148064" y="2060848"/>
            <a:ext cx="1728192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 flipH="1">
            <a:off x="4427984" y="4293096"/>
            <a:ext cx="2448272" cy="21602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/>
          <p:nvPr/>
        </p:nvCxnSpPr>
        <p:spPr>
          <a:xfrm flipH="1" flipV="1">
            <a:off x="4427984" y="4869160"/>
            <a:ext cx="2448272" cy="21602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371 0.08071 C -0.18368 0.07886 -0.1967 0.07886 -0.2184 0.07955 C -0.23489 0.08071 -0.26701 0.08418 -0.28246 0.09019 C -0.29114 0.09366 -0.30035 0.09736 -0.30972 0.09967 C -0.31406 0.10337 -0.32031 0.10592 -0.32604 0.108 C -0.33055 0.10985 -0.33021 0.108 -0.33021 0.11031 " pathEditMode="relative" rAng="0" ptsTypes="fffff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" y="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753 0.04741 C -0.18923 0.05018 -0.20989 0.05712 -0.23177 0.0592 C -0.24896 0.06521 -0.23958 0.0629 -0.26007 0.06521 C -0.27396 0.06452 -0.28802 0.06452 -0.30191 0.06336 C -0.30347 0.06313 -0.30468 0.06174 -0.30625 0.06128 C -0.31163 0.05943 -0.31736 0.05712 -0.32274 0.05527 C -0.32517 0.05457 -0.32778 0.05411 -0.33021 0.05342 C -0.33177 0.05296 -0.33472 0.05134 -0.33472 0.05157 " pathEditMode="relative" rAng="0" ptsTypes="fffffff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" y="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473 0.06985 C -0.14636 0.06846 -0.16042 0.06985 -0.17257 0.07031 C -0.19046 0.07216 -0.20851 0.07331 -0.22553 0.07609 C -0.23212 0.07701 -0.23855 0.07794 -0.24532 0.07886 C -0.24827 0.0791 -0.25417 0.07979 -0.25417 0.08002 C -0.26007 0.08141 -0.26615 0.08164 -0.27257 0.08256 C -0.28056 0.08395 -0.28837 0.08557 -0.29653 0.08673 C -0.30174 0.08858 -0.3073 0.0902 -0.31337 0.09182 C -0.32014 0.09552 -0.31598 0.09459 -0.32379 0.09575 C -0.32553 0.0976 -0.32431 0.0969 -0.32674 0.09806 " pathEditMode="relative" rAng="0" ptsTypes="fffffffff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" y="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82 0.03701 C -0.1856 0.0421 -0.19844 0.04163 -0.26494 0.04302 C -0.28577 0.04233 -0.30678 0.0421 -0.32761 0.04094 C -0.33264 0.04071 -0.33716 0.03701 -0.34254 0.03701 " pathEditMode="relative" rAng="0" ptsTypes="fff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539552" y="26064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="1" dirty="0" err="1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Bažantovití</a:t>
            </a:r>
            <a:endParaRPr kumimoji="0" lang="cs-CZ" sz="32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323528" y="692696"/>
            <a:ext cx="2664296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noProof="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Kur domácí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084168" y="764704"/>
            <a:ext cx="2915816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Bažant  obecný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491880" y="2204864"/>
            <a:ext cx="2376264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Koroptev  polní </a:t>
            </a:r>
            <a:r>
              <a:rPr kumimoji="0" lang="cs-CZ" sz="20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79512" y="3429000"/>
            <a:ext cx="313184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noProof="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Páv  korunkatý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588224" y="3429000"/>
            <a:ext cx="2555776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noProof="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Krocan divoký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555776" y="3068960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2</a:t>
            </a:r>
            <a:endParaRPr lang="cs-CZ" sz="800" dirty="0"/>
          </a:p>
        </p:txBody>
      </p:sp>
      <p:sp>
        <p:nvSpPr>
          <p:cNvPr id="9" name="TextovéPole 8"/>
          <p:cNvSpPr txBox="1"/>
          <p:nvPr/>
        </p:nvSpPr>
        <p:spPr>
          <a:xfrm rot="21425516">
            <a:off x="8472500" y="3085728"/>
            <a:ext cx="6664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3</a:t>
            </a:r>
            <a:endParaRPr lang="cs-CZ" sz="8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580112" y="4581128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4</a:t>
            </a:r>
            <a:endParaRPr lang="cs-CZ" sz="8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555776" y="5733256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5</a:t>
            </a:r>
            <a:endParaRPr lang="cs-CZ" sz="8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8460432" y="6021288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6</a:t>
            </a:r>
            <a:endParaRPr lang="cs-CZ" sz="800" dirty="0"/>
          </a:p>
        </p:txBody>
      </p:sp>
      <p:pic>
        <p:nvPicPr>
          <p:cNvPr id="18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5877272"/>
            <a:ext cx="3657600" cy="796925"/>
          </a:xfrm>
          <a:prstGeom prst="rect">
            <a:avLst/>
          </a:prstGeom>
          <a:noFill/>
        </p:spPr>
      </p:pic>
      <p:pic>
        <p:nvPicPr>
          <p:cNvPr id="11266" name="Picture 2" descr="http://upload.wikimedia.org/wikipedia/commons/6/6f/Perdix_perdix_%28Marek_Szczepanek%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636912"/>
            <a:ext cx="2664296" cy="1888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8" name="Picture 4" descr="Soubor:Habří 65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124744"/>
            <a:ext cx="2520280" cy="1901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0" name="Picture 6" descr="Soubor:Phasianus colchicus 2 tom (Lukasz Lukasik)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1196752"/>
            <a:ext cx="2520280" cy="1890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2" name="Picture 8" descr="Soubor:PeackockSide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3861048"/>
            <a:ext cx="2448272" cy="1888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4" name="Picture 10" descr="Soubor:Meleagris gallopavo at Coimbatore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04248" y="3861048"/>
            <a:ext cx="2016224" cy="2093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  <p:bldP spid="6" grpId="0" build="allAtOnce"/>
      <p:bldP spid="7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04664"/>
            <a:ext cx="4067944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="1" noProof="0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Perličkovití</a:t>
            </a:r>
            <a:endParaRPr kumimoji="0" lang="cs-CZ" sz="32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323528" y="1196752"/>
            <a:ext cx="3528392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Perlička  kropenatá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292080" y="1916832"/>
            <a:ext cx="313184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Křepelka  polní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635896" y="5517232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7</a:t>
            </a:r>
            <a:endParaRPr lang="cs-CZ" sz="8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8604448" y="5085184"/>
            <a:ext cx="2880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8</a:t>
            </a:r>
            <a:endParaRPr lang="cs-CZ" sz="800" dirty="0"/>
          </a:p>
        </p:txBody>
      </p:sp>
      <p:pic>
        <p:nvPicPr>
          <p:cNvPr id="18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5877272"/>
            <a:ext cx="3657600" cy="796925"/>
          </a:xfrm>
          <a:prstGeom prst="rect">
            <a:avLst/>
          </a:prstGeom>
          <a:noFill/>
        </p:spPr>
      </p:pic>
      <p:pic>
        <p:nvPicPr>
          <p:cNvPr id="10242" name="Picture 2" descr="Soubor:Helmet Guineafow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700808"/>
            <a:ext cx="3698776" cy="3698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Nadpis 1"/>
          <p:cNvSpPr txBox="1">
            <a:spLocks/>
          </p:cNvSpPr>
          <p:nvPr/>
        </p:nvSpPr>
        <p:spPr>
          <a:xfrm>
            <a:off x="5004048" y="1052736"/>
            <a:ext cx="3707904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="1" dirty="0" err="1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Křepelkovití</a:t>
            </a:r>
            <a:endParaRPr kumimoji="0" lang="cs-CZ" sz="32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44" name="Picture 4" descr="Soubor:Wachtel in Haltung clipped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2420888"/>
            <a:ext cx="4104456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539552" y="26064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="1" noProof="0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Tetřevovití</a:t>
            </a:r>
            <a:endParaRPr kumimoji="0" lang="cs-CZ" sz="32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611560" y="1268760"/>
            <a:ext cx="313184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Tetřev  hlušec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508104" y="1196752"/>
            <a:ext cx="313184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Tetřívek  obecný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139952" y="4797152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9</a:t>
            </a:r>
            <a:endParaRPr lang="cs-CZ" sz="8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8460432" y="4725144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10</a:t>
            </a:r>
            <a:endParaRPr lang="cs-CZ" sz="800" dirty="0"/>
          </a:p>
        </p:txBody>
      </p:sp>
      <p:pic>
        <p:nvPicPr>
          <p:cNvPr id="18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5877272"/>
            <a:ext cx="3657600" cy="796925"/>
          </a:xfrm>
          <a:prstGeom prst="rect">
            <a:avLst/>
          </a:prstGeom>
          <a:noFill/>
        </p:spPr>
      </p:pic>
      <p:pic>
        <p:nvPicPr>
          <p:cNvPr id="9218" name="Picture 2" descr="Soubor:David Palmer Capercailli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44824"/>
            <a:ext cx="4107023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0" name="Picture 4" descr="Soubor:Birkhahn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1844824"/>
            <a:ext cx="4035014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7584" y="836712"/>
            <a:ext cx="792088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                 </a:t>
            </a:r>
            <a:r>
              <a:rPr lang="cs-CZ" sz="3600" b="1" dirty="0" smtClean="0">
                <a:latin typeface="Calibri" pitchFamily="34" charset="0"/>
              </a:rPr>
              <a:t>Ptáci  hrabaví </a:t>
            </a:r>
            <a:r>
              <a:rPr lang="cs-CZ" sz="3600" b="1" dirty="0" smtClean="0"/>
              <a:t>:</a:t>
            </a:r>
          </a:p>
          <a:p>
            <a:endParaRPr lang="cs-CZ" sz="3600" b="1" dirty="0" smtClean="0"/>
          </a:p>
          <a:p>
            <a:endParaRPr lang="cs-CZ" sz="1400" dirty="0" smtClean="0"/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jsou stěhovaví, výborní letci</a:t>
            </a:r>
          </a:p>
          <a:p>
            <a:pPr marL="457200" indent="-457200">
              <a:buAutoNum type="alphaLcParenR"/>
            </a:pPr>
            <a:endParaRPr lang="cs-CZ" sz="36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většinou létají jen málo, při zemi</a:t>
            </a:r>
          </a:p>
          <a:p>
            <a:pPr marL="457200" indent="-457200">
              <a:buAutoNum type="alphaLcParenR"/>
            </a:pPr>
            <a:endParaRPr lang="cs-CZ" sz="36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neumí létat</a:t>
            </a:r>
            <a:endParaRPr lang="cs-CZ" sz="3600" dirty="0">
              <a:latin typeface="Calibri" pitchFamily="34" charset="0"/>
            </a:endParaRPr>
          </a:p>
        </p:txBody>
      </p:sp>
      <p:sp>
        <p:nvSpPr>
          <p:cNvPr id="4" name="Tlačítko akce: Dopředu nebo Další 3">
            <a:hlinkClick r:id="" action="ppaction://noaction" highlightClick="1"/>
          </p:cNvPr>
          <p:cNvSpPr/>
          <p:nvPr/>
        </p:nvSpPr>
        <p:spPr>
          <a:xfrm>
            <a:off x="8460432" y="234888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Dopředu nebo Další 4">
            <a:hlinkClick r:id="" action="ppaction://hlinkshowjump?jump=nextslide" highlightClick="1"/>
          </p:cNvPr>
          <p:cNvSpPr/>
          <p:nvPr/>
        </p:nvSpPr>
        <p:spPr>
          <a:xfrm>
            <a:off x="8460432" y="342900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lačítko akce: Dopředu nebo Další 5">
            <a:hlinkClick r:id="" action="ppaction://noaction" highlightClick="1"/>
          </p:cNvPr>
          <p:cNvSpPr/>
          <p:nvPr/>
        </p:nvSpPr>
        <p:spPr>
          <a:xfrm>
            <a:off x="8460432" y="450912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836712"/>
            <a:ext cx="81369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  </a:t>
            </a:r>
            <a:r>
              <a:rPr lang="cs-CZ" sz="3600" b="1" dirty="0" smtClean="0">
                <a:latin typeface="Calibri" pitchFamily="34" charset="0"/>
              </a:rPr>
              <a:t>Pohlavní  dvoutvárnost  u  hrabavých:</a:t>
            </a:r>
          </a:p>
          <a:p>
            <a:endParaRPr lang="cs-CZ" b="1" dirty="0" smtClean="0"/>
          </a:p>
          <a:p>
            <a:endParaRPr lang="cs-CZ" sz="36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samci  se neliší od samic</a:t>
            </a:r>
          </a:p>
          <a:p>
            <a:pPr marL="457200" indent="-457200">
              <a:buAutoNum type="alphaLcParenR"/>
            </a:pPr>
            <a:endParaRPr lang="cs-CZ" sz="36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samice bývají větší a pestřejší</a:t>
            </a:r>
          </a:p>
          <a:p>
            <a:pPr marL="457200" indent="-457200">
              <a:buAutoNum type="alphaLcParenR"/>
            </a:pPr>
            <a:endParaRPr lang="cs-CZ" sz="36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samci bývají větší a pestřejší</a:t>
            </a:r>
            <a:endParaRPr lang="cs-CZ" sz="3600" dirty="0"/>
          </a:p>
        </p:txBody>
      </p:sp>
      <p:sp>
        <p:nvSpPr>
          <p:cNvPr id="3" name="Tlačítko akce: Dopředu nebo Další 2">
            <a:hlinkClick r:id="" action="ppaction://noaction" highlightClick="1"/>
          </p:cNvPr>
          <p:cNvSpPr/>
          <p:nvPr/>
        </p:nvSpPr>
        <p:spPr>
          <a:xfrm>
            <a:off x="7740352" y="234888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Dopředu nebo Další 3">
            <a:hlinkClick r:id="" action="ppaction://noaction" highlightClick="1"/>
          </p:cNvPr>
          <p:cNvSpPr/>
          <p:nvPr/>
        </p:nvSpPr>
        <p:spPr>
          <a:xfrm>
            <a:off x="7740352" y="342900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Dopředu nebo Další 4">
            <a:hlinkClick r:id="" action="ppaction://hlinkshowjump?jump=nextslide" highlightClick="1"/>
          </p:cNvPr>
          <p:cNvSpPr/>
          <p:nvPr/>
        </p:nvSpPr>
        <p:spPr>
          <a:xfrm>
            <a:off x="7740352" y="450912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Vlastní 8">
      <a:dk1>
        <a:srgbClr val="262626"/>
      </a:dk1>
      <a:lt1>
        <a:sysClr val="window" lastClr="FFFFFF"/>
      </a:lt1>
      <a:dk2>
        <a:srgbClr val="4E5B6F"/>
      </a:dk2>
      <a:lt2>
        <a:srgbClr val="E2E7F4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464</TotalTime>
  <Words>883</Words>
  <Application>Microsoft Office PowerPoint</Application>
  <PresentationFormat>Předvádění na obrazovce (4:3)</PresentationFormat>
  <Paragraphs>118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16</vt:i4>
      </vt:variant>
    </vt:vector>
  </HeadingPairs>
  <TitlesOfParts>
    <vt:vector size="19" baseType="lpstr">
      <vt:lpstr>Vrchol</vt:lpstr>
      <vt:lpstr>Výchozí návrh</vt:lpstr>
      <vt:lpstr>1_Výchozí návrh</vt:lpstr>
      <vt:lpstr>PTÁCI  HRABAVÍ</vt:lpstr>
      <vt:lpstr>Anotace:</vt:lpstr>
      <vt:lpstr>Znaky:</vt:lpstr>
      <vt:lpstr>Kur domácí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Hanka</dc:creator>
  <cp:lastModifiedBy>Hanka</cp:lastModifiedBy>
  <cp:revision>113</cp:revision>
  <dcterms:created xsi:type="dcterms:W3CDTF">2012-11-07T15:17:22Z</dcterms:created>
  <dcterms:modified xsi:type="dcterms:W3CDTF">2013-04-23T16:08:44Z</dcterms:modified>
</cp:coreProperties>
</file>