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84" r:id="rId4"/>
    <p:sldId id="282" r:id="rId5"/>
    <p:sldId id="257" r:id="rId6"/>
    <p:sldId id="259" r:id="rId7"/>
    <p:sldId id="273" r:id="rId8"/>
    <p:sldId id="287" r:id="rId9"/>
    <p:sldId id="261" r:id="rId10"/>
    <p:sldId id="263" r:id="rId11"/>
    <p:sldId id="262" r:id="rId12"/>
    <p:sldId id="288" r:id="rId13"/>
    <p:sldId id="276" r:id="rId14"/>
    <p:sldId id="277" r:id="rId15"/>
    <p:sldId id="278" r:id="rId16"/>
    <p:sldId id="265" r:id="rId17"/>
    <p:sldId id="28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a/a4/Blue_Rock_Pigeon_I2_IMG_7877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7/7b/Collared_Dove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Blue_Rock_Pigeon_I2_IMG_7877.jpg" TargetMode="External"/><Relationship Id="rId7" Type="http://schemas.openxmlformats.org/officeDocument/2006/relationships/hyperlink" Target="http://cs.wikipedia.org/wiki/Soubor:Streptopelia_turtur_on_a_branch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Soubor:Collared_Dove.jpg" TargetMode="External"/><Relationship Id="rId5" Type="http://schemas.openxmlformats.org/officeDocument/2006/relationships/hyperlink" Target="http://cs.wikipedia.org/wiki/Soubor:ColumbaOenas.jpg" TargetMode="External"/><Relationship Id="rId4" Type="http://schemas.openxmlformats.org/officeDocument/2006/relationships/hyperlink" Target="http://cs.wikipedia.org/wiki/Soubor:Wood.pigeon.2.arp.750pix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Blue_Rock_Pigeon_I2_IMG_7877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Soubor:Collared_Dove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a/a4/Blue_Rock_Pigeon_I2_IMG_7877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//upload.wikimedia.org/wikipedia/commons/a/a4/Blue_Rock_Pigeon_I2_IMG_7877.jpg" TargetMode="External"/><Relationship Id="rId7" Type="http://schemas.openxmlformats.org/officeDocument/2006/relationships/hyperlink" Target="//upload.wikimedia.org/wikipedia/commons/a/a6/ColumbaOena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//upload.wikimedia.org/wikipedia/commons/5/5a/Wood.pigeon.2.arp.750pix.jpg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7/7b/Collared_Dove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//upload.wikimedia.org/wikipedia/commons/9/9f/Streptopelia_turtur_on_a_branch.jpg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PTÁCI  MĚKKOZOBÍ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srgbClr val="171A1B"/>
              </a:solidFill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Registrační číslo projektu: CZ.1.07/1.1.38/02.0025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Název projektu: Modernizace výuky na ZŠ Slušovice, </a:t>
            </a:r>
            <a:r>
              <a:rPr lang="cs-CZ" dirty="0" err="1" smtClean="0">
                <a:solidFill>
                  <a:srgbClr val="171A1B"/>
                </a:solidFill>
              </a:rPr>
              <a:t>Fryšták</a:t>
            </a:r>
            <a:r>
              <a:rPr lang="cs-CZ" smtClean="0">
                <a:solidFill>
                  <a:srgbClr val="171A1B"/>
                </a:solidFill>
              </a:rPr>
              <a:t>, Kašava a Velehrad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smtClean="0">
                <a:solidFill>
                  <a:srgbClr val="171A1B"/>
                </a:solidFill>
              </a:rPr>
              <a:t>Tento projekt je spolufinancován z Evropského sociálního fondu a státního rozpočtu České republiky.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solidFill>
                  <a:srgbClr val="171A1B"/>
                </a:solidFill>
              </a:rPr>
              <a:t>Př</a:t>
            </a:r>
            <a:r>
              <a:rPr lang="cs-CZ" dirty="0" smtClean="0">
                <a:solidFill>
                  <a:srgbClr val="171A1B"/>
                </a:solidFill>
              </a:rPr>
              <a:t>_117_Obratlovci_Ptáci </a:t>
            </a:r>
            <a:r>
              <a:rPr lang="cs-CZ" dirty="0" err="1" smtClean="0">
                <a:solidFill>
                  <a:srgbClr val="171A1B"/>
                </a:solidFill>
              </a:rPr>
              <a:t>měkkozobí</a:t>
            </a:r>
            <a:endParaRPr lang="cs-CZ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171A1B"/>
                </a:solidFill>
              </a:rPr>
              <a:t>Autor: Mgr. Hana Krajčová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Škola: Základní škola </a:t>
            </a:r>
            <a:r>
              <a:rPr lang="cs-CZ" dirty="0" err="1" smtClean="0">
                <a:solidFill>
                  <a:srgbClr val="171A1B"/>
                </a:solidFill>
              </a:rPr>
              <a:t>Fryšták</a:t>
            </a:r>
            <a:r>
              <a:rPr lang="cs-CZ" dirty="0" smtClean="0">
                <a:solidFill>
                  <a:srgbClr val="171A1B"/>
                </a:solidFill>
              </a:rPr>
              <a:t>, okres Zlín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08720"/>
            <a:ext cx="75973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Hrdlička  zahradní: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je ohrožený druh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je kriticky ohrožený druh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je invazivní, přemnožuje se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55576" y="3717032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holub hřivnáč</a:t>
            </a:r>
          </a:p>
          <a:p>
            <a:pPr marL="514350" indent="-514350" algn="l"/>
            <a:r>
              <a:rPr lang="cs-CZ" sz="3200" dirty="0" smtClean="0"/>
              <a:t>				b) holub domácí</a:t>
            </a:r>
          </a:p>
          <a:p>
            <a:pPr marL="514350" indent="-514350" algn="l"/>
            <a:r>
              <a:rPr lang="cs-CZ" sz="3200" dirty="0" smtClean="0"/>
              <a:t>				c) holub doupňák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36296" y="3284984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7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noaction" highlightClick="1"/>
          </p:cNvPr>
          <p:cNvSpPr/>
          <p:nvPr/>
        </p:nvSpPr>
        <p:spPr>
          <a:xfrm>
            <a:off x="7596336" y="386104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7596336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lačítko akce: Dopředu nebo Další 8">
            <a:hlinkClick r:id="" action="ppaction://noaction" highlightClick="1"/>
          </p:cNvPr>
          <p:cNvSpPr/>
          <p:nvPr/>
        </p:nvSpPr>
        <p:spPr>
          <a:xfrm>
            <a:off x="7596336" y="50851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pic>
        <p:nvPicPr>
          <p:cNvPr id="2" name="Picture 2" descr="Soubor:Blue Rock Pigeon I2 IMG 7877.jpg">
            <a:hlinkClick r:id="rId3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6296" b="6296"/>
          <a:stretch>
            <a:fillRect/>
          </a:stretch>
        </p:blipFill>
        <p:spPr bwMode="auto">
          <a:xfrm>
            <a:off x="2124075" y="188913"/>
            <a:ext cx="5051425" cy="3311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7584" y="3933056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hrdlička zahradní</a:t>
            </a:r>
          </a:p>
          <a:p>
            <a:pPr marL="514350" indent="-514350" algn="l"/>
            <a:r>
              <a:rPr lang="cs-CZ" sz="3200" dirty="0" smtClean="0"/>
              <a:t>				b) hrdlička divoká</a:t>
            </a:r>
          </a:p>
          <a:p>
            <a:pPr marL="514350" indent="-514350" algn="l"/>
            <a:r>
              <a:rPr lang="cs-CZ" sz="3200" dirty="0" smtClean="0"/>
              <a:t>				c) hrdlička evropská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357301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8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lačítko akce: Dopředu nebo Další 7">
            <a:hlinkClick r:id="" action="ppaction://noaction" highlightClick="1"/>
          </p:cNvPr>
          <p:cNvSpPr/>
          <p:nvPr/>
        </p:nvSpPr>
        <p:spPr>
          <a:xfrm>
            <a:off x="7740352" y="472514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lačítko akce: Dopředu nebo Další 8">
            <a:hlinkClick r:id="" action="ppaction://noaction" highlightClick="1"/>
          </p:cNvPr>
          <p:cNvSpPr/>
          <p:nvPr/>
        </p:nvSpPr>
        <p:spPr>
          <a:xfrm>
            <a:off x="7740352" y="530120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pic>
        <p:nvPicPr>
          <p:cNvPr id="2" name="Picture 2" descr="Soubor:Collared Dove.jpg">
            <a:hlinkClick r:id="rId3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805" b="805"/>
          <a:stretch>
            <a:fillRect/>
          </a:stretch>
        </p:blipFill>
        <p:spPr bwMode="auto">
          <a:xfrm>
            <a:off x="2095500" y="260350"/>
            <a:ext cx="5272088" cy="34559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79712" y="2924944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Výborně!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18864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Zdroje použité dne </a:t>
            </a:r>
            <a:r>
              <a:rPr lang="cs-CZ" sz="2000" dirty="0" smtClean="0"/>
              <a:t>10. </a:t>
            </a:r>
            <a:r>
              <a:rPr lang="cs-CZ" sz="2000" dirty="0" smtClean="0"/>
              <a:t>5</a:t>
            </a:r>
            <a:r>
              <a:rPr lang="cs-CZ" sz="2000" dirty="0" smtClean="0"/>
              <a:t>. </a:t>
            </a:r>
            <a:r>
              <a:rPr lang="cs-CZ" sz="2000" dirty="0" smtClean="0"/>
              <a:t>2013:</a:t>
            </a:r>
            <a:endParaRPr lang="cs-CZ" sz="2000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179512" y="69269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Blue Rock Pigeon I2 IMG 7877.jpg. In: </a:t>
            </a:r>
            <a:r>
              <a:rPr lang="cs-CZ" sz="1400" i="1" dirty="0" smtClean="0"/>
              <a:t>Wikipedia: the free encyclopedia</a:t>
            </a:r>
            <a:r>
              <a:rPr lang="cs-CZ" sz="1400" dirty="0" smtClean="0"/>
              <a:t> [online]. San Francisco (CA): Wikimedia Foundation, 2001-, 31. 3. 2008, 19:36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http://cs.wikipedia.org/wiki/Soubor:Blue_Rock_Pigeon_I2_IMG_7877.jpg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Blue Rock Pigeon I2 IMG 7877.jpg.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31. 3. 2008, 19:36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http://cs.wikipedia.org/wiki/Soubor:Blue_Rock_Pigeon_I2_IMG_7877.jpg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Wood.pigeon.2.arp.750pix.jpg.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28. 1. 2005, 16:04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http://cs.wikipedia.org/wiki/Soubor:Wood.pigeon.2.arp.750pix.jpg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 </a:t>
            </a:r>
            <a:r>
              <a:rPr lang="cs-CZ" sz="1400" dirty="0" err="1" smtClean="0"/>
              <a:t>ColumbaOenas.jpg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31. 3. 2009, 15:11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http://cs.wikipedia.org/wiki/Soubor:ColumbaOenas.jpg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Collared</a:t>
            </a:r>
            <a:r>
              <a:rPr lang="cs-CZ" sz="1400" dirty="0" smtClean="0"/>
              <a:t> </a:t>
            </a:r>
            <a:r>
              <a:rPr lang="cs-CZ" sz="1400" dirty="0" err="1" smtClean="0"/>
              <a:t>Dove.jpg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15. 4. 2009, 18:59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http://cs.wikipedia.org/wiki/Soubor:Collared_Dove.jpg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Streptopelia</a:t>
            </a:r>
            <a:r>
              <a:rPr lang="cs-CZ" sz="1400" dirty="0" smtClean="0"/>
              <a:t> </a:t>
            </a:r>
            <a:r>
              <a:rPr lang="cs-CZ" sz="1400" dirty="0" err="1" smtClean="0"/>
              <a:t>turtur</a:t>
            </a:r>
            <a:r>
              <a:rPr lang="cs-CZ" sz="1400" dirty="0" smtClean="0"/>
              <a:t> on a </a:t>
            </a:r>
            <a:r>
              <a:rPr lang="cs-CZ" sz="1400" dirty="0" err="1" smtClean="0"/>
              <a:t>branch.jpg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27. 9. 2008, 14:41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7"/>
              </a:rPr>
              <a:t>http://cs.wikipedia.org/wiki/Soubor:Streptopelia_turtur_on_a_branch.jpg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323528" y="548680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cs-CZ" sz="1400" dirty="0" err="1" smtClean="0"/>
              <a:t>Blue</a:t>
            </a:r>
            <a:r>
              <a:rPr lang="cs-CZ" sz="1400" dirty="0" smtClean="0"/>
              <a:t> Rock Pigeon I2 IMG 7877.jpg.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31. 3. 2008, 19:36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http://cs.wikipedia.org/wiki/Soubor:Blue_Rock_Pigeon_I2_IMG_7877.jpg</a:t>
            </a: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cs-CZ" sz="1400" dirty="0" err="1" smtClean="0"/>
              <a:t>Collared</a:t>
            </a:r>
            <a:r>
              <a:rPr lang="cs-CZ" sz="1400" dirty="0" smtClean="0"/>
              <a:t> </a:t>
            </a:r>
            <a:r>
              <a:rPr lang="cs-CZ" sz="1400" dirty="0" err="1" smtClean="0"/>
              <a:t>Dove.jpg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15. 4. 2009, 18:59 [cit. </a:t>
            </a:r>
            <a:r>
              <a:rPr lang="cs-CZ" sz="1400" dirty="0" smtClean="0"/>
              <a:t>2013-05-10].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http://cs.wikipedia.org/wiki/Soubor:Collared_Dove.jpg</a:t>
            </a: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Tento digitální učební materiál je určen pro předmět přírodopis, 7.ročník.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Je zaměřen na opakování znaků a zástupců skupiny </a:t>
            </a:r>
            <a:r>
              <a:rPr lang="cs-CZ" dirty="0" err="1" smtClean="0">
                <a:solidFill>
                  <a:srgbClr val="171A1B"/>
                </a:solidFill>
              </a:rPr>
              <a:t>měkkozobých</a:t>
            </a:r>
            <a:r>
              <a:rPr lang="cs-CZ" dirty="0" smtClean="0">
                <a:solidFill>
                  <a:srgbClr val="171A1B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     ptáků, jeho součástí je procvičení učiva formou testových otázek.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Materiál vznikal ze zápisů autorky, která vycházela z učebnice: </a:t>
            </a:r>
            <a:r>
              <a:rPr lang="cs-CZ" dirty="0" smtClean="0"/>
              <a:t>Černík,V.,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     Hamerská, M., Martinec, Z., Vaněk, J. </a:t>
            </a:r>
            <a:r>
              <a:rPr lang="cs-CZ" i="1" dirty="0" smtClean="0"/>
              <a:t>Přírodopis 7: Zoologie a botanika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 smtClean="0"/>
              <a:t>     pro základní školy. </a:t>
            </a:r>
            <a:r>
              <a:rPr lang="nn-NO" dirty="0" smtClean="0"/>
              <a:t>1. vyd. Praha: SPN, 2008</a:t>
            </a:r>
            <a:r>
              <a:rPr lang="cs-CZ" dirty="0" smtClean="0"/>
              <a:t>, ISBN 978-807-2353-873</a:t>
            </a:r>
            <a:endParaRPr lang="cs-CZ" dirty="0" smtClean="0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Znaky: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820472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2400" b="1" dirty="0" smtClean="0">
                <a:latin typeface="Calibri" pitchFamily="34" charset="0"/>
              </a:rPr>
              <a:t>zobák tvrdý pouze na špičce, na bázi je měkké ozobí </a:t>
            </a:r>
          </a:p>
          <a:p>
            <a:r>
              <a:rPr lang="cs-CZ" sz="2400" b="1" dirty="0" smtClean="0">
                <a:latin typeface="Calibri" pitchFamily="34" charset="0"/>
              </a:rPr>
              <a:t>chybí kostrční žláza – drobivý prach</a:t>
            </a:r>
          </a:p>
          <a:p>
            <a:r>
              <a:rPr lang="cs-CZ" sz="2400" b="1" dirty="0" smtClean="0">
                <a:latin typeface="Calibri" pitchFamily="34" charset="0"/>
              </a:rPr>
              <a:t>živí se semeny, ale i dužnatými plody rostlin</a:t>
            </a:r>
          </a:p>
          <a:p>
            <a:r>
              <a:rPr lang="cs-CZ" sz="2400" b="1" dirty="0" smtClean="0">
                <a:latin typeface="Calibri" pitchFamily="34" charset="0"/>
              </a:rPr>
              <a:t>jsou krmiví</a:t>
            </a:r>
          </a:p>
          <a:p>
            <a:r>
              <a:rPr lang="cs-CZ" sz="2400" b="1" dirty="0" smtClean="0">
                <a:latin typeface="Calibri" pitchFamily="34" charset="0"/>
              </a:rPr>
              <a:t>mláďata krmena kašovitou předtrávenou potravou z volete</a:t>
            </a:r>
          </a:p>
          <a:p>
            <a:r>
              <a:rPr lang="cs-CZ" sz="2400" b="1" dirty="0" smtClean="0">
                <a:latin typeface="Calibri" pitchFamily="34" charset="0"/>
              </a:rPr>
              <a:t>není výrazný pohlavní dimorfismus</a:t>
            </a:r>
          </a:p>
          <a:p>
            <a:r>
              <a:rPr lang="cs-CZ" sz="2400" b="1" dirty="0" smtClean="0">
                <a:latin typeface="Calibri" pitchFamily="34" charset="0"/>
              </a:rPr>
              <a:t>význam: domestikace holuba – zpravodajská a vojenská služba,     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                   přemnožení ve městech – přenášení nemocí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                                                                   poškozování památek </a:t>
            </a:r>
          </a:p>
          <a:p>
            <a:endParaRPr lang="cs-CZ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0526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012160" y="5301208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1</a:t>
            </a:r>
            <a:endParaRPr lang="cs-CZ" sz="800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effectLst/>
              </a:rPr>
              <a:t>Holub  domácí</a:t>
            </a:r>
            <a:endParaRPr lang="cs-CZ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56576" y="188640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MĚKKÉ  OZOBÍ</a:t>
            </a:r>
            <a:endParaRPr lang="cs-CZ" sz="2000" b="1" dirty="0">
              <a:latin typeface="Calibri" pitchFamily="34" charset="0"/>
            </a:endParaRPr>
          </a:p>
        </p:txBody>
      </p:sp>
      <p:pic>
        <p:nvPicPr>
          <p:cNvPr id="13314" name="Picture 2" descr="Soubor:Blue Rock Pigeon I2 IMG 787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980728"/>
            <a:ext cx="5664629" cy="4248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Přímá spojovací šipka 13"/>
          <p:cNvCxnSpPr/>
          <p:nvPr/>
        </p:nvCxnSpPr>
        <p:spPr>
          <a:xfrm flipH="1">
            <a:off x="6228184" y="1412776"/>
            <a:ext cx="936104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545 0.09598 C -0.17777 0.09529 -0.18576 0.09529 -0.1993 0.09552 C -0.2092 0.09598 -0.22899 0.09829 -0.23854 0.10245 C -0.24375 0.10477 -0.2493 0.10754 -0.2552 0.10893 C -0.25798 0.11124 -0.26163 0.11309 -0.2651 0.11448 C -0.2677 0.11587 -0.2677 0.11448 -0.2677 0.11633 " pathEditMode="relative" rAng="0" ptsTypes="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Holubi</a:t>
            </a:r>
            <a:endParaRPr kumimoji="0" lang="cs-CZ" sz="32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95536" y="692696"/>
            <a:ext cx="266429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Holub  domácí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84168" y="764704"/>
            <a:ext cx="291581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Holub  hřivnáč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99592" y="5301208"/>
            <a:ext cx="2376264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Holub  doupňák </a:t>
            </a:r>
            <a:r>
              <a:rPr kumimoji="0" lang="cs-C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771800" y="3356992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2</a:t>
            </a:r>
            <a:endParaRPr lang="cs-CZ" sz="800" dirty="0"/>
          </a:p>
        </p:txBody>
      </p:sp>
      <p:sp>
        <p:nvSpPr>
          <p:cNvPr id="9" name="TextovéPole 8"/>
          <p:cNvSpPr txBox="1"/>
          <p:nvPr/>
        </p:nvSpPr>
        <p:spPr>
          <a:xfrm rot="21425516">
            <a:off x="8472499" y="3373760"/>
            <a:ext cx="6664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3</a:t>
            </a:r>
            <a:endParaRPr lang="cs-CZ" sz="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5517232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4</a:t>
            </a:r>
            <a:endParaRPr lang="cs-CZ" sz="800" dirty="0"/>
          </a:p>
        </p:txBody>
      </p:sp>
      <p:pic>
        <p:nvPicPr>
          <p:cNvPr id="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5877272"/>
            <a:ext cx="3657600" cy="796925"/>
          </a:xfrm>
          <a:prstGeom prst="rect">
            <a:avLst/>
          </a:prstGeom>
          <a:noFill/>
        </p:spPr>
      </p:pic>
      <p:pic>
        <p:nvPicPr>
          <p:cNvPr id="19" name="Picture 2" descr="Soubor:Blue Rock Pigeon I2 IMG 787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124744"/>
            <a:ext cx="2915816" cy="2186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0" name="Picture 2" descr="Soubor:Wood.pigeon.2.arp.750pix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1196752"/>
            <a:ext cx="2852019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2" name="Picture 4" descr="Soubor:ColumbaOenas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2996952"/>
            <a:ext cx="2160240" cy="2700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Hrdličky</a:t>
            </a:r>
            <a:endParaRPr kumimoji="0" lang="cs-CZ" sz="32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99592" y="1268760"/>
            <a:ext cx="31318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Hrdlička  zahradní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436096" y="1268760"/>
            <a:ext cx="31318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Hrdlička  divoká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23928" y="465313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5</a:t>
            </a:r>
            <a:endParaRPr lang="cs-CZ" sz="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460432" y="465313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6</a:t>
            </a:r>
            <a:endParaRPr lang="cs-CZ" sz="800" dirty="0"/>
          </a:p>
        </p:txBody>
      </p:sp>
      <p:pic>
        <p:nvPicPr>
          <p:cNvPr id="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877272"/>
            <a:ext cx="3657600" cy="796925"/>
          </a:xfrm>
          <a:prstGeom prst="rect">
            <a:avLst/>
          </a:prstGeom>
          <a:noFill/>
        </p:spPr>
      </p:pic>
      <p:pic>
        <p:nvPicPr>
          <p:cNvPr id="10242" name="Picture 2" descr="Soubor:Collared Dov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9" y="1844824"/>
            <a:ext cx="4032448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4" name="Picture 4" descr="Soubor:Streptopelia turtur on a branch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1844825"/>
            <a:ext cx="4010938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792088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             </a:t>
            </a:r>
            <a:r>
              <a:rPr lang="cs-CZ" sz="3600" b="1" dirty="0" smtClean="0">
                <a:latin typeface="Calibri" pitchFamily="34" charset="0"/>
              </a:rPr>
              <a:t>Ptáci  </a:t>
            </a:r>
            <a:r>
              <a:rPr lang="cs-CZ" sz="3600" b="1" dirty="0" err="1" smtClean="0">
                <a:latin typeface="Calibri" pitchFamily="34" charset="0"/>
              </a:rPr>
              <a:t>měkkozobí</a:t>
            </a:r>
            <a:r>
              <a:rPr lang="cs-CZ" sz="3600" b="1" dirty="0" smtClean="0">
                <a:latin typeface="Calibri" pitchFamily="34" charset="0"/>
              </a:rPr>
              <a:t>  se  živí</a:t>
            </a:r>
            <a:r>
              <a:rPr lang="cs-CZ" sz="3600" b="1" dirty="0" smtClean="0"/>
              <a:t>:</a:t>
            </a:r>
          </a:p>
          <a:p>
            <a:endParaRPr lang="cs-CZ" sz="3600" b="1" dirty="0" smtClean="0"/>
          </a:p>
          <a:p>
            <a:endParaRPr lang="cs-CZ" sz="1400" dirty="0" smtClean="0"/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rostlinnou i živočišnou potravou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pouze semeny a plody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pouze drobným hmyzem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460432" y="234888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460432" y="342900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lačítko akce: Dopředu nebo Další 5">
            <a:hlinkClick r:id="" action="ppaction://noaction" highlightClick="1"/>
          </p:cNvPr>
          <p:cNvSpPr/>
          <p:nvPr/>
        </p:nvSpPr>
        <p:spPr>
          <a:xfrm>
            <a:off x="8460432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836712"/>
            <a:ext cx="81369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             </a:t>
            </a:r>
            <a:r>
              <a:rPr lang="cs-CZ" sz="3600" b="1" dirty="0" smtClean="0">
                <a:latin typeface="Calibri" pitchFamily="34" charset="0"/>
              </a:rPr>
              <a:t>Zobák u </a:t>
            </a:r>
            <a:r>
              <a:rPr lang="cs-CZ" sz="3600" b="1" dirty="0" err="1" smtClean="0">
                <a:latin typeface="Calibri" pitchFamily="34" charset="0"/>
              </a:rPr>
              <a:t>měkkozobých</a:t>
            </a:r>
            <a:r>
              <a:rPr lang="cs-CZ" sz="3600" b="1" dirty="0" smtClean="0">
                <a:latin typeface="Calibri" pitchFamily="34" charset="0"/>
              </a:rPr>
              <a:t>:</a:t>
            </a:r>
          </a:p>
          <a:p>
            <a:endParaRPr lang="cs-CZ" b="1" dirty="0" smtClean="0"/>
          </a:p>
          <a:p>
            <a:endParaRPr lang="cs-CZ" sz="3600" dirty="0" smtClean="0"/>
          </a:p>
          <a:p>
            <a:pPr marL="457200" indent="-457200">
              <a:buAutoNum type="alphaLcParenR"/>
            </a:pPr>
            <a:r>
              <a:rPr lang="cs-CZ" sz="3600" dirty="0" smtClean="0"/>
              <a:t>je celý měkký</a:t>
            </a:r>
          </a:p>
          <a:p>
            <a:pPr marL="457200" indent="-457200">
              <a:buAutoNum type="alphaLcParenR"/>
            </a:pPr>
            <a:endParaRPr lang="cs-CZ" sz="3600" dirty="0" smtClean="0"/>
          </a:p>
          <a:p>
            <a:pPr marL="457200" indent="-457200">
              <a:buAutoNum type="alphaLcParenR"/>
            </a:pPr>
            <a:r>
              <a:rPr lang="cs-CZ" sz="3600" dirty="0" smtClean="0"/>
              <a:t>je porostlý měkkými výrůstky</a:t>
            </a:r>
          </a:p>
          <a:p>
            <a:pPr marL="457200" indent="-457200">
              <a:buAutoNum type="alphaLcParenR"/>
            </a:pPr>
            <a:endParaRPr lang="cs-CZ" sz="3600" dirty="0" smtClean="0"/>
          </a:p>
          <a:p>
            <a:pPr marL="457200" indent="-457200">
              <a:buAutoNum type="alphaLcParenR"/>
            </a:pPr>
            <a:r>
              <a:rPr lang="cs-CZ" sz="3600" dirty="0" smtClean="0"/>
              <a:t>na bázi má ozobí</a:t>
            </a:r>
          </a:p>
          <a:p>
            <a:pPr marL="457200" indent="-457200">
              <a:buAutoNum type="alphaLcParenR"/>
            </a:pPr>
            <a:endParaRPr lang="cs-CZ" sz="3600" dirty="0" smtClean="0"/>
          </a:p>
          <a:p>
            <a:pPr marL="457200" indent="-457200">
              <a:buAutoNum type="alphaLcParenR"/>
            </a:pPr>
            <a:endParaRPr lang="cs-CZ" sz="3600" dirty="0" smtClean="0"/>
          </a:p>
          <a:p>
            <a:pPr marL="457200" indent="-457200">
              <a:buAutoNum type="alphaLcParenR"/>
            </a:pPr>
            <a:endParaRPr lang="cs-CZ" sz="3600" dirty="0"/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7740352" y="234888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7740352" y="342900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740352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46043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          Holub  domácí: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byl vyšlechtěn z holuba skalního</a:t>
            </a:r>
          </a:p>
          <a:p>
            <a:pPr marL="457200" indent="-457200">
              <a:buAutoNum type="alphaLcParenR"/>
            </a:pPr>
            <a:endParaRPr lang="cs-CZ" sz="34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byl vyšlechtěn z holuba hřivnáče</a:t>
            </a:r>
          </a:p>
          <a:p>
            <a:pPr marL="457200" indent="-457200">
              <a:buAutoNum type="alphaLcParenR"/>
            </a:pPr>
            <a:endParaRPr lang="cs-CZ" sz="34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je původní druh</a:t>
            </a:r>
            <a:endParaRPr lang="cs-CZ" sz="34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8388424" y="22768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388424" y="32849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388424" y="42930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lastní 8">
      <a:dk1>
        <a:srgbClr val="262626"/>
      </a:dk1>
      <a:lt1>
        <a:sysClr val="window" lastClr="FFFFFF"/>
      </a:lt1>
      <a:dk2>
        <a:srgbClr val="4E5B6F"/>
      </a:dk2>
      <a:lt2>
        <a:srgbClr val="E2E7F4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523</TotalTime>
  <Words>642</Words>
  <Application>Microsoft Office PowerPoint</Application>
  <PresentationFormat>Předvádění na obrazovce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Vrchol</vt:lpstr>
      <vt:lpstr>Výchozí návrh</vt:lpstr>
      <vt:lpstr>1_Výchozí návrh</vt:lpstr>
      <vt:lpstr>PTÁCI  MĚKKOZOBÍ</vt:lpstr>
      <vt:lpstr>Anotace:</vt:lpstr>
      <vt:lpstr>Znaky:</vt:lpstr>
      <vt:lpstr>Holub  domácí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Hanka</dc:creator>
  <cp:lastModifiedBy>Hanka</cp:lastModifiedBy>
  <cp:revision>140</cp:revision>
  <dcterms:created xsi:type="dcterms:W3CDTF">2012-11-07T15:17:22Z</dcterms:created>
  <dcterms:modified xsi:type="dcterms:W3CDTF">2013-04-23T16:10:44Z</dcterms:modified>
</cp:coreProperties>
</file>