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84" r:id="rId4"/>
    <p:sldId id="282" r:id="rId5"/>
    <p:sldId id="257" r:id="rId6"/>
    <p:sldId id="259" r:id="rId7"/>
    <p:sldId id="273" r:id="rId8"/>
    <p:sldId id="290" r:id="rId9"/>
    <p:sldId id="261" r:id="rId10"/>
    <p:sldId id="263" r:id="rId11"/>
    <p:sldId id="262" r:id="rId12"/>
    <p:sldId id="288" r:id="rId13"/>
    <p:sldId id="276" r:id="rId14"/>
    <p:sldId id="277" r:id="rId15"/>
    <p:sldId id="278" r:id="rId16"/>
    <p:sldId id="265" r:id="rId17"/>
    <p:sldId id="283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e/Greygoos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c/Mallard_08050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Greylag-Goose.jpg" TargetMode="External"/><Relationship Id="rId7" Type="http://schemas.openxmlformats.org/officeDocument/2006/relationships/hyperlink" Target="http://cs.wikipedia.org/wiki/Soubor:Corhwyaden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Mallard_080508.jpg" TargetMode="External"/><Relationship Id="rId5" Type="http://schemas.openxmlformats.org/officeDocument/2006/relationships/hyperlink" Target="http://cs.wikipedia.org/wiki/Soubor:CygneVaires.jpg" TargetMode="External"/><Relationship Id="rId4" Type="http://schemas.openxmlformats.org/officeDocument/2006/relationships/hyperlink" Target="http://cs.wikipedia.org/wiki/Soubor:Domestic_Goose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Tufted-Duck-male-female.jpg" TargetMode="External"/><Relationship Id="rId7" Type="http://schemas.openxmlformats.org/officeDocument/2006/relationships/hyperlink" Target="http://cs.wikipedia.org/wiki/Soubor:Mallard_08050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Greygoose.jpg?uselang=cs" TargetMode="External"/><Relationship Id="rId5" Type="http://schemas.openxmlformats.org/officeDocument/2006/relationships/hyperlink" Target="http://cs.wikipedia.org/wiki/Soubor:Northern_Shoveler_Anas_clypeata.jpg" TargetMode="External"/><Relationship Id="rId4" Type="http://schemas.openxmlformats.org/officeDocument/2006/relationships/hyperlink" Target="http://cs.wikipedia.org/wiki/Soubor:Hunawihr-ruddy-shelduck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5/Greylag-Goos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//upload.wikimedia.org/wikipedia/commons/c/c5/Greylag-Goose.jpg" TargetMode="External"/><Relationship Id="rId7" Type="http://schemas.openxmlformats.org/officeDocument/2006/relationships/hyperlink" Target="//upload.wikimedia.org/wikipedia/commons/a/a2/CygneVaires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//upload.wikimedia.org/wikipedia/commons/3/39/Domestic_Goose.jpg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//upload.wikimedia.org/wikipedia/commons/7/7c/Mallard_080508.jpg" TargetMode="External"/><Relationship Id="rId7" Type="http://schemas.openxmlformats.org/officeDocument/2006/relationships/hyperlink" Target="//upload.wikimedia.org/wikipedia/commons/e/eb/Tufted-Duck-male-female.jpg" TargetMode="External"/><Relationship Id="rId12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hyperlink" Target="//upload.wikimedia.org/wikipedia/commons/e/e9/Northern_Shoveler_Anas_clypeata.jpg" TargetMode="External"/><Relationship Id="rId5" Type="http://schemas.openxmlformats.org/officeDocument/2006/relationships/hyperlink" Target="//upload.wikimedia.org/wikipedia/commons/1/1e/Corhwyaden.jpg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openxmlformats.org/officeDocument/2006/relationships/hyperlink" Target="//upload.wikimedia.org/wikipedia/commons/e/ef/Hunawihr-ruddy-shelduck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PTÁCI  VRUBOZOBÍ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Název projektu: Modernizace výuky na ZŠ Slušovice, </a:t>
            </a:r>
            <a:r>
              <a:rPr lang="cs-CZ" dirty="0" err="1" smtClean="0">
                <a:solidFill>
                  <a:srgbClr val="171A1B"/>
                </a:solidFill>
              </a:rPr>
              <a:t>Fryšták</a:t>
            </a:r>
            <a:r>
              <a:rPr lang="cs-CZ" smtClean="0">
                <a:solidFill>
                  <a:srgbClr val="171A1B"/>
                </a:solidFill>
              </a:rPr>
              <a:t>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srgbClr val="171A1B"/>
                </a:solidFill>
              </a:rPr>
              <a:t>Př</a:t>
            </a:r>
            <a:r>
              <a:rPr lang="cs-CZ" dirty="0" smtClean="0">
                <a:solidFill>
                  <a:srgbClr val="171A1B"/>
                </a:solidFill>
              </a:rPr>
              <a:t>_118_Obratlovci_Ptáci vrubozobí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Hana Krajčová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</a:t>
            </a:r>
            <a:r>
              <a:rPr lang="cs-CZ" dirty="0" err="1" smtClean="0">
                <a:solidFill>
                  <a:srgbClr val="171A1B"/>
                </a:solidFill>
              </a:rPr>
              <a:t>Fryšták</a:t>
            </a:r>
            <a:r>
              <a:rPr lang="cs-CZ" dirty="0" smtClean="0">
                <a:solidFill>
                  <a:srgbClr val="171A1B"/>
                </a:solidFill>
              </a:rPr>
              <a:t>, okres Zlín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908720"/>
            <a:ext cx="75973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             Společným  znakem  je:</a:t>
            </a:r>
          </a:p>
          <a:p>
            <a:endParaRPr lang="cs-CZ" sz="3600" b="1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úzký, dlouhý zobák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krátký, plochý zobák s vroubky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měkký zobák na konci s ozobím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8100392" y="24928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8100392" y="357301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100392" y="465313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5576" y="3717032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čírka obecná</a:t>
            </a:r>
          </a:p>
          <a:p>
            <a:pPr marL="514350" indent="-514350" algn="l"/>
            <a:r>
              <a:rPr lang="cs-CZ" sz="3200" dirty="0" smtClean="0"/>
              <a:t>				b) husa velká</a:t>
            </a:r>
          </a:p>
          <a:p>
            <a:pPr marL="514350" indent="-514350" algn="l"/>
            <a:r>
              <a:rPr lang="cs-CZ" sz="3200" dirty="0" smtClean="0"/>
              <a:t>				c) husice obecná  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36296" y="328498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10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596336" y="386104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lačítko akce: Dopředu nebo Další 7">
            <a:hlinkClick r:id="" action="ppaction://hlinkshowjump?jump=nextslide" highlightClick="1"/>
          </p:cNvPr>
          <p:cNvSpPr/>
          <p:nvPr/>
        </p:nvSpPr>
        <p:spPr>
          <a:xfrm>
            <a:off x="7596336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596336" y="50851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pic>
        <p:nvPicPr>
          <p:cNvPr id="5124" name="Picture 4" descr="File:Greygoose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6296" b="6296"/>
          <a:stretch>
            <a:fillRect/>
          </a:stretch>
        </p:blipFill>
        <p:spPr bwMode="auto">
          <a:xfrm>
            <a:off x="2124075" y="188913"/>
            <a:ext cx="5051425" cy="33115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7584" y="3933056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čírka zelená</a:t>
            </a:r>
          </a:p>
          <a:p>
            <a:pPr marL="514350" indent="-514350" algn="l"/>
            <a:r>
              <a:rPr lang="cs-CZ" sz="3200" dirty="0" smtClean="0"/>
              <a:t>				b) lžičák pestrý</a:t>
            </a:r>
          </a:p>
          <a:p>
            <a:pPr marL="514350" indent="-514350" algn="l"/>
            <a:r>
              <a:rPr lang="cs-CZ" sz="3200" dirty="0" smtClean="0"/>
              <a:t>				c) kachna divoká  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380312" y="357301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11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740352" y="40770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740352" y="472514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>
          <a:xfrm>
            <a:off x="7740352" y="530120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pic>
        <p:nvPicPr>
          <p:cNvPr id="4100" name="Picture 4" descr="Soubor:Mallard 080508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3755" b="3755"/>
          <a:stretch>
            <a:fillRect/>
          </a:stretch>
        </p:blipFill>
        <p:spPr bwMode="auto">
          <a:xfrm>
            <a:off x="2095500" y="260350"/>
            <a:ext cx="5272088" cy="34559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79712" y="292494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Výborně!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8864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Zdroje použité dne </a:t>
            </a:r>
            <a:r>
              <a:rPr lang="cs-CZ" sz="2000" dirty="0" smtClean="0"/>
              <a:t>15. </a:t>
            </a:r>
            <a:r>
              <a:rPr lang="cs-CZ" sz="2000" dirty="0" smtClean="0"/>
              <a:t>5</a:t>
            </a:r>
            <a:r>
              <a:rPr lang="cs-CZ" sz="2000" dirty="0" smtClean="0"/>
              <a:t>. </a:t>
            </a:r>
            <a:r>
              <a:rPr lang="cs-CZ" sz="2000" dirty="0" smtClean="0"/>
              <a:t>2013:</a:t>
            </a:r>
            <a:endParaRPr lang="cs-CZ" sz="20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79512" y="692696"/>
            <a:ext cx="89644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Greylag</a:t>
            </a:r>
            <a:r>
              <a:rPr lang="cs-CZ" sz="1400" dirty="0" smtClean="0"/>
              <a:t>-</a:t>
            </a:r>
            <a:r>
              <a:rPr lang="cs-CZ" sz="1400" dirty="0" err="1" smtClean="0"/>
              <a:t>Goose.jpg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4. 5. 2008, 19:32 [cit. </a:t>
            </a:r>
            <a:r>
              <a:rPr lang="cs-CZ" sz="1400" dirty="0" smtClean="0"/>
              <a:t>2013-05-15]. </a:t>
            </a:r>
            <a:r>
              <a:rPr lang="cs-CZ" sz="1400" dirty="0" smtClean="0"/>
              <a:t>Dostupné z: </a:t>
            </a:r>
            <a:r>
              <a:rPr lang="cs-CZ" sz="1400" dirty="0" smtClean="0">
                <a:hlinkClick r:id="rId3"/>
              </a:rPr>
              <a:t>http://cs.wikipedia.org/wiki/Soubor:Greylag-Goose.jpg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Greylag</a:t>
            </a:r>
            <a:r>
              <a:rPr lang="cs-CZ" sz="1400" dirty="0" smtClean="0"/>
              <a:t>-</a:t>
            </a:r>
            <a:r>
              <a:rPr lang="cs-CZ" sz="1400" dirty="0" err="1" smtClean="0"/>
              <a:t>Goose.jpg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4. 5. 2008, 19:32 [cit. </a:t>
            </a:r>
            <a:r>
              <a:rPr lang="cs-CZ" sz="1400" dirty="0" smtClean="0"/>
              <a:t>2013-05-15]. </a:t>
            </a:r>
            <a:r>
              <a:rPr lang="cs-CZ" sz="1400" dirty="0" smtClean="0"/>
              <a:t>Dostupné z: </a:t>
            </a:r>
            <a:r>
              <a:rPr lang="cs-CZ" sz="1400" dirty="0" smtClean="0">
                <a:hlinkClick r:id="rId3"/>
              </a:rPr>
              <a:t>http://cs.wikipedia.org/wiki/Soubor:Greylag-Goose.jpg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Domestic</a:t>
            </a:r>
            <a:r>
              <a:rPr lang="cs-CZ" sz="1400" dirty="0" smtClean="0"/>
              <a:t> </a:t>
            </a:r>
            <a:r>
              <a:rPr lang="cs-CZ" sz="1400" dirty="0" err="1" smtClean="0"/>
              <a:t>Goose.jpg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18. 10. 2008, 07:26 [cit. </a:t>
            </a:r>
            <a:r>
              <a:rPr lang="cs-CZ" sz="1400" dirty="0" smtClean="0"/>
              <a:t>2013-05-15]. </a:t>
            </a:r>
            <a:r>
              <a:rPr lang="cs-CZ" sz="1400" dirty="0" smtClean="0"/>
              <a:t>Dostupné z: </a:t>
            </a:r>
            <a:r>
              <a:rPr lang="cs-CZ" sz="1400" dirty="0" smtClean="0">
                <a:hlinkClick r:id="rId4"/>
              </a:rPr>
              <a:t>http://cs.wikipedia.org/wiki/Soubor:Domestic_Goose.jpg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CygneVaires.jpg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6. 11. 2007, 18:52 [cit. </a:t>
            </a:r>
            <a:r>
              <a:rPr lang="cs-CZ" sz="1400" dirty="0" smtClean="0"/>
              <a:t>2013-05-15]. </a:t>
            </a:r>
            <a:r>
              <a:rPr lang="cs-CZ" sz="1400" dirty="0" smtClean="0"/>
              <a:t>Dostupné z: </a:t>
            </a:r>
            <a:r>
              <a:rPr lang="cs-CZ" sz="1400" dirty="0" smtClean="0">
                <a:hlinkClick r:id="rId5"/>
              </a:rPr>
              <a:t>http://cs.wikipedia.org/wiki/Soubor:CygneVaires.jpg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Mallard</a:t>
            </a:r>
            <a:r>
              <a:rPr lang="cs-CZ" sz="1400" dirty="0" smtClean="0"/>
              <a:t> 080508.jpg.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9. 5. 2008, 15:50 [cit. </a:t>
            </a:r>
            <a:r>
              <a:rPr lang="cs-CZ" sz="1400" dirty="0" smtClean="0"/>
              <a:t>2013-05-15]. </a:t>
            </a:r>
            <a:r>
              <a:rPr lang="cs-CZ" sz="1400" dirty="0" smtClean="0"/>
              <a:t>Dostupné z: </a:t>
            </a:r>
            <a:r>
              <a:rPr lang="cs-CZ" sz="1400" dirty="0" smtClean="0">
                <a:hlinkClick r:id="rId6"/>
              </a:rPr>
              <a:t>http://cs.wikipedia.org/wiki/Soubor:Mallard_080508.jpg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Corhwyaden.jpg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25. 11. 2005, 14:53 [cit. </a:t>
            </a:r>
            <a:r>
              <a:rPr lang="cs-CZ" sz="1400" dirty="0" smtClean="0"/>
              <a:t>2013-05-15]. </a:t>
            </a:r>
            <a:r>
              <a:rPr lang="cs-CZ" sz="1400" dirty="0" smtClean="0"/>
              <a:t>Dostupné z: </a:t>
            </a:r>
            <a:r>
              <a:rPr lang="cs-CZ" sz="1400" dirty="0" smtClean="0">
                <a:hlinkClick r:id="rId7"/>
              </a:rPr>
              <a:t>http://cs.wikipedia.org/wiki/Soubor:Corhwyaden.jpg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323528" y="548680"/>
            <a:ext cx="84969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Tufted</a:t>
            </a:r>
            <a:r>
              <a:rPr lang="cs-CZ" sz="1400" dirty="0" smtClean="0"/>
              <a:t>-</a:t>
            </a:r>
            <a:r>
              <a:rPr lang="cs-CZ" sz="1400" dirty="0" err="1" smtClean="0"/>
              <a:t>Duck</a:t>
            </a:r>
            <a:r>
              <a:rPr lang="cs-CZ" sz="1400" dirty="0" smtClean="0"/>
              <a:t>-male-</a:t>
            </a:r>
            <a:r>
              <a:rPr lang="cs-CZ" sz="1400" dirty="0" err="1" smtClean="0"/>
              <a:t>female.jpg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28. 3. 2008, 13:04 [cit. </a:t>
            </a:r>
            <a:r>
              <a:rPr lang="cs-CZ" sz="1400" dirty="0" smtClean="0"/>
              <a:t>2013-05-15]. </a:t>
            </a:r>
            <a:r>
              <a:rPr lang="cs-CZ" sz="1400" dirty="0" smtClean="0"/>
              <a:t>Dostupné z: </a:t>
            </a:r>
            <a:r>
              <a:rPr lang="cs-CZ" sz="1400" dirty="0" smtClean="0">
                <a:hlinkClick r:id="rId3"/>
              </a:rPr>
              <a:t>http://cs.wikipedia.org/wiki/Soubor:Tufted-Duck-male-female.jpg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Hunawihr</a:t>
            </a:r>
            <a:r>
              <a:rPr lang="cs-CZ" sz="1400" dirty="0" smtClean="0"/>
              <a:t>-</a:t>
            </a:r>
            <a:r>
              <a:rPr lang="cs-CZ" sz="1400" dirty="0" err="1" smtClean="0"/>
              <a:t>ruddy</a:t>
            </a:r>
            <a:r>
              <a:rPr lang="cs-CZ" sz="1400" dirty="0" smtClean="0"/>
              <a:t>-</a:t>
            </a:r>
            <a:r>
              <a:rPr lang="cs-CZ" sz="1400" dirty="0" err="1" smtClean="0"/>
              <a:t>shelduck.jpg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10. 12. 2006, 18:04 [cit. </a:t>
            </a:r>
            <a:r>
              <a:rPr lang="cs-CZ" sz="1400" dirty="0" smtClean="0"/>
              <a:t>2013-05-15]. </a:t>
            </a:r>
            <a:r>
              <a:rPr lang="cs-CZ" sz="1400" dirty="0" smtClean="0"/>
              <a:t>Dostupné z: </a:t>
            </a:r>
            <a:r>
              <a:rPr lang="cs-CZ" sz="1400" dirty="0" smtClean="0">
                <a:hlinkClick r:id="rId4"/>
              </a:rPr>
              <a:t>http://cs.wikipedia.org/wiki/Soubor:Hunawihr-ruddy-shelduck.jpg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Northern</a:t>
            </a:r>
            <a:r>
              <a:rPr lang="cs-CZ" sz="1400" dirty="0" smtClean="0"/>
              <a:t> </a:t>
            </a:r>
            <a:r>
              <a:rPr lang="cs-CZ" sz="1400" dirty="0" err="1" smtClean="0"/>
              <a:t>Shoveler</a:t>
            </a:r>
            <a:r>
              <a:rPr lang="cs-CZ" sz="1400" dirty="0" smtClean="0"/>
              <a:t> </a:t>
            </a:r>
            <a:r>
              <a:rPr lang="cs-CZ" sz="1400" dirty="0" err="1" smtClean="0"/>
              <a:t>Anas</a:t>
            </a:r>
            <a:r>
              <a:rPr lang="cs-CZ" sz="1400" dirty="0" smtClean="0"/>
              <a:t> </a:t>
            </a:r>
            <a:r>
              <a:rPr lang="cs-CZ" sz="1400" dirty="0" err="1" smtClean="0"/>
              <a:t>clypeata.jpg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24. 4. 2011, 15:31 [cit. </a:t>
            </a:r>
            <a:r>
              <a:rPr lang="cs-CZ" sz="1400" dirty="0" smtClean="0"/>
              <a:t>2013-05-15]. </a:t>
            </a:r>
            <a:r>
              <a:rPr lang="cs-CZ" sz="1400" dirty="0" smtClean="0"/>
              <a:t>Dostupné z: </a:t>
            </a:r>
            <a:r>
              <a:rPr lang="cs-CZ" sz="1400" dirty="0" smtClean="0">
                <a:hlinkClick r:id="rId5"/>
              </a:rPr>
              <a:t>http://cs.wikipedia.org/wiki/Soubor:Northern_Shoveler_Anas_clypeata.jpg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Greygoose.jpg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20. 2. 2005, 20:04 [cit. </a:t>
            </a:r>
            <a:r>
              <a:rPr lang="cs-CZ" sz="1400" dirty="0" smtClean="0"/>
              <a:t>2013-05-15]. </a:t>
            </a:r>
            <a:r>
              <a:rPr lang="cs-CZ" sz="1400" dirty="0" smtClean="0"/>
              <a:t>Dostupné z: </a:t>
            </a:r>
            <a:r>
              <a:rPr lang="cs-CZ" sz="1400" dirty="0" smtClean="0">
                <a:hlinkClick r:id="rId6"/>
              </a:rPr>
              <a:t>http://commons.wikimedia.org/wiki/File:Greygoose.jpg?uselang=cs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Mallard</a:t>
            </a:r>
            <a:r>
              <a:rPr lang="cs-CZ" sz="1400" dirty="0" smtClean="0"/>
              <a:t> 080508.jpg.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9. 5. 2008, 15:50 [cit. </a:t>
            </a:r>
            <a:r>
              <a:rPr lang="cs-CZ" sz="1400" dirty="0" smtClean="0"/>
              <a:t>2013-05-15]. </a:t>
            </a:r>
            <a:r>
              <a:rPr lang="cs-CZ" sz="1400" dirty="0" smtClean="0"/>
              <a:t>Dostupné z: </a:t>
            </a:r>
            <a:r>
              <a:rPr lang="cs-CZ" sz="1400" dirty="0" smtClean="0">
                <a:hlinkClick r:id="rId7"/>
              </a:rPr>
              <a:t>http://cs.wikipedia.org/wiki/Soubor:Mallard_080508.jpg</a:t>
            </a:r>
            <a:endParaRPr lang="cs-CZ" sz="1400" dirty="0" smtClean="0"/>
          </a:p>
          <a:p>
            <a:pPr marL="342900" indent="-342900"/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  <a:p>
            <a:pPr marL="342900" indent="-342900"/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digitální učební materiál je určen pro předmět přírodopis, 7.ročník.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zaměřen na opakování znaků a zástupců skupiny vrubozobých ptáků,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     jeho součástí je procvičení učiva formou testových otázek.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vznikal ze zápisů autorky, která vycházela z učebnice: </a:t>
            </a:r>
            <a:r>
              <a:rPr lang="cs-CZ" dirty="0" smtClean="0"/>
              <a:t>Černík,V.,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     Hamerská, M., Martinec, Z., Vaněk, J. </a:t>
            </a:r>
            <a:r>
              <a:rPr lang="cs-CZ" i="1" dirty="0" smtClean="0"/>
              <a:t>Přírodopis 7: Zoologie a botanika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 dirty="0" smtClean="0"/>
              <a:t>     pro základní školy. </a:t>
            </a:r>
            <a:r>
              <a:rPr lang="nn-NO" dirty="0" smtClean="0"/>
              <a:t>1. vyd. Praha: SPN, 2008</a:t>
            </a:r>
            <a:r>
              <a:rPr lang="cs-CZ" dirty="0" smtClean="0"/>
              <a:t>, ISBN 978-807-2353-873</a:t>
            </a:r>
            <a:endParaRPr lang="cs-CZ" dirty="0" smtClean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Znaky: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548680"/>
            <a:ext cx="8820472" cy="554461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sz="2400" b="1" dirty="0" smtClean="0">
                <a:latin typeface="Calibri" pitchFamily="34" charset="0"/>
              </a:rPr>
              <a:t>výborní plavci – schopnost potápění pro potravu</a:t>
            </a:r>
          </a:p>
          <a:p>
            <a:r>
              <a:rPr lang="cs-CZ" sz="2400" b="1" dirty="0" smtClean="0">
                <a:latin typeface="Calibri" pitchFamily="34" charset="0"/>
              </a:rPr>
              <a:t>výborní a rychlí letci – mnozí tažní </a:t>
            </a:r>
          </a:p>
          <a:p>
            <a:r>
              <a:rPr lang="cs-CZ" sz="2400" b="1" dirty="0" smtClean="0">
                <a:latin typeface="Calibri" pitchFamily="34" charset="0"/>
              </a:rPr>
              <a:t>velcí, mohutní ptáci s dlouhým krkem</a:t>
            </a:r>
          </a:p>
          <a:p>
            <a:r>
              <a:rPr lang="cs-CZ" sz="2400" b="1" dirty="0" smtClean="0">
                <a:latin typeface="Calibri" pitchFamily="34" charset="0"/>
              </a:rPr>
              <a:t>krátký plochý zobák s vroubky na okrajích</a:t>
            </a:r>
          </a:p>
          <a:p>
            <a:r>
              <a:rPr lang="cs-CZ" sz="2400" b="1" dirty="0" smtClean="0">
                <a:latin typeface="Calibri" pitchFamily="34" charset="0"/>
              </a:rPr>
              <a:t>na zadních končetinách plovací blány, ve vodě jako vesla</a:t>
            </a:r>
          </a:p>
          <a:p>
            <a:r>
              <a:rPr lang="cs-CZ" sz="2400" b="1" dirty="0" smtClean="0">
                <a:latin typeface="Calibri" pitchFamily="34" charset="0"/>
              </a:rPr>
              <a:t>výrazný pohlavní dimorfismus: samci větší, pestřejší</a:t>
            </a:r>
          </a:p>
          <a:p>
            <a:r>
              <a:rPr lang="cs-CZ" sz="2400" b="1" dirty="0" smtClean="0">
                <a:latin typeface="Calibri" pitchFamily="34" charset="0"/>
              </a:rPr>
              <a:t>velká kostrční žláza – </a:t>
            </a:r>
            <a:r>
              <a:rPr lang="cs-CZ" sz="2400" b="1" dirty="0" err="1" smtClean="0">
                <a:latin typeface="Calibri" pitchFamily="34" charset="0"/>
              </a:rPr>
              <a:t>nesmáčivé</a:t>
            </a:r>
            <a:r>
              <a:rPr lang="cs-CZ" sz="2400" b="1" dirty="0" smtClean="0">
                <a:latin typeface="Calibri" pitchFamily="34" charset="0"/>
              </a:rPr>
              <a:t> obrysové peří, prachové husté</a:t>
            </a:r>
          </a:p>
          <a:p>
            <a:r>
              <a:rPr lang="cs-CZ" sz="2400" b="1" dirty="0" smtClean="0">
                <a:latin typeface="Calibri" pitchFamily="34" charset="0"/>
              </a:rPr>
              <a:t>většinou monogamní </a:t>
            </a:r>
          </a:p>
          <a:p>
            <a:r>
              <a:rPr lang="cs-CZ" sz="2400" b="1" dirty="0" smtClean="0">
                <a:latin typeface="Calibri" pitchFamily="34" charset="0"/>
              </a:rPr>
              <a:t>mláďata nekrmivá</a:t>
            </a:r>
          </a:p>
          <a:p>
            <a:r>
              <a:rPr lang="cs-CZ" sz="2400" b="1" dirty="0" smtClean="0">
                <a:latin typeface="Calibri" pitchFamily="34" charset="0"/>
              </a:rPr>
              <a:t>význam: domestikace pro potravu a peří</a:t>
            </a:r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372200" y="558924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</a:t>
            </a:r>
            <a:endParaRPr lang="cs-CZ" sz="8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effectLst/>
              </a:rPr>
              <a:t>Husa  velká</a:t>
            </a:r>
            <a:endParaRPr lang="cs-CZ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2124744" y="4941168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PLOVACÍ  BLÁNY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2412776" y="62068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PLOCHÝ  ZOBÁK  S  VROUBKY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324528" y="69269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DLOUHÝ  KRK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972600" y="479715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KOSTRČNÍ  ŽLÁZA</a:t>
            </a:r>
            <a:endParaRPr lang="cs-CZ" sz="2000" b="1" dirty="0">
              <a:latin typeface="Calibri" pitchFamily="34" charset="0"/>
            </a:endParaRPr>
          </a:p>
        </p:txBody>
      </p:sp>
      <p:pic>
        <p:nvPicPr>
          <p:cNvPr id="13316" name="Picture 4" descr="Soubor:Greylag-Goos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052736"/>
            <a:ext cx="4464496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Přímá spojovací šipka 13"/>
          <p:cNvCxnSpPr/>
          <p:nvPr/>
        </p:nvCxnSpPr>
        <p:spPr>
          <a:xfrm flipH="1">
            <a:off x="4355976" y="1628800"/>
            <a:ext cx="2664296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2123728" y="1340768"/>
            <a:ext cx="1296144" cy="2160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H="1" flipV="1">
            <a:off x="5724128" y="4437112"/>
            <a:ext cx="1368152" cy="936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>
            <a:off x="1907704" y="5157192"/>
            <a:ext cx="194421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32 0.0296 C 0.27171 0.03238 0.25834 0.03238 0.23698 0.03099 C 0.22066 0.0296 0.18924 0.02498 0.17379 0.01711 C 0.16528 0.01249 0.15643 0.0074 0.14688 0.00416 C 0.14254 -0.00046 0.13629 -0.00416 0.13056 -0.00694 C 0.12605 -0.00925 0.12639 -0.00694 0.12639 -0.00972 " pathEditMode="relative" rAng="0" ptsTypes="fffffA">
                                      <p:cBhvr>
                                        <p:cTn id="6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0.034 L -0.2559 0.075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86 -0.02683 C 0.24218 -0.0266 0.22361 -0.03238 0.20694 -0.03677 C 0.19028 -0.04117 0.1743 -0.04487 0.15486 -0.05273 C 0.1335 -0.06083 0.11232 -0.07123 0.09062 -0.08465 C 0.08541 -0.08719 0.05017 -0.11448 0.04444 -0.11448 " pathEditMode="relative" rAng="0" ptsTypes="fafff">
                                      <p:cBhvr>
                                        <p:cTn id="14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91 -0.00832 C -0.13855 -0.00971 -0.15261 -0.00832 -0.16476 -0.00786 C -0.18264 -0.00601 -0.2007 -0.00485 -0.21771 -0.00208 C -0.22431 -0.00115 -0.23073 -0.00023 -0.2375 0.0007 C -0.24046 0.00093 -0.24636 0.00162 -0.24636 0.00185 C -0.25226 0.00324 -0.25834 0.00347 -0.26476 0.0044 C -0.27275 0.00578 -0.28056 0.0074 -0.28872 0.00856 C -0.29393 0.01041 -0.29948 0.01203 -0.30556 0.01365 C -0.31233 0.01735 -0.30816 0.01642 -0.31598 0.01758 C -0.31771 0.01943 -0.3165 0.01874 -0.31893 0.01989 " pathEditMode="relative" rAng="0" ptsTypes="fffffffff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259632" y="188640"/>
            <a:ext cx="266429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Husa  velká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292080" y="188640"/>
            <a:ext cx="291581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Husa  domácí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971600" y="5301208"/>
            <a:ext cx="2376264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Labuť  velká </a:t>
            </a: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95936" y="299695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 rot="21425516">
            <a:off x="7889404" y="3013720"/>
            <a:ext cx="6664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3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588224" y="551723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4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877272"/>
            <a:ext cx="3657600" cy="796925"/>
          </a:xfrm>
          <a:prstGeom prst="rect">
            <a:avLst/>
          </a:prstGeom>
          <a:noFill/>
        </p:spPr>
      </p:pic>
      <p:pic>
        <p:nvPicPr>
          <p:cNvPr id="19" name="Picture 4" descr="Soubor:Greylag-Goos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692696"/>
            <a:ext cx="252028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 descr="Soubor:Domestic Goos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692696"/>
            <a:ext cx="208823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 descr="Soubor:CygneVaire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3524951"/>
            <a:ext cx="3242251" cy="216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67544" y="332656"/>
            <a:ext cx="25922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Kachna  divoká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84168" y="260648"/>
            <a:ext cx="291581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Čírka  obecná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491880" y="1196752"/>
            <a:ext cx="2376264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Polák  chocholačka </a:t>
            </a: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9512" y="342900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err="1" smtClean="0">
                <a:ln w="6350">
                  <a:noFill/>
                </a:ln>
                <a:latin typeface="+mj-lt"/>
                <a:ea typeface="+mj-ea"/>
                <a:cs typeface="+mj-cs"/>
              </a:rPr>
              <a:t>Husice</a:t>
            </a: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rezavá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372200" y="3501008"/>
            <a:ext cx="255577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Lžičák  pestrý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99792" y="278092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5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 rot="21425516">
            <a:off x="8472499" y="2653680"/>
            <a:ext cx="6664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6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08104" y="522920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7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55776" y="573325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532440" y="573325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9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877272"/>
            <a:ext cx="3657600" cy="796925"/>
          </a:xfrm>
          <a:prstGeom prst="rect">
            <a:avLst/>
          </a:prstGeom>
          <a:noFill/>
        </p:spPr>
      </p:pic>
      <p:pic>
        <p:nvPicPr>
          <p:cNvPr id="54274" name="Picture 2" descr="Soubor:Mallard 08050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764704"/>
            <a:ext cx="2641563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76" name="Picture 4" descr="Soubor:Corhwyade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5760" y="692696"/>
            <a:ext cx="266303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78" name="Picture 6" descr="Soubor:Tufted-Duck-male-femal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1988840"/>
            <a:ext cx="2302487" cy="3185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80" name="Picture 8" descr="Soubor:Hunawihr-ruddy-shelduck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3861048"/>
            <a:ext cx="2495939" cy="1871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82" name="Picture 10" descr="Soubor:Northern Shoveler Anas clypeata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0192" y="3933056"/>
            <a:ext cx="2648342" cy="1764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836712"/>
            <a:ext cx="79208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               </a:t>
            </a:r>
            <a:r>
              <a:rPr lang="cs-CZ" sz="3600" b="1" dirty="0" smtClean="0">
                <a:latin typeface="Calibri" pitchFamily="34" charset="0"/>
              </a:rPr>
              <a:t>Ptáci  vrubozobí </a:t>
            </a:r>
            <a:r>
              <a:rPr lang="cs-CZ" sz="3600" b="1" dirty="0" smtClean="0"/>
              <a:t>:</a:t>
            </a:r>
          </a:p>
          <a:p>
            <a:endParaRPr lang="cs-CZ" sz="3600" b="1" dirty="0" smtClean="0"/>
          </a:p>
          <a:p>
            <a:endParaRPr lang="cs-CZ" sz="1400" dirty="0" smtClean="0"/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jsou výborní letci, mnozí tažní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jsou špatní letci, létají při zemi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žijí pouze na vodě, téměř nelétají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8460432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46043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Dopředu nebo Další 5">
            <a:hlinkClick r:id="" action="ppaction://noaction" highlightClick="1"/>
          </p:cNvPr>
          <p:cNvSpPr/>
          <p:nvPr/>
        </p:nvSpPr>
        <p:spPr>
          <a:xfrm>
            <a:off x="8460432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836712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</a:t>
            </a:r>
            <a:r>
              <a:rPr lang="cs-CZ" sz="3600" b="1" dirty="0" smtClean="0">
                <a:latin typeface="Calibri" pitchFamily="34" charset="0"/>
              </a:rPr>
              <a:t>Pohlavní  dvoutvárnost  u  vrubozobých:</a:t>
            </a:r>
          </a:p>
          <a:p>
            <a:endParaRPr lang="cs-CZ" b="1" dirty="0" smtClean="0">
              <a:latin typeface="Calibri" pitchFamily="34" charset="0"/>
            </a:endParaRPr>
          </a:p>
          <a:p>
            <a:endParaRPr lang="cs-CZ" sz="28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samci  se neliší od samic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samice bývají větší a pestřejší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samci bývají větší a pestřejší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7740352" y="22768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7740352" y="335699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7740352" y="443711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92696"/>
            <a:ext cx="846043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              Při rozmnožování:</a:t>
            </a:r>
          </a:p>
          <a:p>
            <a:endParaRPr lang="cs-CZ" sz="3600" b="1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staví hnízda na zemi, nekrmí mláďata</a:t>
            </a:r>
          </a:p>
          <a:p>
            <a:pPr marL="457200" indent="-457200">
              <a:buAutoNum type="alphaLcParenR"/>
            </a:pPr>
            <a:endParaRPr lang="cs-CZ" sz="34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nestaví hnízda, ani nekrmí mláďata</a:t>
            </a:r>
          </a:p>
          <a:p>
            <a:pPr marL="457200" indent="-457200">
              <a:buAutoNum type="alphaLcParenR"/>
            </a:pPr>
            <a:endParaRPr lang="cs-CZ" sz="34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staví hnízda na stromech, krmí mláďata</a:t>
            </a:r>
            <a:endParaRPr lang="cs-CZ" sz="34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hlinkshowjump?jump=nextslide" highlightClick="1"/>
          </p:cNvPr>
          <p:cNvSpPr/>
          <p:nvPr/>
        </p:nvSpPr>
        <p:spPr>
          <a:xfrm>
            <a:off x="8388424" y="22768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388424" y="32849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388424" y="42930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8">
      <a:dk1>
        <a:srgbClr val="262626"/>
      </a:dk1>
      <a:lt1>
        <a:sysClr val="window" lastClr="FFFFFF"/>
      </a:lt1>
      <a:dk2>
        <a:srgbClr val="4E5B6F"/>
      </a:dk2>
      <a:lt2>
        <a:srgbClr val="E2E7F4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561</TotalTime>
  <Words>793</Words>
  <Application>Microsoft Office PowerPoint</Application>
  <PresentationFormat>Předvádění na obrazovce (4:3)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Vrchol</vt:lpstr>
      <vt:lpstr>Výchozí návrh</vt:lpstr>
      <vt:lpstr>1_Výchozí návrh</vt:lpstr>
      <vt:lpstr>PTÁCI  VRUBOZOBÍ</vt:lpstr>
      <vt:lpstr>Anotace:</vt:lpstr>
      <vt:lpstr>Znaky:</vt:lpstr>
      <vt:lpstr>Husa  velká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Hanka</dc:creator>
  <cp:lastModifiedBy>Hanka</cp:lastModifiedBy>
  <cp:revision>140</cp:revision>
  <dcterms:created xsi:type="dcterms:W3CDTF">2012-11-07T15:17:22Z</dcterms:created>
  <dcterms:modified xsi:type="dcterms:W3CDTF">2013-04-23T16:12:50Z</dcterms:modified>
</cp:coreProperties>
</file>