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84" r:id="rId4"/>
    <p:sldId id="282" r:id="rId5"/>
    <p:sldId id="257" r:id="rId6"/>
    <p:sldId id="259" r:id="rId7"/>
    <p:sldId id="273" r:id="rId8"/>
    <p:sldId id="261" r:id="rId9"/>
    <p:sldId id="263" r:id="rId10"/>
    <p:sldId id="262" r:id="rId11"/>
    <p:sldId id="288" r:id="rId12"/>
    <p:sldId id="289" r:id="rId13"/>
    <p:sldId id="290" r:id="rId14"/>
    <p:sldId id="276" r:id="rId15"/>
    <p:sldId id="277" r:id="rId16"/>
    <p:sldId id="278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005BE-92A6-4EF2-AC8A-4AB14E5D9075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9AD0D-7B36-41D9-8D8D-8017CE64E41E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3FB0B-CEEB-4D01-9186-6374AD9D9B0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2AA81-E1B9-4C3D-AAE8-0E7B29E013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41AD6-6913-4949-8AE0-35686EEC2003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FF9D7-4E00-4350-BD32-67BB41130134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C6E2-01FA-490D-B01A-84354A79DEBA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12A3-035A-4D48-A47F-565DF6E8F48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FF40-44AD-4635-BDC0-01D7A1B81051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9AEA0-637B-4279-B15C-2F2D03207D1B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171A1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AD3E-54C8-4720-8D7C-26EC1B70BE4D}" type="slidenum">
              <a:rPr lang="cs-CZ">
                <a:solidFill>
                  <a:srgbClr val="171A1B"/>
                </a:solidFill>
              </a:rPr>
              <a:pPr/>
              <a:t>‹#›</a:t>
            </a:fld>
            <a:endParaRPr lang="cs-CZ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893C14-FE80-46E4-AB9E-F22671241684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C8226D-ED37-4D34-96DB-01012280E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F81F7B-0CFA-4DF6-92FE-A00E7248B3A5}" type="slidenum">
              <a:rPr lang="cs-CZ" smtClean="0">
                <a:solidFill>
                  <a:srgbClr val="171A1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171A1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8/8b/Ardea_cinerea_5_(Marek_Szczepanek)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Ooievaar_met_publiek_in_het_Zwin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Soubor:Ardea_cinerea_5_(Marek_Szczepanek).jpg" TargetMode="External"/><Relationship Id="rId5" Type="http://schemas.openxmlformats.org/officeDocument/2006/relationships/hyperlink" Target="http://cs.wikipedia.org/wiki/Soubor:Ciconia_nigra_1_(Marek_Szczepanek).jpg" TargetMode="External"/><Relationship Id="rId4" Type="http://schemas.openxmlformats.org/officeDocument/2006/relationships/hyperlink" Target="http://cs.wikipedia.org/wiki/Soubor:White_Stork_(Ciconia_ciconia)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d/da/Ooievaar_met_publiek_in_het_Zwin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//upload.wikimedia.org/wikipedia/commons/d/d5/White_Stork_(Ciconia_ciconia).jpg" TargetMode="External"/><Relationship Id="rId7" Type="http://schemas.openxmlformats.org/officeDocument/2006/relationships/hyperlink" Target="//upload.wikimedia.org/wikipedia/commons/8/8b/Ardea_cinerea_5_(Marek_Szczepanek)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//upload.wikimedia.org/wikipedia/commons/8/80/Ciconia_nigra_1_(Marek_Szczepanek).jpg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PTÁCI  BRODIVÍ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171A1B"/>
                </a:solidFill>
              </a:rPr>
              <a:t>Registrační číslo projektu: CZ.1.07/1.1.38/02.0025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171A1B"/>
                </a:solidFill>
              </a:rPr>
              <a:t>Název projektu: Modernizace výuky na ZŠ Slušovice, Fryšták, Kašava a Velehrad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smtClean="0">
                <a:solidFill>
                  <a:srgbClr val="171A1B"/>
                </a:solidFill>
              </a:rPr>
              <a:t>Tento projekt je spolufinancován z Evropského sociálního fondu a státního rozpočtu České republiky.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solidFill>
                  <a:srgbClr val="171A1B"/>
                </a:solidFill>
              </a:rPr>
              <a:t>Př</a:t>
            </a:r>
            <a:r>
              <a:rPr lang="cs-CZ" dirty="0" smtClean="0">
                <a:solidFill>
                  <a:srgbClr val="171A1B"/>
                </a:solidFill>
              </a:rPr>
              <a:t>_119_Obratlovci_Ptáci brodiví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171A1B"/>
                </a:solidFill>
              </a:rPr>
              <a:t>Autor: Mgr. Hana Krajčová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srgbClr val="171A1B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Škola: Základní škola </a:t>
            </a:r>
            <a:r>
              <a:rPr lang="cs-CZ" dirty="0" err="1" smtClean="0">
                <a:solidFill>
                  <a:srgbClr val="171A1B"/>
                </a:solidFill>
              </a:rPr>
              <a:t>Fryšták</a:t>
            </a:r>
            <a:r>
              <a:rPr lang="cs-CZ" dirty="0" smtClean="0">
                <a:solidFill>
                  <a:srgbClr val="171A1B"/>
                </a:solidFill>
              </a:rPr>
              <a:t>, okres Zlín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08720"/>
            <a:ext cx="75973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Volavka má při letu krk: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natažený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zatažený mezi křídla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esovitě prohnutý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08720"/>
            <a:ext cx="75973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   Brodiví ptáci se živí: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rostlinnou potravou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živočišnou potravou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rostlinnou i živočišnou potravou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55576" y="3717032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volavka černá</a:t>
            </a:r>
          </a:p>
          <a:p>
            <a:pPr marL="514350" indent="-514350" algn="l"/>
            <a:r>
              <a:rPr lang="cs-CZ" sz="3200" dirty="0" smtClean="0"/>
              <a:t>				b) čáp černý</a:t>
            </a:r>
          </a:p>
          <a:p>
            <a:pPr marL="514350" indent="-514350" algn="l"/>
            <a:r>
              <a:rPr lang="cs-CZ" sz="3200" dirty="0" smtClean="0"/>
              <a:t>				c) volavka popelavá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36296" y="3284984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5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noaction" highlightClick="1"/>
          </p:cNvPr>
          <p:cNvSpPr/>
          <p:nvPr/>
        </p:nvSpPr>
        <p:spPr>
          <a:xfrm>
            <a:off x="7596336" y="386104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7596336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" action="ppaction://noaction" highlightClick="1"/>
          </p:cNvPr>
          <p:cNvSpPr/>
          <p:nvPr/>
        </p:nvSpPr>
        <p:spPr>
          <a:xfrm>
            <a:off x="7596336" y="50851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pic>
        <p:nvPicPr>
          <p:cNvPr id="2" name="Picture 2" descr="http://upload.wikimedia.org/wikipedia/commons/8/80/Ciconia_nigra_1_%28Marek_Szczepanek%2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681" b="681"/>
          <a:stretch>
            <a:fillRect/>
          </a:stretch>
        </p:blipFill>
        <p:spPr bwMode="auto">
          <a:xfrm>
            <a:off x="2124075" y="188913"/>
            <a:ext cx="5051425" cy="3311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7584" y="3933056"/>
            <a:ext cx="7200800" cy="1944216"/>
          </a:xfrm>
        </p:spPr>
        <p:txBody>
          <a:bodyPr>
            <a:noAutofit/>
          </a:bodyPr>
          <a:lstStyle/>
          <a:p>
            <a:pPr marL="514350" indent="-514350" algn="l"/>
            <a:r>
              <a:rPr lang="cs-CZ" sz="3600" dirty="0" smtClean="0"/>
              <a:t>	</a:t>
            </a:r>
            <a:r>
              <a:rPr lang="cs-CZ" sz="3200" dirty="0" smtClean="0"/>
              <a:t>Toto je:	a) volavka popelavá</a:t>
            </a:r>
          </a:p>
          <a:p>
            <a:pPr marL="514350" indent="-514350" algn="l"/>
            <a:r>
              <a:rPr lang="cs-CZ" sz="3200" dirty="0" smtClean="0"/>
              <a:t>				b) čáp černý</a:t>
            </a:r>
          </a:p>
          <a:p>
            <a:pPr marL="514350" indent="-514350" algn="l"/>
            <a:r>
              <a:rPr lang="cs-CZ" sz="3200" dirty="0" smtClean="0"/>
              <a:t>				c) marabu indický   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357301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6</a:t>
            </a:r>
            <a:endParaRPr lang="cs-CZ" sz="800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/>
        </p:nvSpPr>
        <p:spPr>
          <a:xfrm>
            <a:off x="7740352" y="40770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noaction" highlightClick="1"/>
          </p:cNvPr>
          <p:cNvSpPr/>
          <p:nvPr/>
        </p:nvSpPr>
        <p:spPr>
          <a:xfrm>
            <a:off x="7740352" y="472514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" action="ppaction://noaction" highlightClick="1"/>
          </p:cNvPr>
          <p:cNvSpPr/>
          <p:nvPr/>
        </p:nvSpPr>
        <p:spPr>
          <a:xfrm>
            <a:off x="7740352" y="5301208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pic>
        <p:nvPicPr>
          <p:cNvPr id="4100" name="Picture 4" descr="Soubor:Ardea cinerea 5 (Marek Szczepanek).jpg">
            <a:hlinkClick r:id="rId3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805" b="805"/>
          <a:stretch>
            <a:fillRect/>
          </a:stretch>
        </p:blipFill>
        <p:spPr bwMode="auto">
          <a:xfrm>
            <a:off x="2095500" y="260350"/>
            <a:ext cx="5272088" cy="34559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79712" y="2924944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Výborně!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18864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Zdroje použité dne </a:t>
            </a:r>
            <a:r>
              <a:rPr lang="cs-CZ" sz="2000" dirty="0" smtClean="0"/>
              <a:t>24</a:t>
            </a:r>
            <a:r>
              <a:rPr lang="cs-CZ" sz="2000" dirty="0" smtClean="0"/>
              <a:t>. </a:t>
            </a:r>
            <a:r>
              <a:rPr lang="cs-CZ" sz="2000" dirty="0" smtClean="0"/>
              <a:t>5</a:t>
            </a:r>
            <a:r>
              <a:rPr lang="cs-CZ" sz="2000" dirty="0" smtClean="0"/>
              <a:t>. </a:t>
            </a:r>
            <a:r>
              <a:rPr lang="cs-CZ" sz="2000" dirty="0" smtClean="0"/>
              <a:t>2013:</a:t>
            </a:r>
            <a:endParaRPr lang="cs-CZ" sz="2000" dirty="0"/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179512" y="69269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Ooievaar</a:t>
            </a:r>
            <a:r>
              <a:rPr lang="cs-CZ" sz="1400" dirty="0" smtClean="0"/>
              <a:t> met </a:t>
            </a:r>
            <a:r>
              <a:rPr lang="cs-CZ" sz="1400" dirty="0" err="1" smtClean="0"/>
              <a:t>publiek</a:t>
            </a:r>
            <a:r>
              <a:rPr lang="cs-CZ" sz="1400" dirty="0" smtClean="0"/>
              <a:t> in </a:t>
            </a:r>
            <a:r>
              <a:rPr lang="cs-CZ" sz="1400" dirty="0" err="1" smtClean="0"/>
              <a:t>het</a:t>
            </a:r>
            <a:r>
              <a:rPr lang="cs-CZ" sz="1400" dirty="0" smtClean="0"/>
              <a:t> </a:t>
            </a:r>
            <a:r>
              <a:rPr lang="cs-CZ" sz="1400" dirty="0" err="1" smtClean="0"/>
              <a:t>Zwin.JPG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8. 8. 2012, 11:30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3"/>
              </a:rPr>
              <a:t>http://cs.wikipedia.org/wiki/Soubor:Ooievaar_met_publiek_in_het_Zwin.JPG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White</a:t>
            </a:r>
            <a:r>
              <a:rPr lang="cs-CZ" sz="1400" dirty="0" smtClean="0"/>
              <a:t> </a:t>
            </a:r>
            <a:r>
              <a:rPr lang="cs-CZ" sz="1400" dirty="0" err="1" smtClean="0"/>
              <a:t>Stork</a:t>
            </a:r>
            <a:r>
              <a:rPr lang="cs-CZ" sz="1400" dirty="0" smtClean="0"/>
              <a:t> (</a:t>
            </a:r>
            <a:r>
              <a:rPr lang="cs-CZ" sz="1400" dirty="0" err="1" smtClean="0"/>
              <a:t>Ciconia</a:t>
            </a:r>
            <a:r>
              <a:rPr lang="cs-CZ" sz="1400" dirty="0" smtClean="0"/>
              <a:t> </a:t>
            </a:r>
            <a:r>
              <a:rPr lang="cs-CZ" sz="1400" dirty="0" err="1" smtClean="0"/>
              <a:t>ciconia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17. 7. 2005, 19:53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4"/>
              </a:rPr>
              <a:t>http://cs.wikipedia.org/wiki/Soubor:White_Stork_(Ciconia_ciconia).jpg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Ciconia</a:t>
            </a:r>
            <a:r>
              <a:rPr lang="cs-CZ" sz="1400" dirty="0" smtClean="0"/>
              <a:t> </a:t>
            </a:r>
            <a:r>
              <a:rPr lang="cs-CZ" sz="1400" dirty="0" err="1" smtClean="0"/>
              <a:t>nigra</a:t>
            </a:r>
            <a:r>
              <a:rPr lang="cs-CZ" sz="1400" dirty="0" smtClean="0"/>
              <a:t> 1 (Marek </a:t>
            </a:r>
            <a:r>
              <a:rPr lang="cs-CZ" sz="1400" dirty="0" err="1" smtClean="0"/>
              <a:t>Szczepanek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23. 1. 2005, 21:51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http://cs.wikipedia.org/wiki/Soubor:Ciconia_nigra_1_(Marek_Szczepanek).jpg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Ardea</a:t>
            </a:r>
            <a:r>
              <a:rPr lang="cs-CZ" sz="1400" dirty="0" smtClean="0"/>
              <a:t> </a:t>
            </a:r>
            <a:r>
              <a:rPr lang="cs-CZ" sz="1400" dirty="0" err="1" smtClean="0"/>
              <a:t>cinerea</a:t>
            </a:r>
            <a:r>
              <a:rPr lang="cs-CZ" sz="1400" dirty="0" smtClean="0"/>
              <a:t> 5 (Marek </a:t>
            </a:r>
            <a:r>
              <a:rPr lang="cs-CZ" sz="1400" dirty="0" err="1" smtClean="0"/>
              <a:t>Szczepanek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31. 10. 2010, 12:22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http://cs.wikipedia.org/wiki/Soubor:Ardea_cinerea_5_(Marek_Szczepanek).</a:t>
            </a:r>
            <a:r>
              <a:rPr lang="cs-CZ" sz="1400" dirty="0" smtClean="0">
                <a:hlinkClick r:id="rId6"/>
              </a:rPr>
              <a:t>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Ciconia</a:t>
            </a:r>
            <a:r>
              <a:rPr lang="cs-CZ" sz="1400" dirty="0" smtClean="0"/>
              <a:t> </a:t>
            </a:r>
            <a:r>
              <a:rPr lang="cs-CZ" sz="1400" dirty="0" err="1" smtClean="0"/>
              <a:t>nigra</a:t>
            </a:r>
            <a:r>
              <a:rPr lang="cs-CZ" sz="1400" dirty="0" smtClean="0"/>
              <a:t> 1 (Marek </a:t>
            </a:r>
            <a:r>
              <a:rPr lang="cs-CZ" sz="1400" dirty="0" err="1" smtClean="0"/>
              <a:t>Szczepanek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23. 1. 2005, 21:51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5"/>
              </a:rPr>
              <a:t>http://cs.wikipedia.org/wiki/Soubor:Ciconia_nigra_1_(Marek_Szczepanek).jpg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400" dirty="0" err="1" smtClean="0"/>
              <a:t>Ardea</a:t>
            </a:r>
            <a:r>
              <a:rPr lang="cs-CZ" sz="1400" dirty="0" smtClean="0"/>
              <a:t> </a:t>
            </a:r>
            <a:r>
              <a:rPr lang="cs-CZ" sz="1400" dirty="0" err="1" smtClean="0"/>
              <a:t>cinerea</a:t>
            </a:r>
            <a:r>
              <a:rPr lang="cs-CZ" sz="1400" dirty="0" smtClean="0"/>
              <a:t> 5 (Marek </a:t>
            </a:r>
            <a:r>
              <a:rPr lang="cs-CZ" sz="1400" dirty="0" err="1" smtClean="0"/>
              <a:t>Szczepanek</a:t>
            </a:r>
            <a:r>
              <a:rPr lang="cs-CZ" sz="1400" dirty="0" smtClean="0"/>
              <a:t>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 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31. 10. 2010, 12:22 [cit. </a:t>
            </a:r>
            <a:r>
              <a:rPr lang="cs-CZ" sz="1400" dirty="0" smtClean="0"/>
              <a:t>2013-05-24]. </a:t>
            </a:r>
            <a:r>
              <a:rPr lang="cs-CZ" sz="1400" dirty="0" smtClean="0"/>
              <a:t>Dostupné z: </a:t>
            </a:r>
            <a:r>
              <a:rPr lang="cs-CZ" sz="1400" dirty="0" smtClean="0">
                <a:hlinkClick r:id="rId6"/>
              </a:rPr>
              <a:t>http://cs.wikipedia.org/wiki/Soubor:Ardea_cinerea_5_(Marek_Szczepanek).jpg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171A1B"/>
              </a:solidFill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Tento digitální učební materiál je určen pro předmět přírodopis, 7.ročník.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Je zaměřen na opakování znaků a zástupců skupiny brodivých ptáků,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solidFill>
                  <a:srgbClr val="171A1B"/>
                </a:solidFill>
              </a:rPr>
              <a:t>     jeho součástí je procvičení učiva formou testových otázek.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cs-CZ" dirty="0" smtClean="0">
                <a:solidFill>
                  <a:srgbClr val="171A1B"/>
                </a:solidFill>
              </a:rPr>
              <a:t> Materiál vznikal ze zápisů autorky, která vycházela z učebnice: </a:t>
            </a:r>
            <a:r>
              <a:rPr lang="cs-CZ" dirty="0" smtClean="0"/>
              <a:t>Černík,V.,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     Hamerská, M., Martinec, Z., Vaněk, J. </a:t>
            </a:r>
            <a:r>
              <a:rPr lang="cs-CZ" i="1" dirty="0" smtClean="0"/>
              <a:t>Přírodopis 7: Zoologie a botanika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 smtClean="0"/>
              <a:t>     pro základní školy. </a:t>
            </a:r>
            <a:r>
              <a:rPr lang="nn-NO" dirty="0" smtClean="0"/>
              <a:t>1. vyd. Praha: SPN, 2008</a:t>
            </a:r>
            <a:r>
              <a:rPr lang="cs-CZ" dirty="0" smtClean="0"/>
              <a:t>, ISBN 978-807-2353-873</a:t>
            </a:r>
            <a:endParaRPr lang="cs-CZ" dirty="0" smtClean="0">
              <a:solidFill>
                <a:srgbClr val="171A1B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Znaky: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2400" b="1" dirty="0" smtClean="0">
                <a:latin typeface="Calibri" pitchFamily="34" charset="0"/>
              </a:rPr>
              <a:t>velcí, mohutní ptáci s dlouhým krkem i zobákem</a:t>
            </a:r>
          </a:p>
          <a:p>
            <a:r>
              <a:rPr lang="cs-CZ" sz="2400" b="1" dirty="0" smtClean="0">
                <a:latin typeface="Calibri" pitchFamily="34" charset="0"/>
              </a:rPr>
              <a:t>velká křídla – výborní letci (většinou tažní)</a:t>
            </a:r>
          </a:p>
          <a:p>
            <a:r>
              <a:rPr lang="cs-CZ" sz="2400" b="1" dirty="0" smtClean="0">
                <a:latin typeface="Calibri" pitchFamily="34" charset="0"/>
              </a:rPr>
              <a:t>brodí se v mělčinách – hledání potravy</a:t>
            </a:r>
          </a:p>
          <a:p>
            <a:r>
              <a:rPr lang="cs-CZ" sz="2400" b="1" dirty="0" smtClean="0">
                <a:latin typeface="Calibri" pitchFamily="34" charset="0"/>
              </a:rPr>
              <a:t>dlouhé končetiny, kolem prstů blanité lemy</a:t>
            </a:r>
          </a:p>
          <a:p>
            <a:r>
              <a:rPr lang="cs-CZ" sz="2400" b="1" dirty="0" smtClean="0">
                <a:latin typeface="Calibri" pitchFamily="34" charset="0"/>
              </a:rPr>
              <a:t>není výrazný pohlavní dimorfismus</a:t>
            </a:r>
          </a:p>
          <a:p>
            <a:r>
              <a:rPr lang="cs-CZ" sz="2400" b="1" dirty="0" smtClean="0">
                <a:latin typeface="Calibri" pitchFamily="34" charset="0"/>
              </a:rPr>
              <a:t>hnízdo staví většinou na stromech popř. komínech a sloupech</a:t>
            </a:r>
          </a:p>
          <a:p>
            <a:r>
              <a:rPr lang="cs-CZ" sz="2400" b="1" dirty="0" smtClean="0">
                <a:latin typeface="Calibri" pitchFamily="34" charset="0"/>
              </a:rPr>
              <a:t>potrava nejen vodní živočichové: žáby, obojživelníci, ryby, plazi, hmyz , hraboši, krtci, ptáci a mláďata savců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0526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516216" y="5589240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1</a:t>
            </a:r>
            <a:endParaRPr lang="cs-CZ" sz="800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effectLst/>
              </a:rPr>
              <a:t>Čáp  bílý</a:t>
            </a:r>
            <a:endParaRPr lang="cs-CZ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56576" y="18864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DLOUHÝ       ZOBÁK</a:t>
            </a:r>
            <a:endParaRPr lang="cs-CZ" sz="2000" b="1" dirty="0">
              <a:latin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900592" y="170080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DLOUHÝ        KRK</a:t>
            </a:r>
            <a:endParaRPr lang="cs-CZ" sz="2000" b="1" dirty="0">
              <a:latin typeface="Calibri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972600" y="3212976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Calibri" pitchFamily="34" charset="0"/>
              </a:rPr>
              <a:t>DLOUHÉ  KONČETINY</a:t>
            </a:r>
            <a:endParaRPr lang="cs-CZ" sz="2000" b="1" dirty="0">
              <a:latin typeface="Calibri" pitchFamily="34" charset="0"/>
            </a:endParaRPr>
          </a:p>
        </p:txBody>
      </p:sp>
      <p:pic>
        <p:nvPicPr>
          <p:cNvPr id="13314" name="Picture 2" descr="Soubor:Ooievaar met publiek in het Zwi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980728"/>
            <a:ext cx="3672408" cy="4608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Přímá spojovací šipka 13"/>
          <p:cNvCxnSpPr/>
          <p:nvPr/>
        </p:nvCxnSpPr>
        <p:spPr>
          <a:xfrm flipH="1">
            <a:off x="5220072" y="1412776"/>
            <a:ext cx="1656184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H="1" flipV="1">
            <a:off x="4716016" y="2348880"/>
            <a:ext cx="2016224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H="1">
            <a:off x="4644008" y="4293096"/>
            <a:ext cx="2232248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371 0.08025 C -0.18489 0.07887 -0.19844 0.07887 -0.22135 0.07933 C -0.23854 0.08025 -0.27222 0.08326 -0.28837 0.08812 C -0.29757 0.09112 -0.30729 0.09436 -0.31701 0.09621 C -0.32153 0.09968 -0.32795 0.10176 -0.3342 0.10338 C -0.33854 0.105 -0.33854 0.10338 -0.33854 0.10569 " pathEditMode="relative" rAng="0" ptsTypes="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413 0.06915 C -0.19705 0.06614 -0.23073 0.08488 -0.25382 0.08256 C -0.2717 0.07678 -0.26475 0.08765 -0.28628 0.08534 C -0.30087 0.08603 -0.31736 0.09204 -0.33177 0.0932 C -0.3335 0.0932 -0.33472 0.09482 -0.33646 0.09551 C -0.34201 0.09736 -0.34809 0.09944 -0.35382 0.10153 C -0.35625 0.10245 -0.35903 0.10268 -0.36146 0.10361 C -0.36319 0.10384 -0.36614 0.10546 -0.36614 0.10592 " pathEditMode="relative" rAng="0" ptsTypes="ffffffff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73 0.07007 C -0.14862 0.06845 -0.16494 0.07007 -0.179 0.07077 C -0.19983 0.07308 -0.22101 0.07447 -0.2408 0.07793 C -0.24844 0.07909 -0.25591 0.08025 -0.26389 0.0814 C -0.26719 0.08164 -0.27396 0.08256 -0.27396 0.08279 C -0.28091 0.08464 -0.2882 0.08487 -0.29549 0.08603 C -0.30487 0.08788 -0.31372 0.08996 -0.32344 0.09135 C -0.32952 0.09366 -0.33594 0.09574 -0.34306 0.09782 C -0.35087 0.10245 -0.34601 0.10129 -0.35504 0.10268 C -0.3573 0.10499 -0.35573 0.10407 -0.35834 0.10569 " pathEditMode="relative" rAng="0" ptsTypes="fffffffff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39552" y="404664"/>
            <a:ext cx="266429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Čáp  bílý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940152" y="404664"/>
            <a:ext cx="2915816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noProof="0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Čáp  černý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563888" y="2852936"/>
            <a:ext cx="2376264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ln w="6350">
                  <a:noFill/>
                </a:ln>
                <a:latin typeface="+mj-lt"/>
                <a:ea typeface="+mj-ea"/>
                <a:cs typeface="+mj-cs"/>
              </a:rPr>
              <a:t>Volavka  popelavá </a:t>
            </a:r>
            <a:r>
              <a:rPr kumimoji="0" lang="cs-C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cs-CZ" sz="2000" b="1" i="0" u="none" strike="noStrike" kern="1200" cap="none" spc="0" normalizeH="0" baseline="0" noProof="0" dirty="0">
              <a:ln w="6350"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15816" y="3140968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2</a:t>
            </a:r>
            <a:endParaRPr lang="cs-CZ" sz="800" dirty="0"/>
          </a:p>
        </p:txBody>
      </p:sp>
      <p:sp>
        <p:nvSpPr>
          <p:cNvPr id="9" name="TextovéPole 8"/>
          <p:cNvSpPr txBox="1"/>
          <p:nvPr/>
        </p:nvSpPr>
        <p:spPr>
          <a:xfrm rot="21425516">
            <a:off x="8531764" y="3084223"/>
            <a:ext cx="6071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3</a:t>
            </a:r>
            <a:endParaRPr lang="cs-CZ" sz="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00192" y="5589240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4</a:t>
            </a:r>
            <a:endParaRPr lang="cs-CZ" sz="800" dirty="0"/>
          </a:p>
        </p:txBody>
      </p:sp>
      <p:pic>
        <p:nvPicPr>
          <p:cNvPr id="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5877272"/>
            <a:ext cx="3657600" cy="796925"/>
          </a:xfrm>
          <a:prstGeom prst="rect">
            <a:avLst/>
          </a:prstGeom>
          <a:noFill/>
        </p:spPr>
      </p:pic>
      <p:pic>
        <p:nvPicPr>
          <p:cNvPr id="12290" name="Picture 2" descr="Soubor:White Stork (Ciconia ciconia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836712"/>
            <a:ext cx="3072342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2" name="Picture 4" descr="Soubor:Ciconia nigra 1 (Marek Szczepanek)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836712"/>
            <a:ext cx="3034336" cy="2180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4" name="Picture 6" descr="Soubor:Ardea cinerea 5 (Marek Szczepanek)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3573016"/>
            <a:ext cx="3155504" cy="2174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836712"/>
            <a:ext cx="792088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                </a:t>
            </a:r>
            <a:r>
              <a:rPr lang="cs-CZ" sz="3600" b="1" dirty="0" smtClean="0">
                <a:latin typeface="Calibri" pitchFamily="34" charset="0"/>
              </a:rPr>
              <a:t>Ptáci  brodiví mají </a:t>
            </a:r>
            <a:r>
              <a:rPr lang="cs-CZ" sz="3600" b="1" dirty="0" smtClean="0"/>
              <a:t>:</a:t>
            </a:r>
          </a:p>
          <a:p>
            <a:endParaRPr lang="cs-CZ" sz="3600" b="1" dirty="0" smtClean="0"/>
          </a:p>
          <a:p>
            <a:endParaRPr lang="cs-CZ" sz="1400" dirty="0" smtClean="0"/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dlouhé končetiny s plovací blánou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krátké končetiny s plovací blánou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dlouhé končetiny s blanitým lemem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460432" y="234888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460432" y="342900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460432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836712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 </a:t>
            </a:r>
            <a:r>
              <a:rPr lang="cs-CZ" sz="3600" b="1" dirty="0" smtClean="0">
                <a:latin typeface="Calibri" pitchFamily="34" charset="0"/>
              </a:rPr>
              <a:t>Pohlavní  dvoutvárnost  u  brodivých: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samci  se neliší od samic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samice bývají větší a pestřejší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samci bývají větší a pestřejší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7740352" y="234888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7740352" y="342900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7740352" y="4509120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46043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Při rozmnožování: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staví hnízda na zemi, nekrmí mláďata</a:t>
            </a:r>
          </a:p>
          <a:p>
            <a:pPr marL="457200" indent="-457200">
              <a:buAutoNum type="alphaLcParenR"/>
            </a:pPr>
            <a:endParaRPr lang="cs-CZ" sz="34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nestaví hnízda, ani nekrmí mláďata</a:t>
            </a:r>
          </a:p>
          <a:p>
            <a:pPr marL="457200" indent="-457200">
              <a:buAutoNum type="alphaLcParenR"/>
            </a:pPr>
            <a:endParaRPr lang="cs-CZ" sz="34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400" dirty="0" smtClean="0">
                <a:latin typeface="Calibri" pitchFamily="34" charset="0"/>
              </a:rPr>
              <a:t>staví hnízda na stromech, krmí mláďata</a:t>
            </a:r>
            <a:endParaRPr lang="cs-CZ" sz="34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noaction" highlightClick="1"/>
          </p:cNvPr>
          <p:cNvSpPr/>
          <p:nvPr/>
        </p:nvSpPr>
        <p:spPr>
          <a:xfrm>
            <a:off x="8388424" y="2276872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388424" y="3284984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388424" y="42930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08720"/>
            <a:ext cx="75973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              Čáp má při letu krk:</a:t>
            </a:r>
          </a:p>
          <a:p>
            <a:endParaRPr lang="cs-CZ" sz="3600" b="1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natažený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zatažený mezi křídla</a:t>
            </a:r>
          </a:p>
          <a:p>
            <a:pPr marL="457200" indent="-457200">
              <a:buAutoNum type="alphaLcParenR"/>
            </a:pPr>
            <a:endParaRPr lang="cs-CZ" sz="3600" dirty="0" smtClean="0">
              <a:latin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sz="3600" dirty="0" smtClean="0">
                <a:latin typeface="Calibri" pitchFamily="34" charset="0"/>
              </a:rPr>
              <a:t>esovitě prohnutý</a:t>
            </a:r>
            <a:endParaRPr lang="cs-CZ" sz="3600" dirty="0">
              <a:latin typeface="Calibri" pitchFamily="34" charset="0"/>
            </a:endParaRP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8100392" y="249289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Dopředu nebo Další 3">
            <a:hlinkClick r:id="" action="ppaction://noaction" highlightClick="1"/>
          </p:cNvPr>
          <p:cNvSpPr/>
          <p:nvPr/>
        </p:nvSpPr>
        <p:spPr>
          <a:xfrm>
            <a:off x="8100392" y="357301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noaction" highlightClick="1"/>
          </p:cNvPr>
          <p:cNvSpPr/>
          <p:nvPr/>
        </p:nvSpPr>
        <p:spPr>
          <a:xfrm>
            <a:off x="8100392" y="4653136"/>
            <a:ext cx="360040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87727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lastní 8">
      <a:dk1>
        <a:srgbClr val="262626"/>
      </a:dk1>
      <a:lt1>
        <a:sysClr val="window" lastClr="FFFFFF"/>
      </a:lt1>
      <a:dk2>
        <a:srgbClr val="4E5B6F"/>
      </a:dk2>
      <a:lt2>
        <a:srgbClr val="E2E7F4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522</TotalTime>
  <Words>644</Words>
  <Application>Microsoft Office PowerPoint</Application>
  <PresentationFormat>Předvádění na obrazovce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Vrchol</vt:lpstr>
      <vt:lpstr>Výchozí návrh</vt:lpstr>
      <vt:lpstr>1_Výchozí návrh</vt:lpstr>
      <vt:lpstr>PTÁCI  BRODIVÍ</vt:lpstr>
      <vt:lpstr>Anotace:</vt:lpstr>
      <vt:lpstr>Znaky:</vt:lpstr>
      <vt:lpstr>Čáp  bílý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Hanka</dc:creator>
  <cp:lastModifiedBy>Hanka</cp:lastModifiedBy>
  <cp:revision>142</cp:revision>
  <dcterms:created xsi:type="dcterms:W3CDTF">2012-11-07T15:17:22Z</dcterms:created>
  <dcterms:modified xsi:type="dcterms:W3CDTF">2013-04-23T16:14:47Z</dcterms:modified>
</cp:coreProperties>
</file>