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84" r:id="rId4"/>
    <p:sldId id="282" r:id="rId5"/>
    <p:sldId id="257" r:id="rId6"/>
    <p:sldId id="259" r:id="rId7"/>
    <p:sldId id="273" r:id="rId8"/>
    <p:sldId id="289" r:id="rId9"/>
    <p:sldId id="290" r:id="rId10"/>
    <p:sldId id="288" r:id="rId11"/>
    <p:sldId id="263" r:id="rId12"/>
    <p:sldId id="292" r:id="rId13"/>
    <p:sldId id="293" r:id="rId14"/>
    <p:sldId id="276" r:id="rId15"/>
    <p:sldId id="277" r:id="rId16"/>
    <p:sldId id="278" r:id="rId17"/>
    <p:sldId id="265" r:id="rId18"/>
    <p:sldId id="28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005BE-92A6-4EF2-AC8A-4AB14E5D9075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9AD0D-7B36-41D9-8D8D-8017CE64E41E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3FB0B-CEEB-4D01-9186-6374AD9D9B0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2AA81-E1B9-4C3D-AAE8-0E7B29E013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41AD6-6913-4949-8AE0-35686EEC2003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FF9D7-4E00-4350-BD32-67BB41130134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9C6E2-01FA-490D-B01A-84354A79DEBA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012A3-035A-4D48-A47F-565DF6E8F48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FF40-44AD-4635-BDC0-01D7A1B810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9AEA0-637B-4279-B15C-2F2D03207D1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AAD3E-54C8-4720-8D7C-26EC1B70BE4D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005BE-92A6-4EF2-AC8A-4AB14E5D9075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9AD0D-7B36-41D9-8D8D-8017CE64E41E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3FB0B-CEEB-4D01-9186-6374AD9D9B0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2AA81-E1B9-4C3D-AAE8-0E7B29E013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41AD6-6913-4949-8AE0-35686EEC2003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FF9D7-4E00-4350-BD32-67BB41130134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9C6E2-01FA-490D-B01A-84354A79DEBA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012A3-035A-4D48-A47F-565DF6E8F48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FF40-44AD-4635-BDC0-01D7A1B810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9AEA0-637B-4279-B15C-2F2D03207D1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AAD3E-54C8-4720-8D7C-26EC1B70BE4D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F81F7B-0CFA-4DF6-92FE-A00E7248B3A5}" type="slidenum">
              <a:rPr lang="cs-CZ" smtClean="0">
                <a:solidFill>
                  <a:srgbClr val="171A1B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171A1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F81F7B-0CFA-4DF6-92FE-A00E7248B3A5}" type="slidenum">
              <a:rPr lang="cs-CZ" smtClean="0">
                <a:solidFill>
                  <a:srgbClr val="171A1B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171A1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4/42/Asio_otus_-_Ransuil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Strix_aluco_3_(Martin_Mecnarowski).jpg" TargetMode="External"/><Relationship Id="rId7" Type="http://schemas.openxmlformats.org/officeDocument/2006/relationships/hyperlink" Target="http://cs.wikipedia.org/wiki/Soubor:Eagle.owl.arp.750pix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Soubor:Snowy_Owl_Barrow_Alaska.jpg" TargetMode="External"/><Relationship Id="rId5" Type="http://schemas.openxmlformats.org/officeDocument/2006/relationships/hyperlink" Target="http://cs.wikipedia.org/wiki/Soubor:Waldohreule_in_freier_Wildbahn.jpg" TargetMode="External"/><Relationship Id="rId4" Type="http://schemas.openxmlformats.org/officeDocument/2006/relationships/hyperlink" Target="http://cs.wikipedia.org/wiki/Soubor:Tyto_alba_close_up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Mochuelo_Com%C3%BAn_(_Athene_noctua_)(1)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mons.wikimedia.org/wiki/File:Asio_otus_-_Ransuil.jpg?uselang=cs" TargetMode="External"/><Relationship Id="rId4" Type="http://schemas.openxmlformats.org/officeDocument/2006/relationships/hyperlink" Target="http://cs.wikipedia.org/wiki/Soubor:Strix_aluco_3_(Martin_Mecnarowski)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3/3e/Tyto_alba_close_up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//upload.wikimedia.org/wikipedia/commons/9/97/Waldohreule_in_freier_Wildbahn.jpg" TargetMode="External"/><Relationship Id="rId7" Type="http://schemas.openxmlformats.org/officeDocument/2006/relationships/hyperlink" Target="//upload.wikimedia.org/wikipedia/commons/7/78/Eagle.owl.arp.750pix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//upload.wikimedia.org/wikipedia/commons/f/f6/Snowy_Owl_Barrow_Alaska.jpg" TargetMode="External"/><Relationship Id="rId10" Type="http://schemas.openxmlformats.org/officeDocument/2006/relationships/image" Target="../media/image10.jpeg"/><Relationship Id="rId4" Type="http://schemas.openxmlformats.org/officeDocument/2006/relationships/image" Target="../media/image6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PTÁCI  SOVY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171A1B"/>
                </a:solidFill>
              </a:rPr>
              <a:t>Registrační číslo projektu: CZ.1.07/1.1.38/02.0025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171A1B"/>
                </a:solidFill>
              </a:rPr>
              <a:t>Název projektu: Modernizace výuky na ZŠ Slušovice, Fryšták, Kašava a Velehrad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smtClean="0">
                <a:solidFill>
                  <a:srgbClr val="171A1B"/>
                </a:solidFill>
              </a:rPr>
              <a:t>Tento projekt je spolufinancován z Evropského sociálního fondu a státního rozpočtu České republiky.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err="1" smtClean="0">
                <a:solidFill>
                  <a:srgbClr val="171A1B"/>
                </a:solidFill>
              </a:rPr>
              <a:t>Př</a:t>
            </a:r>
            <a:r>
              <a:rPr lang="cs-CZ" dirty="0" smtClean="0">
                <a:solidFill>
                  <a:srgbClr val="171A1B"/>
                </a:solidFill>
              </a:rPr>
              <a:t>_121_Obratlovci_Ptáci sovy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dirty="0" smtClean="0">
              <a:solidFill>
                <a:srgbClr val="171A1B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171A1B"/>
                </a:solidFill>
              </a:rPr>
              <a:t>Autor: Mgr. Hana Krajčová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dirty="0" smtClean="0">
              <a:solidFill>
                <a:srgbClr val="171A1B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Škola: Základní škola </a:t>
            </a:r>
            <a:r>
              <a:rPr lang="cs-CZ" dirty="0" err="1" smtClean="0">
                <a:solidFill>
                  <a:srgbClr val="171A1B"/>
                </a:solidFill>
              </a:rPr>
              <a:t>Fryšták</a:t>
            </a:r>
            <a:r>
              <a:rPr lang="cs-CZ" dirty="0" smtClean="0">
                <a:solidFill>
                  <a:srgbClr val="171A1B"/>
                </a:solidFill>
              </a:rPr>
              <a:t>, okres Zlín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908720"/>
            <a:ext cx="75973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                 Sovy se živí:</a:t>
            </a:r>
          </a:p>
          <a:p>
            <a:endParaRPr lang="cs-CZ" sz="3600" b="1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rostlinnou potravou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živočišnou potravou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rostlinnou i živočišnou potravou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noaction" highlightClick="1"/>
          </p:cNvPr>
          <p:cNvSpPr/>
          <p:nvPr/>
        </p:nvSpPr>
        <p:spPr>
          <a:xfrm>
            <a:off x="8100392" y="249289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8100392" y="357301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noaction" highlightClick="1"/>
          </p:cNvPr>
          <p:cNvSpPr/>
          <p:nvPr/>
        </p:nvSpPr>
        <p:spPr>
          <a:xfrm>
            <a:off x="8100392" y="465313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836712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               </a:t>
            </a:r>
            <a:r>
              <a:rPr lang="cs-CZ" sz="3600" b="1" dirty="0" smtClean="0">
                <a:latin typeface="Calibri" pitchFamily="34" charset="0"/>
              </a:rPr>
              <a:t>Vývržky u sov jsou:</a:t>
            </a:r>
          </a:p>
          <a:p>
            <a:endParaRPr lang="cs-CZ" b="1" dirty="0" smtClean="0">
              <a:latin typeface="Calibri" pitchFamily="34" charset="0"/>
            </a:endParaRPr>
          </a:p>
          <a:p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vyvrhovaná mláďata z cizích hnízd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vyvrhnuté nestrávené zbytky potravy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vyvrhnutá potrava z volete mláďatům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noaction" highlightClick="1"/>
          </p:cNvPr>
          <p:cNvSpPr/>
          <p:nvPr/>
        </p:nvSpPr>
        <p:spPr>
          <a:xfrm>
            <a:off x="8316416" y="2420888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8316416" y="3501008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noaction" highlightClick="1"/>
          </p:cNvPr>
          <p:cNvSpPr/>
          <p:nvPr/>
        </p:nvSpPr>
        <p:spPr>
          <a:xfrm>
            <a:off x="8316416" y="4581128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55576" y="3717032"/>
            <a:ext cx="7200800" cy="1944216"/>
          </a:xfrm>
        </p:spPr>
        <p:txBody>
          <a:bodyPr>
            <a:noAutofit/>
          </a:bodyPr>
          <a:lstStyle/>
          <a:p>
            <a:pPr marL="514350" indent="-514350" algn="l"/>
            <a:r>
              <a:rPr lang="cs-CZ" sz="3600" dirty="0" smtClean="0"/>
              <a:t>	</a:t>
            </a:r>
            <a:r>
              <a:rPr lang="cs-CZ" sz="3200" dirty="0" smtClean="0"/>
              <a:t>Toto je:	a) sova pálená</a:t>
            </a:r>
          </a:p>
          <a:p>
            <a:pPr marL="514350" indent="-514350" algn="l"/>
            <a:r>
              <a:rPr lang="cs-CZ" sz="3200" dirty="0" smtClean="0"/>
              <a:t>				b) sýček obecný</a:t>
            </a:r>
          </a:p>
          <a:p>
            <a:pPr marL="514350" indent="-514350" algn="l"/>
            <a:r>
              <a:rPr lang="cs-CZ" sz="3200" dirty="0" smtClean="0"/>
              <a:t>				c) puštík obecný   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04248" y="3356992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8</a:t>
            </a:r>
            <a:endParaRPr lang="cs-CZ" sz="800" dirty="0"/>
          </a:p>
        </p:txBody>
      </p:sp>
      <p:sp>
        <p:nvSpPr>
          <p:cNvPr id="7" name="Tlačítko akce: Dopředu nebo Další 6">
            <a:hlinkClick r:id="" action="ppaction://noaction" highlightClick="1"/>
          </p:cNvPr>
          <p:cNvSpPr/>
          <p:nvPr/>
        </p:nvSpPr>
        <p:spPr>
          <a:xfrm>
            <a:off x="7596336" y="3861048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" action="ppaction://noaction" highlightClick="1"/>
          </p:cNvPr>
          <p:cNvSpPr/>
          <p:nvPr/>
        </p:nvSpPr>
        <p:spPr>
          <a:xfrm>
            <a:off x="7596336" y="450912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" action="ppaction://hlinkshowjump?jump=nextslide" highlightClick="1"/>
          </p:cNvPr>
          <p:cNvSpPr/>
          <p:nvPr/>
        </p:nvSpPr>
        <p:spPr>
          <a:xfrm>
            <a:off x="7596336" y="508518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  <p:pic>
        <p:nvPicPr>
          <p:cNvPr id="11" name="Obrázek 10" descr="419px-Strix_aluco_3_(Martin_Mecnarowski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188640"/>
            <a:ext cx="4423206" cy="33569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27584" y="3933056"/>
            <a:ext cx="7200800" cy="1944216"/>
          </a:xfrm>
        </p:spPr>
        <p:txBody>
          <a:bodyPr>
            <a:noAutofit/>
          </a:bodyPr>
          <a:lstStyle/>
          <a:p>
            <a:pPr marL="514350" indent="-514350" algn="l"/>
            <a:r>
              <a:rPr lang="cs-CZ" sz="3600" dirty="0" smtClean="0"/>
              <a:t>	</a:t>
            </a:r>
            <a:r>
              <a:rPr lang="cs-CZ" sz="3200" dirty="0" smtClean="0"/>
              <a:t>Toto je:	a) kalous ušatý</a:t>
            </a:r>
          </a:p>
          <a:p>
            <a:pPr marL="514350" indent="-514350" algn="l"/>
            <a:r>
              <a:rPr lang="cs-CZ" sz="3200" dirty="0" smtClean="0"/>
              <a:t>				b) výr velký</a:t>
            </a:r>
          </a:p>
          <a:p>
            <a:pPr marL="514350" indent="-514350" algn="l"/>
            <a:r>
              <a:rPr lang="cs-CZ" sz="3200" dirty="0" smtClean="0"/>
              <a:t>				c) sýček obecný   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236296" y="3501008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9</a:t>
            </a:r>
            <a:endParaRPr lang="cs-CZ" sz="800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" action="ppaction://noaction" highlightClick="1"/>
          </p:cNvPr>
          <p:cNvSpPr/>
          <p:nvPr/>
        </p:nvSpPr>
        <p:spPr>
          <a:xfrm>
            <a:off x="7740352" y="472514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" action="ppaction://noaction" highlightClick="1"/>
          </p:cNvPr>
          <p:cNvSpPr/>
          <p:nvPr/>
        </p:nvSpPr>
        <p:spPr>
          <a:xfrm>
            <a:off x="7740352" y="5301208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  <p:pic>
        <p:nvPicPr>
          <p:cNvPr id="5128" name="Picture 8" descr="File:Asio otus - Ransuil.jpg">
            <a:hlinkClick r:id="rId3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4" cstate="print"/>
          <a:srcRect t="6298" b="6298"/>
          <a:stretch>
            <a:fillRect/>
          </a:stretch>
        </p:blipFill>
        <p:spPr bwMode="auto">
          <a:xfrm>
            <a:off x="1907704" y="260648"/>
            <a:ext cx="5272088" cy="34559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79712" y="2924944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Výborně!</a:t>
            </a:r>
            <a:endParaRPr 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18864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Zdroje použité dne </a:t>
            </a:r>
            <a:r>
              <a:rPr lang="cs-CZ" sz="2000" dirty="0" smtClean="0"/>
              <a:t>3</a:t>
            </a:r>
            <a:r>
              <a:rPr lang="cs-CZ" sz="2000" dirty="0" smtClean="0"/>
              <a:t>. </a:t>
            </a:r>
            <a:r>
              <a:rPr lang="cs-CZ" sz="2000" dirty="0" smtClean="0"/>
              <a:t>6</a:t>
            </a:r>
            <a:r>
              <a:rPr lang="cs-CZ" sz="2000" dirty="0" smtClean="0"/>
              <a:t>. </a:t>
            </a:r>
            <a:r>
              <a:rPr lang="cs-CZ" sz="2000" dirty="0" smtClean="0"/>
              <a:t>2013:</a:t>
            </a:r>
            <a:endParaRPr lang="cs-CZ" sz="2000" dirty="0"/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179512" y="692696"/>
            <a:ext cx="896448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Strix</a:t>
            </a:r>
            <a:r>
              <a:rPr lang="cs-CZ" sz="1400" dirty="0" smtClean="0"/>
              <a:t> </a:t>
            </a:r>
            <a:r>
              <a:rPr lang="cs-CZ" sz="1400" dirty="0" err="1" smtClean="0"/>
              <a:t>aluco</a:t>
            </a:r>
            <a:r>
              <a:rPr lang="cs-CZ" sz="1400" dirty="0" smtClean="0"/>
              <a:t> 3 (Martin </a:t>
            </a:r>
            <a:r>
              <a:rPr lang="cs-CZ" sz="1400" dirty="0" err="1" smtClean="0"/>
              <a:t>Mecnarowski</a:t>
            </a:r>
            <a:r>
              <a:rPr lang="cs-CZ" sz="1400" dirty="0" smtClean="0"/>
              <a:t>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14. 1. 2011, 12:38 [cit. </a:t>
            </a:r>
            <a:r>
              <a:rPr lang="cs-CZ" sz="1400" dirty="0" smtClean="0"/>
              <a:t>2013-06-03].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3"/>
              </a:rPr>
              <a:t>http://cs.wikipedia.org/wiki/Soubor:Strix_aluco_3_(Martin_Mecnarowski).jpg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Tyto alba </a:t>
            </a:r>
            <a:r>
              <a:rPr lang="cs-CZ" sz="1400" dirty="0" err="1" smtClean="0"/>
              <a:t>close</a:t>
            </a:r>
            <a:r>
              <a:rPr lang="cs-CZ" sz="1400" dirty="0" smtClean="0"/>
              <a:t> </a:t>
            </a:r>
            <a:r>
              <a:rPr lang="cs-CZ" sz="1400" dirty="0" err="1" smtClean="0"/>
              <a:t>up.jpg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15. 12. 2011, 11:33 [cit. </a:t>
            </a:r>
            <a:r>
              <a:rPr lang="cs-CZ" sz="1400" dirty="0" smtClean="0"/>
              <a:t>2013-06-03].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4"/>
              </a:rPr>
              <a:t>http://cs.wikipedia.org/wiki/Soubor:Tyto_alba_close_up.jpg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Strix</a:t>
            </a:r>
            <a:r>
              <a:rPr lang="cs-CZ" sz="1400" dirty="0" smtClean="0"/>
              <a:t> </a:t>
            </a:r>
            <a:r>
              <a:rPr lang="cs-CZ" sz="1400" dirty="0" err="1" smtClean="0"/>
              <a:t>aluco</a:t>
            </a:r>
            <a:r>
              <a:rPr lang="cs-CZ" sz="1400" dirty="0" smtClean="0"/>
              <a:t> 3 (Martin </a:t>
            </a:r>
            <a:r>
              <a:rPr lang="cs-CZ" sz="1400" dirty="0" err="1" smtClean="0"/>
              <a:t>Mecnarowski</a:t>
            </a:r>
            <a:r>
              <a:rPr lang="cs-CZ" sz="1400" dirty="0" smtClean="0"/>
              <a:t>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14. 1. 2011, 12:38 [cit. </a:t>
            </a:r>
            <a:r>
              <a:rPr lang="cs-CZ" sz="1400" dirty="0" smtClean="0"/>
              <a:t>2013-06-03].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3"/>
              </a:rPr>
              <a:t>http://cs.wikipedia.org/wiki/Soubor:Strix_aluco_3_(Martin_Mecnarowski).jpg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Waldohreule</a:t>
            </a:r>
            <a:r>
              <a:rPr lang="cs-CZ" sz="1400" dirty="0" smtClean="0"/>
              <a:t> in </a:t>
            </a:r>
            <a:r>
              <a:rPr lang="cs-CZ" sz="1400" dirty="0" err="1" smtClean="0"/>
              <a:t>freier</a:t>
            </a:r>
            <a:r>
              <a:rPr lang="cs-CZ" sz="1400" dirty="0" smtClean="0"/>
              <a:t> </a:t>
            </a:r>
            <a:r>
              <a:rPr lang="cs-CZ" sz="1400" dirty="0" err="1" smtClean="0"/>
              <a:t>Wildbahn.jpg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7. 3. 2005, 18:00 [cit. </a:t>
            </a:r>
            <a:r>
              <a:rPr lang="cs-CZ" sz="1400" dirty="0" smtClean="0"/>
              <a:t>2013-06-03].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5"/>
              </a:rPr>
              <a:t>http://cs.wikipedia.org/wiki/Soubor:Waldohreule_in_freier_Wildbahn.jpg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Snowy</a:t>
            </a:r>
            <a:r>
              <a:rPr lang="cs-CZ" sz="1400" dirty="0" smtClean="0"/>
              <a:t> </a:t>
            </a:r>
            <a:r>
              <a:rPr lang="cs-CZ" sz="1400" dirty="0" err="1" smtClean="0"/>
              <a:t>Owl</a:t>
            </a:r>
            <a:r>
              <a:rPr lang="cs-CZ" sz="1400" dirty="0" smtClean="0"/>
              <a:t> </a:t>
            </a:r>
            <a:r>
              <a:rPr lang="cs-CZ" sz="1400" dirty="0" err="1" smtClean="0"/>
              <a:t>Barrow</a:t>
            </a:r>
            <a:r>
              <a:rPr lang="cs-CZ" sz="1400" dirty="0" smtClean="0"/>
              <a:t> </a:t>
            </a:r>
            <a:r>
              <a:rPr lang="cs-CZ" sz="1400" dirty="0" err="1" smtClean="0"/>
              <a:t>Alaska.jpg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2. 4. 2008, 15:11 [cit. </a:t>
            </a:r>
            <a:r>
              <a:rPr lang="cs-CZ" sz="1400" dirty="0" smtClean="0"/>
              <a:t>2013-06-03].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6"/>
              </a:rPr>
              <a:t>http://cs.wikipedia.org/wiki/Soubor:Snowy_Owl_Barrow_Alaska.jpg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Eagle.owl.arp.750pix.jpg.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23. 1. 2005, 18:57 [cit. </a:t>
            </a:r>
            <a:r>
              <a:rPr lang="cs-CZ" sz="1400" dirty="0" smtClean="0"/>
              <a:t>2013-06-03].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7"/>
              </a:rPr>
              <a:t>http://cs.wikipedia.org/wiki/Soubor:Eagle.owl.arp.750pix.jpg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323528" y="836712"/>
            <a:ext cx="84969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7"/>
            </a:pPr>
            <a:r>
              <a:rPr lang="cs-CZ" sz="1400" dirty="0" err="1" smtClean="0"/>
              <a:t>Mochuelo</a:t>
            </a:r>
            <a:r>
              <a:rPr lang="cs-CZ" sz="1400" dirty="0" smtClean="0"/>
              <a:t> </a:t>
            </a:r>
            <a:r>
              <a:rPr lang="cs-CZ" sz="1400" dirty="0" err="1" smtClean="0"/>
              <a:t>Común</a:t>
            </a:r>
            <a:r>
              <a:rPr lang="cs-CZ" sz="1400" dirty="0" smtClean="0"/>
              <a:t> ( </a:t>
            </a:r>
            <a:r>
              <a:rPr lang="cs-CZ" sz="1400" dirty="0" err="1" smtClean="0"/>
              <a:t>Athene</a:t>
            </a:r>
            <a:r>
              <a:rPr lang="cs-CZ" sz="1400" dirty="0" smtClean="0"/>
              <a:t> </a:t>
            </a:r>
            <a:r>
              <a:rPr lang="cs-CZ" sz="1400" dirty="0" err="1" smtClean="0"/>
              <a:t>noctua</a:t>
            </a:r>
            <a:r>
              <a:rPr lang="cs-CZ" sz="1400" dirty="0" smtClean="0"/>
              <a:t> )(1).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1. 8. 2011, 09:26 [cit. </a:t>
            </a:r>
            <a:r>
              <a:rPr lang="cs-CZ" sz="1400" dirty="0" smtClean="0"/>
              <a:t>2013-06-03].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3"/>
              </a:rPr>
              <a:t>http://cs.wikipedia.org/wiki/Soubor:Mochuelo_Com%C3%BAn_(_Athene_noctua_)(1).jpg</a:t>
            </a:r>
            <a:endParaRPr lang="cs-CZ" sz="1400" dirty="0" smtClean="0"/>
          </a:p>
          <a:p>
            <a:pPr marL="342900" indent="-342900">
              <a:buFont typeface="+mj-lt"/>
              <a:buAutoNum type="arabicPeriod" startAt="7"/>
            </a:pPr>
            <a:endParaRPr lang="cs-CZ" sz="1400" dirty="0" smtClean="0"/>
          </a:p>
          <a:p>
            <a:pPr marL="342900" indent="-342900">
              <a:buFont typeface="+mj-lt"/>
              <a:buAutoNum type="arabicPeriod" startAt="7"/>
            </a:pPr>
            <a:r>
              <a:rPr lang="cs-CZ" sz="1400" dirty="0" err="1" smtClean="0"/>
              <a:t>Strix</a:t>
            </a:r>
            <a:r>
              <a:rPr lang="cs-CZ" sz="1400" dirty="0" smtClean="0"/>
              <a:t> </a:t>
            </a:r>
            <a:r>
              <a:rPr lang="cs-CZ" sz="1400" dirty="0" err="1" smtClean="0"/>
              <a:t>aluco</a:t>
            </a:r>
            <a:r>
              <a:rPr lang="cs-CZ" sz="1400" dirty="0" smtClean="0"/>
              <a:t> 3 (Martin </a:t>
            </a:r>
            <a:r>
              <a:rPr lang="cs-CZ" sz="1400" dirty="0" err="1" smtClean="0"/>
              <a:t>Mecnarowski</a:t>
            </a:r>
            <a:r>
              <a:rPr lang="cs-CZ" sz="1400" dirty="0" smtClean="0"/>
              <a:t>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14. 1. 2011, 12:38 [cit. </a:t>
            </a:r>
            <a:r>
              <a:rPr lang="cs-CZ" sz="1400" dirty="0" smtClean="0"/>
              <a:t>2013-06-03].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4"/>
              </a:rPr>
              <a:t>http://cs.wikipedia.org/wiki/Soubor:Strix_aluco_3_(Martin_Mecnarowski).jpg</a:t>
            </a:r>
            <a:endParaRPr lang="cs-CZ" sz="1400" dirty="0" smtClean="0"/>
          </a:p>
          <a:p>
            <a:pPr marL="342900" indent="-342900">
              <a:buFont typeface="+mj-lt"/>
              <a:buAutoNum type="arabicPeriod" startAt="7"/>
            </a:pPr>
            <a:endParaRPr lang="cs-CZ" sz="1400" dirty="0" smtClean="0"/>
          </a:p>
          <a:p>
            <a:pPr marL="342900" indent="-342900">
              <a:buFont typeface="+mj-lt"/>
              <a:buAutoNum type="arabicPeriod" startAt="7"/>
            </a:pPr>
            <a:r>
              <a:rPr lang="cs-CZ" sz="1400" dirty="0" err="1" smtClean="0"/>
              <a:t>Asio</a:t>
            </a:r>
            <a:r>
              <a:rPr lang="cs-CZ" sz="1400" dirty="0" smtClean="0"/>
              <a:t> </a:t>
            </a:r>
            <a:r>
              <a:rPr lang="cs-CZ" sz="1400" dirty="0" err="1" smtClean="0"/>
              <a:t>otus</a:t>
            </a:r>
            <a:r>
              <a:rPr lang="cs-CZ" sz="1400" dirty="0" smtClean="0"/>
              <a:t> - </a:t>
            </a:r>
            <a:r>
              <a:rPr lang="cs-CZ" sz="1400" dirty="0" err="1" smtClean="0"/>
              <a:t>Ransuil.jpg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8. 3. 2007, 09:32 [cit. </a:t>
            </a:r>
            <a:r>
              <a:rPr lang="cs-CZ" sz="1400" dirty="0" smtClean="0"/>
              <a:t>2013-06-03].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5"/>
              </a:rPr>
              <a:t>http://commons.wikimedia.org/wiki/File:Asio_otus_-_Ransuil.jpg?uselang=cs</a:t>
            </a:r>
            <a:endParaRPr lang="cs-CZ" sz="1400" dirty="0" smtClean="0"/>
          </a:p>
          <a:p>
            <a:pPr marL="342900" indent="-342900"/>
            <a:endParaRPr lang="cs-CZ" sz="1400" dirty="0" smtClean="0"/>
          </a:p>
          <a:p>
            <a:pPr marL="342900" indent="-342900">
              <a:buFont typeface="+mj-lt"/>
              <a:buAutoNum type="arabicPeriod" startAt="7"/>
            </a:pPr>
            <a:endParaRPr lang="cs-CZ" sz="1400" dirty="0" smtClean="0"/>
          </a:p>
          <a:p>
            <a:pPr marL="342900" indent="-342900">
              <a:buFont typeface="+mj-lt"/>
              <a:buAutoNum type="arabicPeriod" startAt="7"/>
            </a:pP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 Tento digitální učební materiál je určen pro předmět přírodopis, 7.ročník.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 Je zaměřen na opakování znaků a zástupců ptáků ze skupiny sov,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     jeho součástí je procvičení učiva formou testových otázek.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 Materiál vznikal ze zápisů autorky, která vycházela z učebnice: </a:t>
            </a:r>
            <a:r>
              <a:rPr lang="cs-CZ" dirty="0" smtClean="0"/>
              <a:t>Černík,V.,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/>
              <a:t>     Hamerská, M., Martinec, Z., Vaněk, J. </a:t>
            </a:r>
            <a:r>
              <a:rPr lang="cs-CZ" i="1" dirty="0" smtClean="0"/>
              <a:t>Přírodopis 7: Zoologie a botanika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 smtClean="0"/>
              <a:t>     pro základní školy. </a:t>
            </a:r>
            <a:r>
              <a:rPr lang="nn-NO" dirty="0" smtClean="0"/>
              <a:t>1. vyd. Praha: SPN, 2008</a:t>
            </a:r>
            <a:r>
              <a:rPr lang="cs-CZ" dirty="0" smtClean="0"/>
              <a:t>, ISBN 978-807-2353-873</a:t>
            </a:r>
            <a:endParaRPr lang="cs-CZ" dirty="0" smtClean="0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Znaky: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24744"/>
            <a:ext cx="8676456" cy="44644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2400" b="1" dirty="0" smtClean="0">
                <a:latin typeface="Calibri" pitchFamily="34" charset="0"/>
              </a:rPr>
              <a:t>loví v noci – tichý let</a:t>
            </a:r>
          </a:p>
          <a:p>
            <a:r>
              <a:rPr lang="cs-CZ" sz="2400" b="1" dirty="0" smtClean="0">
                <a:latin typeface="Calibri" pitchFamily="34" charset="0"/>
              </a:rPr>
              <a:t>výborný sluch i zrak</a:t>
            </a:r>
          </a:p>
          <a:p>
            <a:r>
              <a:rPr lang="cs-CZ" sz="2400" b="1" dirty="0" smtClean="0">
                <a:latin typeface="Calibri" pitchFamily="34" charset="0"/>
              </a:rPr>
              <a:t>otáčivá hlava (270°)</a:t>
            </a:r>
          </a:p>
          <a:p>
            <a:r>
              <a:rPr lang="cs-CZ" sz="2400" b="1" dirty="0" smtClean="0">
                <a:latin typeface="Calibri" pitchFamily="34" charset="0"/>
              </a:rPr>
              <a:t>oči směřují dopředu, kolem „závoj“ z peří</a:t>
            </a:r>
          </a:p>
          <a:p>
            <a:r>
              <a:rPr lang="cs-CZ" sz="2400" b="1" dirty="0" smtClean="0">
                <a:latin typeface="Calibri" pitchFamily="34" charset="0"/>
              </a:rPr>
              <a:t>ostrý zahnutý zobák</a:t>
            </a:r>
          </a:p>
          <a:p>
            <a:r>
              <a:rPr lang="cs-CZ" sz="2400" b="1" dirty="0" smtClean="0">
                <a:latin typeface="Calibri" pitchFamily="34" charset="0"/>
              </a:rPr>
              <a:t>prsty porostlé peřím, otáčivý „vratiprst“</a:t>
            </a:r>
          </a:p>
          <a:p>
            <a:r>
              <a:rPr lang="cs-CZ" sz="2400" b="1" dirty="0" smtClean="0">
                <a:latin typeface="Calibri" pitchFamily="34" charset="0"/>
              </a:rPr>
              <a:t>silné ostré drápy</a:t>
            </a:r>
          </a:p>
          <a:p>
            <a:r>
              <a:rPr lang="cs-CZ" sz="2400" b="1" dirty="0" smtClean="0">
                <a:latin typeface="Calibri" pitchFamily="34" charset="0"/>
              </a:rPr>
              <a:t>nestrávené zbytky potravy – vývržky</a:t>
            </a:r>
          </a:p>
          <a:p>
            <a:r>
              <a:rPr lang="cs-CZ" sz="2400" b="1" dirty="0" smtClean="0">
                <a:latin typeface="Calibri" pitchFamily="34" charset="0"/>
              </a:rPr>
              <a:t>význam: v různých kulturách symbol moudrosti nebo smrti</a:t>
            </a:r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05264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419px-Strix_aluco_3_(Martin_Mecnarowski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980728"/>
            <a:ext cx="4517195" cy="45604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5868144" y="5301208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1</a:t>
            </a:r>
            <a:endParaRPr lang="cs-CZ" sz="800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  <a:effectLst/>
              </a:rPr>
              <a:t>               Puštík  obecný</a:t>
            </a:r>
            <a:endParaRPr lang="cs-CZ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756576" y="1886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Calibri" pitchFamily="34" charset="0"/>
              </a:rPr>
              <a:t>VĚJÍŘ Z PEŘÍ  KOLEM OČÍ </a:t>
            </a:r>
            <a:endParaRPr lang="cs-CZ" sz="2000" b="1" dirty="0">
              <a:latin typeface="Calibri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756576" y="1700808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Calibri" pitchFamily="34" charset="0"/>
              </a:rPr>
              <a:t>OSTRÝ ZAHNUTÝ ZOBÁK</a:t>
            </a:r>
            <a:endParaRPr lang="cs-CZ" sz="2000" b="1" dirty="0">
              <a:latin typeface="Calibri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9540552" y="3212976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Calibri" pitchFamily="34" charset="0"/>
              </a:rPr>
              <a:t>OSTRÉ SILNÉ DRÁPY, VRATIPRST</a:t>
            </a:r>
            <a:endParaRPr lang="cs-CZ" sz="2000" b="1" dirty="0">
              <a:latin typeface="Calibri" pitchFamily="34" charset="0"/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flipH="1">
            <a:off x="3851920" y="1412776"/>
            <a:ext cx="3024336" cy="28803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H="1" flipV="1">
            <a:off x="3419872" y="2060848"/>
            <a:ext cx="3456384" cy="14401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H="1">
            <a:off x="3923928" y="4005064"/>
            <a:ext cx="2448272" cy="21602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371 0.08071 C -0.18368 0.07886 -0.1967 0.07886 -0.2184 0.07955 C -0.23489 0.08071 -0.26701 0.08418 -0.28246 0.09019 C -0.29114 0.09366 -0.30035 0.09736 -0.30972 0.09967 C -0.31406 0.10337 -0.32031 0.10592 -0.32604 0.108 C -0.33055 0.10985 -0.33021 0.108 -0.33021 0.11031 " pathEditMode="relative" rAng="0" ptsTypes="fffff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754 0.04302 C -0.18629 0.04625 -0.204 0.05504 -0.22275 0.05759 C -0.2375 0.06522 -0.22934 0.06221 -0.24705 0.06522 C -0.25886 0.06429 -0.27101 0.06429 -0.28282 0.0629 C -0.2842 0.06244 -0.28525 0.06082 -0.28664 0.06013 C -0.29115 0.05782 -0.29618 0.05504 -0.3007 0.05273 C -0.30278 0.0518 -0.30504 0.05134 -0.30712 0.05042 C -0.30851 0.04972 -0.31094 0.04787 -0.31094 0.0481 " pathEditMode="relative" rAng="0" ptsTypes="fffffff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72 0.0333 C -0.14687 0.03238 -0.16163 0.0333 -0.1743 0.03353 C -0.19288 0.03492 -0.21163 0.03561 -0.22934 0.03769 C -0.23628 0.03839 -0.24288 0.03908 -0.25 0.03954 C -0.25312 0.03978 -0.2592 0.04024 -0.2592 0.04047 C -0.26545 0.04139 -0.2717 0.04163 -0.27847 0.04232 C -0.28663 0.04324 -0.29479 0.0444 -0.30329 0.04533 C -0.30885 0.04648 -0.31458 0.04764 -0.32083 0.0488 C -0.32795 0.05157 -0.32361 0.05088 -0.33177 0.05157 C -0.3335 0.05296 -0.33229 0.0525 -0.33472 0.05342 " pathEditMode="relative" rAng="0" ptsTypes="fffffffff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err="1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Sovovití</a:t>
            </a:r>
            <a:endParaRPr kumimoji="0" lang="cs-CZ" sz="32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827584" y="836712"/>
            <a:ext cx="7776864" cy="5760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Sova pálená - </a:t>
            </a:r>
            <a:r>
              <a:rPr lang="cs-CZ" i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nejrozšířenější sova </a:t>
            </a:r>
            <a:endParaRPr kumimoji="0" lang="cs-CZ" i="1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588224" y="5445224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2</a:t>
            </a:r>
            <a:endParaRPr lang="cs-CZ" sz="800" dirty="0"/>
          </a:p>
        </p:txBody>
      </p:sp>
      <p:pic>
        <p:nvPicPr>
          <p:cNvPr id="1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5877272"/>
            <a:ext cx="3657600" cy="796925"/>
          </a:xfrm>
          <a:prstGeom prst="rect">
            <a:avLst/>
          </a:prstGeom>
          <a:noFill/>
        </p:spPr>
      </p:pic>
      <p:pic>
        <p:nvPicPr>
          <p:cNvPr id="12290" name="Picture 2" descr="Soubor:Tyto alba close up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1484784"/>
            <a:ext cx="3724014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noProof="0" dirty="0" err="1" smtClean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Puštíkovití</a:t>
            </a:r>
            <a:endParaRPr kumimoji="0" lang="cs-CZ" sz="32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323528" y="620688"/>
            <a:ext cx="2664296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 Puštík obecný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84168" y="620688"/>
            <a:ext cx="3059832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Kalous ušatý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91880" y="1988840"/>
            <a:ext cx="2376264" cy="8640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Sovice sněžní </a:t>
            </a:r>
            <a:r>
              <a:rPr kumimoji="0" lang="cs-C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3573016"/>
            <a:ext cx="3131840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Výr velký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588224" y="3645024"/>
            <a:ext cx="2555776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Sýček obecný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55776" y="3068960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3</a:t>
            </a:r>
            <a:endParaRPr lang="cs-CZ" sz="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472500" y="3085728"/>
            <a:ext cx="6664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4</a:t>
            </a:r>
            <a:endParaRPr lang="cs-CZ" sz="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868144" y="4581128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5</a:t>
            </a:r>
            <a:endParaRPr lang="cs-CZ" sz="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267744" y="6453336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6</a:t>
            </a:r>
            <a:endParaRPr lang="cs-CZ" sz="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532440" y="6453336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7</a:t>
            </a:r>
            <a:endParaRPr lang="cs-CZ" sz="800" dirty="0"/>
          </a:p>
        </p:txBody>
      </p:sp>
      <p:pic>
        <p:nvPicPr>
          <p:cNvPr id="1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5877272"/>
            <a:ext cx="3657600" cy="796925"/>
          </a:xfrm>
          <a:prstGeom prst="rect">
            <a:avLst/>
          </a:prstGeom>
          <a:noFill/>
        </p:spPr>
      </p:pic>
      <p:pic>
        <p:nvPicPr>
          <p:cNvPr id="54274" name="Picture 2" descr="Soubor:Waldohreule in freier Wildbah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1052736"/>
            <a:ext cx="1680186" cy="22322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4276" name="Picture 4" descr="Soubor:Snowy Owl Barrow Alask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2492896"/>
            <a:ext cx="2232248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4278" name="Picture 6" descr="Soubor:Eagle.owl.arp.750pix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4005064"/>
            <a:ext cx="2016224" cy="2449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Obrázek 22" descr="400PX-~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948264" y="4077072"/>
            <a:ext cx="1676442" cy="2332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Obrázek 23" descr="419px-Strix_aluco_3_(Martin_Mecnarowski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55576" y="1052736"/>
            <a:ext cx="1800200" cy="2268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95736" y="836712"/>
            <a:ext cx="655272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Sovy loví potravu</a:t>
            </a:r>
            <a:r>
              <a:rPr lang="cs-CZ" sz="3600" b="1" dirty="0" smtClean="0"/>
              <a:t>:</a:t>
            </a:r>
          </a:p>
          <a:p>
            <a:endParaRPr lang="cs-CZ" sz="3600" b="1" dirty="0" smtClean="0"/>
          </a:p>
          <a:p>
            <a:endParaRPr lang="cs-CZ" sz="1400" dirty="0" smtClean="0"/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v noci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ve dne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vždy (ve dne i v noci)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7668344" y="2276872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noaction" highlightClick="1"/>
          </p:cNvPr>
          <p:cNvSpPr/>
          <p:nvPr/>
        </p:nvSpPr>
        <p:spPr>
          <a:xfrm>
            <a:off x="7668344" y="328498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noaction" highlightClick="1"/>
          </p:cNvPr>
          <p:cNvSpPr/>
          <p:nvPr/>
        </p:nvSpPr>
        <p:spPr>
          <a:xfrm>
            <a:off x="7668344" y="436510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908720"/>
            <a:ext cx="687727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 4. prst na končetinách sov je:</a:t>
            </a:r>
          </a:p>
          <a:p>
            <a:endParaRPr lang="cs-CZ" sz="3600" b="1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zakrnělý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velký s ostruhou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otáčivý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noaction" highlightClick="1"/>
          </p:cNvPr>
          <p:cNvSpPr/>
          <p:nvPr/>
        </p:nvSpPr>
        <p:spPr>
          <a:xfrm>
            <a:off x="8100392" y="249289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8100392" y="357301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100392" y="465313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836712"/>
            <a:ext cx="67687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 </a:t>
            </a:r>
            <a:r>
              <a:rPr lang="cs-CZ" sz="3600" b="1" dirty="0" smtClean="0">
                <a:latin typeface="Calibri" pitchFamily="34" charset="0"/>
              </a:rPr>
              <a:t>Sovy se orientují:</a:t>
            </a:r>
          </a:p>
          <a:p>
            <a:endParaRPr lang="cs-CZ" b="1" dirty="0" smtClean="0">
              <a:latin typeface="Calibri" pitchFamily="34" charset="0"/>
            </a:endParaRPr>
          </a:p>
          <a:p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pouze sluchem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sluchem i zrakem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pouze zrakem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noaction" highlightClick="1"/>
          </p:cNvPr>
          <p:cNvSpPr/>
          <p:nvPr/>
        </p:nvSpPr>
        <p:spPr>
          <a:xfrm>
            <a:off x="7740352" y="234888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7740352" y="342900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noaction" highlightClick="1"/>
          </p:cNvPr>
          <p:cNvSpPr/>
          <p:nvPr/>
        </p:nvSpPr>
        <p:spPr>
          <a:xfrm>
            <a:off x="7740352" y="450912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lastní 8">
      <a:dk1>
        <a:srgbClr val="262626"/>
      </a:dk1>
      <a:lt1>
        <a:sysClr val="window" lastClr="FFFFFF"/>
      </a:lt1>
      <a:dk2>
        <a:srgbClr val="4E5B6F"/>
      </a:dk2>
      <a:lt2>
        <a:srgbClr val="E2E7F4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667</TotalTime>
  <Words>744</Words>
  <Application>Microsoft Office PowerPoint</Application>
  <PresentationFormat>Předvádění na obrazovce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Vrchol</vt:lpstr>
      <vt:lpstr>Výchozí návrh</vt:lpstr>
      <vt:lpstr>1_Výchozí návrh</vt:lpstr>
      <vt:lpstr>PTÁCI  SOVY</vt:lpstr>
      <vt:lpstr>Anotace:</vt:lpstr>
      <vt:lpstr>Znaky:</vt:lpstr>
      <vt:lpstr>               Puštík  obecný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Hanka</dc:creator>
  <cp:lastModifiedBy>Hanka</cp:lastModifiedBy>
  <cp:revision>140</cp:revision>
  <dcterms:created xsi:type="dcterms:W3CDTF">2012-11-07T15:17:22Z</dcterms:created>
  <dcterms:modified xsi:type="dcterms:W3CDTF">2013-04-23T16:18:34Z</dcterms:modified>
</cp:coreProperties>
</file>