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84" r:id="rId4"/>
    <p:sldId id="282" r:id="rId5"/>
    <p:sldId id="257" r:id="rId6"/>
    <p:sldId id="259" r:id="rId7"/>
    <p:sldId id="286" r:id="rId8"/>
    <p:sldId id="289" r:id="rId9"/>
    <p:sldId id="290" r:id="rId10"/>
    <p:sldId id="273" r:id="rId11"/>
    <p:sldId id="261" r:id="rId12"/>
    <p:sldId id="263" r:id="rId13"/>
    <p:sldId id="262" r:id="rId14"/>
    <p:sldId id="288" r:id="rId15"/>
    <p:sldId id="276" r:id="rId16"/>
    <p:sldId id="277" r:id="rId17"/>
    <p:sldId id="278" r:id="rId18"/>
    <p:sldId id="265" r:id="rId19"/>
    <p:sldId id="28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DendrocoposMajor.jpg" TargetMode="External"/><Relationship Id="rId7" Type="http://schemas.openxmlformats.org/officeDocument/2006/relationships/hyperlink" Target="http://cs.wikipedia.org/wiki/Soubor:Gr%C3%BCnspecht_Picus_viridi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Dendrocopos_major,_female_and_male.jpg" TargetMode="External"/><Relationship Id="rId5" Type="http://schemas.openxmlformats.org/officeDocument/2006/relationships/hyperlink" Target="http://commons.wikimedia.org/wiki/File:BlackWoods.jpg" TargetMode="External"/><Relationship Id="rId4" Type="http://schemas.openxmlformats.org/officeDocument/2006/relationships/hyperlink" Target="http://cs.wikipedia.org/wiki/Soubor:Schwarzspecht.jp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Jinxtorquilla.jpg" TargetMode="External"/><Relationship Id="rId3" Type="http://schemas.openxmlformats.org/officeDocument/2006/relationships/hyperlink" Target="http://cs.wikipedia.org/wiki/Soubor:Picus_viridis_juv(ThKraft).jpg" TargetMode="External"/><Relationship Id="rId7" Type="http://schemas.openxmlformats.org/officeDocument/2006/relationships/hyperlink" Target="http://commons.wikimedia.org/wiki/File:Grey-headed_Woodpecker,_Bia%C5%82owie%C5%BCa,_Poland.jpg?uselang=c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Three-toed_Woodpecker_2_(Karin_Baptist).jpg" TargetMode="External"/><Relationship Id="rId5" Type="http://schemas.openxmlformats.org/officeDocument/2006/relationships/hyperlink" Target="http://cs.wikipedia.org/wiki/Soubor:Dendrocopos_medius_2_(Marek_Szczepanek).jpg" TargetMode="External"/><Relationship Id="rId10" Type="http://schemas.openxmlformats.org/officeDocument/2006/relationships/hyperlink" Target="http://cs.wikipedia.org/wiki/Soubor:Dendrocopos_major_Legnago_7119.jpg" TargetMode="External"/><Relationship Id="rId4" Type="http://schemas.openxmlformats.org/officeDocument/2006/relationships/hyperlink" Target="http://cs.wikipedia.org/wiki/Soubor:Dendrocopos_minor_291108.jpg" TargetMode="External"/><Relationship Id="rId9" Type="http://schemas.openxmlformats.org/officeDocument/2006/relationships/hyperlink" Target="http://commons.wikimedia.org/wiki/File:Gr%C3%BCnspecht_Picus_viridis_Weibchen-006.jpg?uselang=c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9/DendrocoposMajor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3/31/Schwarzspecht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//upload.wikimedia.org/wikipedia/commons/d/d1/BlackWoods.jpg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9/DendrocoposMajor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//upload.wikimedia.org/wikipedia/commons/4/47/Dendrocopos_major,_female_and_male.jpg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3/38/Gr%C3%BCnspecht_Picus_viridi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//upload.wikimedia.org/wikipedia/commons/1/1b/Picus_viridis_juv(ThKraft).jpg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//upload.wikimedia.org/wikipedia/commons/9/97/Dendrocopos_minor_291108.jpg" TargetMode="External"/><Relationship Id="rId7" Type="http://schemas.openxmlformats.org/officeDocument/2006/relationships/hyperlink" Target="//upload.wikimedia.org/wikipedia/commons/b/b5/Three-toed_Woodpecker_2_(Karin_Baptist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hyperlink" Target="//upload.wikimedia.org/wikipedia/commons/3/3e/Dendrocopos_medius_2_(Marek_Szczepanek).jpg" TargetMode="External"/><Relationship Id="rId10" Type="http://schemas.openxmlformats.org/officeDocument/2006/relationships/hyperlink" Target="//upload.wikimedia.org/wikipedia/commons/2/2c/Jinxtorquilla.jpg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PTÁCI  ŠPLHAVCI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rgbClr val="171A1B"/>
                </a:solidFill>
              </a:rPr>
              <a:t>Př</a:t>
            </a:r>
            <a:r>
              <a:rPr lang="cs-CZ" dirty="0" smtClean="0">
                <a:solidFill>
                  <a:srgbClr val="171A1B"/>
                </a:solidFill>
              </a:rPr>
              <a:t>_122_Obratlovci_Ptáci šplhavci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Hana Krajčová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dirty="0" smtClean="0">
                <a:solidFill>
                  <a:srgbClr val="171A1B"/>
                </a:solidFill>
              </a:rPr>
              <a:t>, okres Zlín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836712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</a:t>
            </a:r>
            <a:r>
              <a:rPr lang="cs-CZ" sz="3600" b="1" dirty="0" smtClean="0">
                <a:latin typeface="Calibri" pitchFamily="34" charset="0"/>
              </a:rPr>
              <a:t>Pohlavní  dvoutvárnost  u  šplhavců:</a:t>
            </a:r>
          </a:p>
          <a:p>
            <a:endParaRPr lang="cs-CZ" b="1" dirty="0" smtClean="0">
              <a:latin typeface="Calibri" pitchFamily="34" charset="0"/>
            </a:endParaRPr>
          </a:p>
          <a:p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samci  se vůbec neliší od samic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samice bývají větší a pestřejší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samci bývají mírně výraznější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7740352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774035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74035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92696"/>
            <a:ext cx="846043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              Při rozmnožování:</a:t>
            </a:r>
          </a:p>
          <a:p>
            <a:endParaRPr lang="cs-CZ" sz="3600" b="1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staví hnízda na zemi, nekrmiví</a:t>
            </a:r>
          </a:p>
          <a:p>
            <a:pPr marL="457200" indent="-457200">
              <a:buAutoNum type="alphaLcParenR"/>
            </a:pPr>
            <a:endParaRPr lang="cs-CZ" sz="3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nestaví hnízda, ani nekrmí mláďata</a:t>
            </a:r>
          </a:p>
          <a:p>
            <a:pPr marL="457200" indent="-457200">
              <a:buAutoNum type="alphaLcParenR"/>
            </a:pPr>
            <a:endParaRPr lang="cs-CZ" sz="3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staví hnízda v dutinách stromů, krmiví</a:t>
            </a:r>
            <a:endParaRPr lang="cs-CZ" sz="34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8388424" y="22768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388424" y="32849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388424" y="42930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908720"/>
            <a:ext cx="78853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               Strakapoud velký má:</a:t>
            </a:r>
          </a:p>
          <a:p>
            <a:endParaRPr lang="cs-CZ" sz="3600" b="1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ostrý zobák a jazyk s háčky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tupý zobák a jazyk bez háčků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zobák s vroubky a zakrnělý jazyk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8100392" y="24928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100392" y="357301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100392" y="465313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6" y="3717032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>
                <a:latin typeface="Calibri" pitchFamily="34" charset="0"/>
              </a:rPr>
              <a:t>Toto je:		a) strakapoud malý</a:t>
            </a:r>
          </a:p>
          <a:p>
            <a:pPr marL="514350" indent="-514350" algn="l"/>
            <a:r>
              <a:rPr lang="cs-CZ" sz="3200" dirty="0" smtClean="0">
                <a:latin typeface="Calibri" pitchFamily="34" charset="0"/>
              </a:rPr>
              <a:t>				b) žluna zelená</a:t>
            </a:r>
          </a:p>
          <a:p>
            <a:pPr marL="514350" indent="-514350" algn="l"/>
            <a:r>
              <a:rPr lang="cs-CZ" sz="3200" dirty="0" smtClean="0">
                <a:latin typeface="Calibri" pitchFamily="34" charset="0"/>
              </a:rPr>
              <a:t>				c) žluna šedá  </a:t>
            </a:r>
            <a:endParaRPr lang="cs-CZ" sz="3200" dirty="0">
              <a:latin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092280" y="342900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13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596336" y="386104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7596336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596336" y="50851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pic>
        <p:nvPicPr>
          <p:cNvPr id="12" name="Obrázek 11" descr="800PX-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88640"/>
            <a:ext cx="5046876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7584" y="3933056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>
                <a:latin typeface="Calibri" pitchFamily="34" charset="0"/>
              </a:rPr>
              <a:t>Toto je:		a) strakapoud velký</a:t>
            </a:r>
          </a:p>
          <a:p>
            <a:pPr marL="514350" indent="-514350" algn="l"/>
            <a:r>
              <a:rPr lang="cs-CZ" sz="3200" dirty="0" smtClean="0">
                <a:latin typeface="Calibri" pitchFamily="34" charset="0"/>
              </a:rPr>
              <a:t>				b) strakapoud malý</a:t>
            </a:r>
          </a:p>
          <a:p>
            <a:pPr marL="514350" indent="-514350" algn="l"/>
            <a:r>
              <a:rPr lang="cs-CZ" sz="3200" dirty="0" smtClean="0">
                <a:latin typeface="Calibri" pitchFamily="34" charset="0"/>
              </a:rPr>
              <a:t>				c) krutihlav obecný   </a:t>
            </a:r>
            <a:endParaRPr lang="cs-CZ" sz="3200" dirty="0">
              <a:latin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308304" y="350100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14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7740352" y="40770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740352" y="472514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740352" y="53012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pic>
        <p:nvPicPr>
          <p:cNvPr id="11" name="Obrázek 10" descr="800px-Dendrocopos_major_Legnago_7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60648"/>
            <a:ext cx="5256584" cy="3445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92494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Výborně!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8864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Zdroje použité dne </a:t>
            </a:r>
            <a:r>
              <a:rPr lang="cs-CZ" sz="2000" dirty="0" smtClean="0"/>
              <a:t>12. </a:t>
            </a:r>
            <a:r>
              <a:rPr lang="cs-CZ" sz="2000" dirty="0" smtClean="0"/>
              <a:t>6</a:t>
            </a:r>
            <a:r>
              <a:rPr lang="cs-CZ" sz="2000" dirty="0" smtClean="0"/>
              <a:t>. </a:t>
            </a:r>
            <a:r>
              <a:rPr lang="cs-CZ" sz="2000" dirty="0" smtClean="0"/>
              <a:t>2013:</a:t>
            </a:r>
            <a:endParaRPr lang="cs-CZ" sz="20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79512" y="692696"/>
            <a:ext cx="89644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DendrocoposMajor.jpg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19. 5. 2010, 13:23 [cit. </a:t>
            </a:r>
            <a:r>
              <a:rPr lang="cs-CZ" sz="1400" dirty="0" smtClean="0"/>
              <a:t>2013-06-12</a:t>
            </a:r>
            <a:r>
              <a:rPr lang="cs-CZ" sz="1400" dirty="0" smtClean="0"/>
              <a:t>]. Dostupné z: </a:t>
            </a:r>
            <a:r>
              <a:rPr lang="cs-CZ" sz="1400" dirty="0" smtClean="0">
                <a:hlinkClick r:id="rId3"/>
              </a:rPr>
              <a:t>http://cs.wikipedia.org/wiki/Soubor:DendrocoposMajor.jpg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Schwarzspecht.jpg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7. 2. 2006, 08:18 [cit. </a:t>
            </a:r>
            <a:r>
              <a:rPr lang="cs-CZ" sz="1400" dirty="0" smtClean="0"/>
              <a:t>2013-06-12</a:t>
            </a:r>
            <a:r>
              <a:rPr lang="cs-CZ" sz="1400" dirty="0" smtClean="0"/>
              <a:t>]. Dostupné z: </a:t>
            </a:r>
            <a:r>
              <a:rPr lang="cs-CZ" sz="1400" dirty="0" smtClean="0">
                <a:hlinkClick r:id="rId4"/>
              </a:rPr>
              <a:t>http://cs.wikipedia.org/wiki/Soubor:Schwarzspecht.jpg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BlackWoods.jpg. In: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2001-, 15:22, 11 July 2012 [cit. </a:t>
            </a:r>
            <a:r>
              <a:rPr lang="en-US" sz="1400" dirty="0" smtClean="0"/>
              <a:t>2013-0</a:t>
            </a:r>
            <a:r>
              <a:rPr lang="cs-CZ" sz="1400" dirty="0" smtClean="0"/>
              <a:t>6</a:t>
            </a:r>
            <a:r>
              <a:rPr lang="en-US" sz="1400" dirty="0" smtClean="0"/>
              <a:t>-</a:t>
            </a:r>
            <a:r>
              <a:rPr lang="cs-CZ" sz="1400" dirty="0" smtClean="0"/>
              <a:t>1</a:t>
            </a:r>
            <a:r>
              <a:rPr lang="en-US" sz="1400" dirty="0" smtClean="0"/>
              <a:t>2</a:t>
            </a:r>
            <a:r>
              <a:rPr lang="en-US" sz="1400" dirty="0" smtClean="0"/>
              <a:t>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5"/>
              </a:rPr>
              <a:t>http://commons.wikimedia.org/wiki/File:BlackWoods.jpg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DendrocoposMajor.jpg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19. 5. 2010, 13:23 [cit. </a:t>
            </a:r>
            <a:r>
              <a:rPr lang="cs-CZ" sz="1400" dirty="0" smtClean="0"/>
              <a:t>2013-06-12</a:t>
            </a:r>
            <a:r>
              <a:rPr lang="cs-CZ" sz="1400" dirty="0" smtClean="0"/>
              <a:t>]. Dostupné z: </a:t>
            </a:r>
            <a:r>
              <a:rPr lang="cs-CZ" sz="1400" dirty="0" smtClean="0">
                <a:hlinkClick r:id="rId3"/>
              </a:rPr>
              <a:t>http://cs.wikipedia.org/wiki/Soubor:DendrocoposMajor.jpg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Dendrocopos</a:t>
            </a:r>
            <a:r>
              <a:rPr lang="cs-CZ" sz="1400" dirty="0" smtClean="0"/>
              <a:t> major, </a:t>
            </a:r>
            <a:r>
              <a:rPr lang="cs-CZ" sz="1400" dirty="0" err="1" smtClean="0"/>
              <a:t>female</a:t>
            </a:r>
            <a:r>
              <a:rPr lang="cs-CZ" sz="1400" dirty="0" smtClean="0"/>
              <a:t> </a:t>
            </a:r>
            <a:r>
              <a:rPr lang="cs-CZ" sz="1400" dirty="0" err="1" smtClean="0"/>
              <a:t>and</a:t>
            </a:r>
            <a:r>
              <a:rPr lang="cs-CZ" sz="1400" dirty="0" smtClean="0"/>
              <a:t> male.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15. 4. 2009, 09:46 [cit. </a:t>
            </a:r>
            <a:r>
              <a:rPr lang="cs-CZ" sz="1400" dirty="0" smtClean="0"/>
              <a:t>2013-06-12</a:t>
            </a:r>
            <a:r>
              <a:rPr lang="cs-CZ" sz="1400" dirty="0" smtClean="0"/>
              <a:t>]. Dostupné z: </a:t>
            </a:r>
            <a:r>
              <a:rPr lang="cs-CZ" sz="1400" dirty="0" smtClean="0">
                <a:hlinkClick r:id="rId6"/>
              </a:rPr>
              <a:t>http://cs.wikipedia.org/wiki/Soubor:Dendrocopos_major,_female_and_male.jpg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Grünspecht</a:t>
            </a:r>
            <a:r>
              <a:rPr lang="cs-CZ" sz="1400" dirty="0" smtClean="0"/>
              <a:t> </a:t>
            </a:r>
            <a:r>
              <a:rPr lang="cs-CZ" sz="1400" dirty="0" err="1" smtClean="0"/>
              <a:t>Picus</a:t>
            </a:r>
            <a:r>
              <a:rPr lang="cs-CZ" sz="1400" dirty="0" smtClean="0"/>
              <a:t> </a:t>
            </a:r>
            <a:r>
              <a:rPr lang="cs-CZ" sz="1400" dirty="0" err="1" smtClean="0"/>
              <a:t>viridis.jpg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2. 6. 2005, 19:55 [cit. </a:t>
            </a:r>
            <a:r>
              <a:rPr lang="cs-CZ" sz="1400" dirty="0" smtClean="0"/>
              <a:t>2013-06-12</a:t>
            </a:r>
            <a:r>
              <a:rPr lang="cs-CZ" sz="1400" dirty="0" smtClean="0"/>
              <a:t>]. Dostupné z: </a:t>
            </a:r>
            <a:r>
              <a:rPr lang="cs-CZ" sz="1400" dirty="0" smtClean="0">
                <a:hlinkClick r:id="rId7"/>
              </a:rPr>
              <a:t>http://cs.wikipedia.org/wiki/Soubor:Gr%C3%BCnspecht_Picus_viridis.jpg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179512" y="188640"/>
            <a:ext cx="896448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200" dirty="0" err="1" smtClean="0"/>
              <a:t>Picus</a:t>
            </a:r>
            <a:r>
              <a:rPr lang="cs-CZ" sz="1200" dirty="0" smtClean="0"/>
              <a:t> </a:t>
            </a:r>
            <a:r>
              <a:rPr lang="cs-CZ" sz="1200" dirty="0" err="1" smtClean="0"/>
              <a:t>viridis</a:t>
            </a:r>
            <a:r>
              <a:rPr lang="cs-CZ" sz="1200" dirty="0" smtClean="0"/>
              <a:t> </a:t>
            </a:r>
            <a:r>
              <a:rPr lang="cs-CZ" sz="1200" dirty="0" err="1" smtClean="0"/>
              <a:t>juv</a:t>
            </a:r>
            <a:r>
              <a:rPr lang="cs-CZ" sz="1200" dirty="0" smtClean="0"/>
              <a:t>(</a:t>
            </a:r>
            <a:r>
              <a:rPr lang="cs-CZ" sz="1200" dirty="0" err="1" smtClean="0"/>
              <a:t>ThKraft</a:t>
            </a:r>
            <a:r>
              <a:rPr lang="cs-CZ" sz="1200" dirty="0" smtClean="0"/>
              <a:t>).</a:t>
            </a:r>
            <a:r>
              <a:rPr lang="cs-CZ" sz="1200" dirty="0" err="1" smtClean="0"/>
              <a:t>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5. 10. 2011, 08:36 [cit. </a:t>
            </a:r>
            <a:r>
              <a:rPr lang="cs-CZ" sz="1200" dirty="0" smtClean="0"/>
              <a:t>2013-06-12</a:t>
            </a:r>
            <a:r>
              <a:rPr lang="cs-CZ" sz="1200" dirty="0" smtClean="0"/>
              <a:t>]. Dostupné z: </a:t>
            </a:r>
            <a:r>
              <a:rPr lang="cs-CZ" sz="1200" dirty="0" smtClean="0">
                <a:hlinkClick r:id="rId3"/>
              </a:rPr>
              <a:t>http://cs.wikipedia.org/wiki/Soubor:Picus_viridis_juv(ThKraft).jpg</a:t>
            </a:r>
            <a:endParaRPr lang="cs-CZ" sz="12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2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200" dirty="0" err="1" smtClean="0"/>
              <a:t>Dendrocopos</a:t>
            </a:r>
            <a:r>
              <a:rPr lang="cs-CZ" sz="1200" dirty="0" smtClean="0"/>
              <a:t> </a:t>
            </a:r>
            <a:r>
              <a:rPr lang="cs-CZ" sz="1200" dirty="0" err="1" smtClean="0"/>
              <a:t>minor</a:t>
            </a:r>
            <a:r>
              <a:rPr lang="cs-CZ" sz="1200" dirty="0" smtClean="0"/>
              <a:t> 291108.jpg.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7. 12. 2008, 12:53 [cit. </a:t>
            </a:r>
            <a:r>
              <a:rPr lang="cs-CZ" sz="1200" dirty="0" smtClean="0"/>
              <a:t>2013-06-12</a:t>
            </a:r>
            <a:r>
              <a:rPr lang="cs-CZ" sz="1200" dirty="0" smtClean="0"/>
              <a:t>]. Dostupné z: </a:t>
            </a:r>
            <a:r>
              <a:rPr lang="cs-CZ" sz="1200" dirty="0" smtClean="0">
                <a:hlinkClick r:id="rId4"/>
              </a:rPr>
              <a:t>http://cs.wikipedia.org/wiki/Soubor:Dendrocopos_minor_291108.jpg</a:t>
            </a:r>
            <a:endParaRPr lang="cs-CZ" sz="12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2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200" dirty="0" err="1" smtClean="0"/>
              <a:t>Dendrocopos</a:t>
            </a:r>
            <a:r>
              <a:rPr lang="cs-CZ" sz="1200" dirty="0" smtClean="0"/>
              <a:t> </a:t>
            </a:r>
            <a:r>
              <a:rPr lang="cs-CZ" sz="1200" dirty="0" err="1" smtClean="0"/>
              <a:t>medius</a:t>
            </a:r>
            <a:r>
              <a:rPr lang="cs-CZ" sz="1200" dirty="0" smtClean="0"/>
              <a:t> 2 (Marek </a:t>
            </a:r>
            <a:r>
              <a:rPr lang="cs-CZ" sz="1200" dirty="0" err="1" smtClean="0"/>
              <a:t>Szczepanek</a:t>
            </a:r>
            <a:r>
              <a:rPr lang="cs-CZ" sz="1200" dirty="0" smtClean="0"/>
              <a:t>).</a:t>
            </a:r>
            <a:r>
              <a:rPr lang="cs-CZ" sz="1200" dirty="0" err="1" smtClean="0"/>
              <a:t>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18. 2. 2011, 10:48 [cit. </a:t>
            </a:r>
            <a:r>
              <a:rPr lang="cs-CZ" sz="1200" dirty="0" smtClean="0"/>
              <a:t>2013-06-12</a:t>
            </a:r>
            <a:r>
              <a:rPr lang="cs-CZ" sz="1200" dirty="0" smtClean="0"/>
              <a:t>]. Dostupné z: </a:t>
            </a:r>
            <a:r>
              <a:rPr lang="cs-CZ" sz="1200" dirty="0" smtClean="0">
                <a:hlinkClick r:id="rId5"/>
              </a:rPr>
              <a:t>http://cs.wikipedia.org/wiki/Soubor:Dendrocopos_medius_2_(Marek_Szczepanek).jpg</a:t>
            </a:r>
            <a:endParaRPr lang="cs-CZ" sz="12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2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200" dirty="0" err="1" smtClean="0"/>
              <a:t>Three</a:t>
            </a:r>
            <a:r>
              <a:rPr lang="cs-CZ" sz="1200" dirty="0" smtClean="0"/>
              <a:t>-</a:t>
            </a:r>
            <a:r>
              <a:rPr lang="cs-CZ" sz="1200" dirty="0" err="1" smtClean="0"/>
              <a:t>toed</a:t>
            </a:r>
            <a:r>
              <a:rPr lang="cs-CZ" sz="1200" dirty="0" smtClean="0"/>
              <a:t> </a:t>
            </a:r>
            <a:r>
              <a:rPr lang="cs-CZ" sz="1200" dirty="0" err="1" smtClean="0"/>
              <a:t>Woodpecker</a:t>
            </a:r>
            <a:r>
              <a:rPr lang="cs-CZ" sz="1200" dirty="0" smtClean="0"/>
              <a:t> 2 (Karin </a:t>
            </a:r>
            <a:r>
              <a:rPr lang="cs-CZ" sz="1200" dirty="0" err="1" smtClean="0"/>
              <a:t>Baptist</a:t>
            </a:r>
            <a:r>
              <a:rPr lang="cs-CZ" sz="1200" dirty="0" smtClean="0"/>
              <a:t>).</a:t>
            </a:r>
            <a:r>
              <a:rPr lang="cs-CZ" sz="1200" dirty="0" err="1" smtClean="0"/>
              <a:t>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22. 12. 2011, 08:32 [cit. </a:t>
            </a:r>
            <a:r>
              <a:rPr lang="cs-CZ" sz="1200" dirty="0" smtClean="0"/>
              <a:t>2013-06-12</a:t>
            </a:r>
            <a:r>
              <a:rPr lang="cs-CZ" sz="1200" dirty="0" smtClean="0"/>
              <a:t>]. Dostupné z: </a:t>
            </a:r>
            <a:r>
              <a:rPr lang="cs-CZ" sz="1200" dirty="0" smtClean="0">
                <a:hlinkClick r:id="rId6"/>
              </a:rPr>
              <a:t>http://cs.wikipedia.org/wiki/Soubor:Three-toed_Woodpecker_2_(Karin_Baptist).jpg</a:t>
            </a:r>
            <a:endParaRPr lang="cs-CZ" sz="12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2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200" dirty="0" err="1" smtClean="0"/>
              <a:t>Grey</a:t>
            </a:r>
            <a:r>
              <a:rPr lang="cs-CZ" sz="1200" dirty="0" smtClean="0"/>
              <a:t>-</a:t>
            </a:r>
            <a:r>
              <a:rPr lang="cs-CZ" sz="1200" dirty="0" err="1" smtClean="0"/>
              <a:t>headed</a:t>
            </a:r>
            <a:r>
              <a:rPr lang="cs-CZ" sz="1200" dirty="0" smtClean="0"/>
              <a:t> </a:t>
            </a:r>
            <a:r>
              <a:rPr lang="cs-CZ" sz="1200" dirty="0" err="1" smtClean="0"/>
              <a:t>Woodpecker</a:t>
            </a:r>
            <a:r>
              <a:rPr lang="cs-CZ" sz="1200" dirty="0" smtClean="0"/>
              <a:t>, </a:t>
            </a:r>
            <a:r>
              <a:rPr lang="cs-CZ" sz="1200" dirty="0" err="1" smtClean="0"/>
              <a:t>Białowieża</a:t>
            </a:r>
            <a:r>
              <a:rPr lang="cs-CZ" sz="1200" dirty="0" smtClean="0"/>
              <a:t>, </a:t>
            </a:r>
            <a:r>
              <a:rPr lang="cs-CZ" sz="1200" dirty="0" err="1" smtClean="0"/>
              <a:t>Poland.jpg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27. 5. 2011, 04:01 [cit. </a:t>
            </a:r>
            <a:r>
              <a:rPr lang="cs-CZ" sz="1200" dirty="0" smtClean="0"/>
              <a:t>2013-06-12</a:t>
            </a:r>
            <a:r>
              <a:rPr lang="cs-CZ" sz="1200" dirty="0" smtClean="0"/>
              <a:t>]. Dostupné z: </a:t>
            </a:r>
            <a:r>
              <a:rPr lang="cs-CZ" sz="1200" dirty="0" smtClean="0">
                <a:hlinkClick r:id="rId7"/>
              </a:rPr>
              <a:t>http://commons.wikimedia.org/wiki/File:Grey-headed_Woodpecker,_Bia%C5%82owie%C5%BCa,_Poland.jpg?uselang=cs</a:t>
            </a:r>
            <a:endParaRPr lang="cs-CZ" sz="12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2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200" dirty="0" err="1" smtClean="0"/>
              <a:t>Jinxtorquilla.jpg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27. 6. 2006, 17:38 [cit. </a:t>
            </a:r>
            <a:r>
              <a:rPr lang="cs-CZ" sz="1200" dirty="0" smtClean="0"/>
              <a:t>2013-06-12</a:t>
            </a:r>
            <a:r>
              <a:rPr lang="cs-CZ" sz="1200" dirty="0" smtClean="0"/>
              <a:t>]. Dostupné z: </a:t>
            </a:r>
            <a:r>
              <a:rPr lang="cs-CZ" sz="1200" dirty="0" smtClean="0">
                <a:hlinkClick r:id="rId8"/>
              </a:rPr>
              <a:t>http://cs.wikipedia.org/wiki/Soubor:Jinxtorquilla.jpg</a:t>
            </a:r>
            <a:endParaRPr lang="cs-CZ" sz="12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2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200" dirty="0" err="1" smtClean="0"/>
              <a:t>Grünspecht</a:t>
            </a:r>
            <a:r>
              <a:rPr lang="cs-CZ" sz="1200" dirty="0" smtClean="0"/>
              <a:t> </a:t>
            </a:r>
            <a:r>
              <a:rPr lang="cs-CZ" sz="1200" dirty="0" err="1" smtClean="0"/>
              <a:t>Picus</a:t>
            </a:r>
            <a:r>
              <a:rPr lang="cs-CZ" sz="1200" dirty="0" smtClean="0"/>
              <a:t> </a:t>
            </a:r>
            <a:r>
              <a:rPr lang="cs-CZ" sz="1200" dirty="0" err="1" smtClean="0"/>
              <a:t>viridis</a:t>
            </a:r>
            <a:r>
              <a:rPr lang="cs-CZ" sz="1200" dirty="0" smtClean="0"/>
              <a:t> </a:t>
            </a:r>
            <a:r>
              <a:rPr lang="cs-CZ" sz="1200" dirty="0" err="1" smtClean="0"/>
              <a:t>Weibchen</a:t>
            </a:r>
            <a:r>
              <a:rPr lang="cs-CZ" sz="1200" dirty="0" smtClean="0"/>
              <a:t>-006.jpg.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8. 3. 2011, 09:45 [cit. </a:t>
            </a:r>
            <a:r>
              <a:rPr lang="cs-CZ" sz="1200" dirty="0" smtClean="0"/>
              <a:t>2013-06-12</a:t>
            </a:r>
            <a:r>
              <a:rPr lang="cs-CZ" sz="1200" dirty="0" smtClean="0"/>
              <a:t>]. Dostupné z: </a:t>
            </a:r>
            <a:r>
              <a:rPr lang="cs-CZ" sz="1200" dirty="0" smtClean="0">
                <a:hlinkClick r:id="rId9"/>
              </a:rPr>
              <a:t>http://commons.wikimedia.org/wiki/File:Gr%C3%BCnspecht_Picus_viridis_Weibchen-006.jpg?uselang=cs</a:t>
            </a:r>
            <a:endParaRPr lang="cs-CZ" sz="12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2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200" dirty="0" err="1" smtClean="0"/>
              <a:t>Dendrocopos</a:t>
            </a:r>
            <a:r>
              <a:rPr lang="cs-CZ" sz="1200" dirty="0" smtClean="0"/>
              <a:t> major </a:t>
            </a:r>
            <a:r>
              <a:rPr lang="cs-CZ" sz="1200" dirty="0" err="1" smtClean="0"/>
              <a:t>Legnago</a:t>
            </a:r>
            <a:r>
              <a:rPr lang="cs-CZ" sz="1200" dirty="0" smtClean="0"/>
              <a:t> 7119.jpg.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24. 5. 2008, 07:31 [cit. </a:t>
            </a:r>
            <a:r>
              <a:rPr lang="cs-CZ" sz="1200" dirty="0" smtClean="0"/>
              <a:t>2013-06-12</a:t>
            </a:r>
            <a:r>
              <a:rPr lang="cs-CZ" sz="1200" dirty="0" smtClean="0"/>
              <a:t>]. Dostupné z: </a:t>
            </a:r>
            <a:r>
              <a:rPr lang="cs-CZ" sz="1200" dirty="0" smtClean="0">
                <a:hlinkClick r:id="rId10"/>
              </a:rPr>
              <a:t>http://cs.wikipedia.org/wiki/Soubor:Dendrocopos_major_Legnago_7119.jpg</a:t>
            </a:r>
            <a:endParaRPr lang="cs-CZ" sz="12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200" dirty="0" smtClean="0"/>
          </a:p>
          <a:p>
            <a:pPr marL="342900" indent="-342900"/>
            <a:endParaRPr lang="cs-CZ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digitální učební materiál je určen pro předmět přírodopis, 7.ročník.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zaměřen na opakování znaků a zástupců skupiny šplhavých ptáků,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 jeho součástí je procvičení učiva formou testových otázek.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vznikal ze zápisů autorky, která vycházela z učebnice: </a:t>
            </a:r>
            <a:r>
              <a:rPr lang="cs-CZ" dirty="0" smtClean="0"/>
              <a:t>Černík,V.,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     Hamerská, M., Martinec, Z., Vaněk, J. </a:t>
            </a:r>
            <a:r>
              <a:rPr lang="cs-CZ" i="1" dirty="0" smtClean="0"/>
              <a:t>Přírodopis 7: Zoologie a botanika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 dirty="0" smtClean="0"/>
              <a:t>     pro základní školy. </a:t>
            </a:r>
            <a:r>
              <a:rPr lang="nn-NO" dirty="0" smtClean="0"/>
              <a:t>1. vyd. Praha: SPN, 2008</a:t>
            </a:r>
            <a:r>
              <a:rPr lang="cs-CZ" dirty="0" smtClean="0"/>
              <a:t>, ISBN 978-807-2353-873</a:t>
            </a:r>
            <a:endParaRPr lang="cs-CZ" dirty="0" smtClean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12776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Znaky: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980728"/>
            <a:ext cx="8460432" cy="5256584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sz="2400" b="1" dirty="0" smtClean="0">
                <a:latin typeface="Calibri" pitchFamily="34" charset="0"/>
              </a:rPr>
              <a:t>přizpůsobeni ke šplhání: </a:t>
            </a:r>
          </a:p>
          <a:p>
            <a:r>
              <a:rPr lang="cs-CZ" sz="2400" b="1" dirty="0" smtClean="0">
                <a:latin typeface="Calibri" pitchFamily="34" charset="0"/>
              </a:rPr>
              <a:t>šplhavé končetiny = 2 prsty dopředu, 2 prsty dozadu</a:t>
            </a:r>
          </a:p>
          <a:p>
            <a:r>
              <a:rPr lang="cs-CZ" sz="2400" b="1" dirty="0" smtClean="0">
                <a:latin typeface="Calibri" pitchFamily="34" charset="0"/>
              </a:rPr>
              <a:t>dlouhý ostrý zobák – dlabání dřeva </a:t>
            </a:r>
          </a:p>
          <a:p>
            <a:r>
              <a:rPr lang="cs-CZ" sz="2400" b="1" dirty="0" smtClean="0">
                <a:latin typeface="Calibri" pitchFamily="34" charset="0"/>
              </a:rPr>
              <a:t>jazyk se zpětnými háčky – vytahování larev</a:t>
            </a:r>
          </a:p>
          <a:p>
            <a:r>
              <a:rPr lang="cs-CZ" sz="2400" b="1" dirty="0" smtClean="0">
                <a:latin typeface="Calibri" pitchFamily="34" charset="0"/>
              </a:rPr>
              <a:t>silný ocas – opora při šplhání (a tlumení nárazů zobákem)</a:t>
            </a:r>
          </a:p>
          <a:p>
            <a:r>
              <a:rPr lang="cs-CZ" sz="2400" b="1" dirty="0" smtClean="0">
                <a:latin typeface="Calibri" pitchFamily="34" charset="0"/>
              </a:rPr>
              <a:t>pohlavní dimorfismus: samci se mírně liší od samic</a:t>
            </a:r>
          </a:p>
          <a:p>
            <a:r>
              <a:rPr lang="cs-CZ" sz="2400" b="1" dirty="0" smtClean="0">
                <a:latin typeface="Calibri" pitchFamily="34" charset="0"/>
              </a:rPr>
              <a:t>hnízdo vydlabávají v dutinách stromů, krmiví</a:t>
            </a:r>
          </a:p>
          <a:p>
            <a:r>
              <a:rPr lang="cs-CZ" sz="2400" b="1" dirty="0" smtClean="0">
                <a:latin typeface="Calibri" pitchFamily="34" charset="0"/>
              </a:rPr>
              <a:t>význam: ochrana stromů před dřevokaznými škůdci</a:t>
            </a: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228184" y="530120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704856" cy="1143000"/>
          </a:xfrm>
        </p:spPr>
        <p:txBody>
          <a:bodyPr>
            <a:normAutofit/>
          </a:bodyPr>
          <a:lstStyle/>
          <a:p>
            <a:r>
              <a:rPr lang="cs-CZ" sz="2400" b="0" i="1" dirty="0" smtClean="0">
                <a:solidFill>
                  <a:schemeClr val="tx1"/>
                </a:solidFill>
                <a:effectLst/>
              </a:rPr>
              <a:t>Strakapoud  velký</a:t>
            </a:r>
            <a:endParaRPr lang="cs-CZ" sz="2400" b="0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756576" y="18864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ZOBÁK  K  DLABÁNÍ  DŘEVA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2700808" y="1484784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ŠPLHAVÉ  KONČETINY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972600" y="321297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OCAS  JAKO  OPORA</a:t>
            </a:r>
            <a:endParaRPr lang="cs-CZ" sz="2000" b="1" dirty="0">
              <a:latin typeface="Calibri" pitchFamily="34" charset="0"/>
            </a:endParaRPr>
          </a:p>
        </p:txBody>
      </p:sp>
      <p:pic>
        <p:nvPicPr>
          <p:cNvPr id="13314" name="Picture 2" descr="Soubor:DendrocoposMajo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908720"/>
            <a:ext cx="3456385" cy="460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Přímá spojovací šipka 13"/>
          <p:cNvCxnSpPr/>
          <p:nvPr/>
        </p:nvCxnSpPr>
        <p:spPr>
          <a:xfrm flipH="1">
            <a:off x="4572000" y="1412776"/>
            <a:ext cx="2088232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2339752" y="2780928"/>
            <a:ext cx="1296144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>
            <a:off x="4355976" y="4437112"/>
            <a:ext cx="2376264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72 0.07979 C -0.18281 0.07887 -0.19531 0.07887 -0.21597 0.0791 C -0.2316 0.07979 -0.26233 0.08164 -0.27691 0.08465 C -0.28524 0.0865 -0.2941 0.08835 -0.30295 0.0895 C -0.30712 0.09159 -0.31302 0.09297 -0.31858 0.0939 C -0.32274 0.09482 -0.32257 0.0939 -0.32257 0.09529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02 0.01064 C 0.12968 0.01989 0.19184 0.03816 0.21666 0.04509 C 0.24132 0.05435 0.24687 0.05874 0.26163 0.06545 C 0.2743 0.06938 0.29653 0.07955 0.30677 0.08557 C 0.31962 0.09227 0.34479 0.10176 0.35052 0.10592 " pathEditMode="relative" rAng="0" ptsTypes="fafff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4 0.07562 C -0.16997 0.07423 -0.18403 0.07562 -0.19619 0.07608 C -0.21407 0.07793 -0.23212 0.07909 -0.24914 0.08187 C -0.25573 0.08279 -0.26216 0.08372 -0.26893 0.08464 C -0.27188 0.08487 -0.27778 0.08557 -0.27778 0.0858 C -0.28369 0.08719 -0.28976 0.08742 -0.29619 0.08834 C -0.30417 0.08973 -0.31198 0.09135 -0.32014 0.0925 C -0.32535 0.09435 -0.33091 0.09597 -0.33698 0.09759 C -0.34375 0.10129 -0.33959 0.10037 -0.3474 0.10152 C -0.34914 0.10337 -0.34792 0.10268 -0.35035 0.10384 " pathEditMode="relative" rAng="0" ptsTypes="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211960" y="476672"/>
            <a:ext cx="4680520" cy="10081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Datel černý</a:t>
            </a:r>
            <a:endParaRPr kumimoji="0" lang="cs-CZ" sz="28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9552" y="566124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877272"/>
            <a:ext cx="3657600" cy="796925"/>
          </a:xfrm>
          <a:prstGeom prst="rect">
            <a:avLst/>
          </a:prstGeom>
          <a:noFill/>
        </p:spPr>
      </p:pic>
      <p:pic>
        <p:nvPicPr>
          <p:cNvPr id="11266" name="Picture 2" descr="Soubor:Schwarzspech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59722"/>
            <a:ext cx="3528392" cy="5022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File:BlackWood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1412776"/>
            <a:ext cx="4499653" cy="3374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ovéPole 13"/>
          <p:cNvSpPr txBox="1"/>
          <p:nvPr/>
        </p:nvSpPr>
        <p:spPr>
          <a:xfrm>
            <a:off x="8388424" y="486916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3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427984" y="404664"/>
            <a:ext cx="4392488" cy="9989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Strakapoud  velký</a:t>
            </a:r>
            <a:endParaRPr kumimoji="0" lang="cs-CZ" sz="28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83968" y="537321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4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877272"/>
            <a:ext cx="3657600" cy="796925"/>
          </a:xfrm>
          <a:prstGeom prst="rect">
            <a:avLst/>
          </a:prstGeom>
          <a:noFill/>
        </p:spPr>
      </p:pic>
      <p:pic>
        <p:nvPicPr>
          <p:cNvPr id="5" name="Picture 2" descr="Soubor:DendrocoposMajo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3820833" cy="4992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298" name="Picture 2" descr="Soubor:Dendrocopos major, female and mal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427178"/>
            <a:ext cx="4137416" cy="3309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5220072" y="486916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samice                               samec</a:t>
            </a:r>
            <a:endParaRPr lang="cs-CZ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8604448" y="486916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5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716016" y="620688"/>
            <a:ext cx="4032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Žluna  zelená</a:t>
            </a:r>
            <a:endParaRPr kumimoji="0" lang="cs-CZ" sz="28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11960" y="544522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6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877272"/>
            <a:ext cx="3657600" cy="796925"/>
          </a:xfrm>
          <a:prstGeom prst="rect">
            <a:avLst/>
          </a:prstGeom>
          <a:noFill/>
        </p:spPr>
      </p:pic>
      <p:pic>
        <p:nvPicPr>
          <p:cNvPr id="54274" name="Picture 2" descr="Soubor:Grünspecht Picus viridi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19" y="548680"/>
            <a:ext cx="3587833" cy="507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8532440" y="479715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7</a:t>
            </a:r>
            <a:endParaRPr lang="cs-CZ" sz="800" dirty="0"/>
          </a:p>
        </p:txBody>
      </p:sp>
      <p:pic>
        <p:nvPicPr>
          <p:cNvPr id="54276" name="Picture 4" descr="Soubor:Picus viridis juv(ThKraft)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340768"/>
            <a:ext cx="3667165" cy="3646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5076056" y="5013176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 smtClean="0">
                <a:latin typeface="Calibri" pitchFamily="34" charset="0"/>
              </a:rPr>
              <a:t>mladý  pták</a:t>
            </a:r>
            <a:endParaRPr lang="cs-CZ" sz="16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9552" y="116632"/>
            <a:ext cx="8229600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Ostatní  šplhavci v ČR</a:t>
            </a:r>
            <a:endParaRPr kumimoji="0" lang="cs-CZ" sz="28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51520" y="692696"/>
            <a:ext cx="302433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Strakapoud  malý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12160" y="692696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Strakapoud  prostřední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491880" y="2204864"/>
            <a:ext cx="2376264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Datlík  tříprstý </a:t>
            </a: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9512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Žluna  šedá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444208" y="3429000"/>
            <a:ext cx="2699792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Calibri" pitchFamily="34" charset="0"/>
                <a:ea typeface="+mj-ea"/>
                <a:cs typeface="+mj-cs"/>
              </a:rPr>
              <a:t>Krutihlav  obecný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483768" y="285293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 rot="21425516">
            <a:off x="8472500" y="3085728"/>
            <a:ext cx="6664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9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80112" y="458112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10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39752" y="630932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11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532440" y="566124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12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877272"/>
            <a:ext cx="3657600" cy="796925"/>
          </a:xfrm>
          <a:prstGeom prst="rect">
            <a:avLst/>
          </a:prstGeom>
          <a:noFill/>
        </p:spPr>
      </p:pic>
      <p:pic>
        <p:nvPicPr>
          <p:cNvPr id="12290" name="Picture 2" descr="Soubor:Dendrocopos minor 29110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24744"/>
            <a:ext cx="1404156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Soubor:Dendrocopos medius 2 (Marek Szczepanek)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124744"/>
            <a:ext cx="141473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 descr="Soubor:Three-toed Woodpecker 2 (Karin Baptist)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2636912"/>
            <a:ext cx="1766518" cy="237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Obrázek 22" descr="800PX-~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7584" y="3861048"/>
            <a:ext cx="1732802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6" name="Picture 8" descr="Soubor:Jinxtorquill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3861048"/>
            <a:ext cx="2624611" cy="1778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836712"/>
            <a:ext cx="76328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 </a:t>
            </a:r>
            <a:r>
              <a:rPr lang="cs-CZ" sz="3600" b="1" dirty="0" smtClean="0">
                <a:latin typeface="Calibri" pitchFamily="34" charset="0"/>
              </a:rPr>
              <a:t>Šplhavci mají na končetinách </a:t>
            </a:r>
            <a:r>
              <a:rPr lang="cs-CZ" sz="3600" b="1" dirty="0" smtClean="0"/>
              <a:t>:</a:t>
            </a:r>
          </a:p>
          <a:p>
            <a:endParaRPr lang="cs-CZ" sz="3600" b="1" dirty="0" smtClean="0"/>
          </a:p>
          <a:p>
            <a:endParaRPr lang="cs-CZ" sz="1400" dirty="0" smtClean="0"/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vpředu 2 prsty, vzadu 1 prst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vpředu 2 prsty, vzadu 2 prsty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vpředu 3 prsty, vzadu 1 prst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460432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46043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Dopředu nebo Další 5">
            <a:hlinkClick r:id="" action="ppaction://noaction" highlightClick="1"/>
          </p:cNvPr>
          <p:cNvSpPr/>
          <p:nvPr/>
        </p:nvSpPr>
        <p:spPr>
          <a:xfrm>
            <a:off x="846043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8">
      <a:dk1>
        <a:srgbClr val="262626"/>
      </a:dk1>
      <a:lt1>
        <a:sysClr val="window" lastClr="FFFFFF"/>
      </a:lt1>
      <a:dk2>
        <a:srgbClr val="4E5B6F"/>
      </a:dk2>
      <a:lt2>
        <a:srgbClr val="E2E7F4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575</TotalTime>
  <Words>972</Words>
  <Application>Microsoft Office PowerPoint</Application>
  <PresentationFormat>Předvádění na obrazovce (4:3)</PresentationFormat>
  <Paragraphs>124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Vrchol</vt:lpstr>
      <vt:lpstr>Výchozí návrh</vt:lpstr>
      <vt:lpstr>1_Výchozí návrh</vt:lpstr>
      <vt:lpstr>PTÁCI  ŠPLHAVCI</vt:lpstr>
      <vt:lpstr>Anotace:</vt:lpstr>
      <vt:lpstr>Znaky:</vt:lpstr>
      <vt:lpstr>Strakapoud  velký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Hanka</dc:creator>
  <cp:lastModifiedBy>Hanka</cp:lastModifiedBy>
  <cp:revision>154</cp:revision>
  <dcterms:created xsi:type="dcterms:W3CDTF">2012-11-07T15:17:22Z</dcterms:created>
  <dcterms:modified xsi:type="dcterms:W3CDTF">2013-04-23T16:21:26Z</dcterms:modified>
</cp:coreProperties>
</file>