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4" r:id="rId4"/>
    <p:sldId id="282" r:id="rId5"/>
    <p:sldId id="257" r:id="rId6"/>
    <p:sldId id="259" r:id="rId7"/>
    <p:sldId id="273" r:id="rId8"/>
    <p:sldId id="289" r:id="rId9"/>
    <p:sldId id="290" r:id="rId10"/>
    <p:sldId id="291" r:id="rId11"/>
    <p:sldId id="292" r:id="rId12"/>
    <p:sldId id="261" r:id="rId13"/>
    <p:sldId id="293" r:id="rId14"/>
    <p:sldId id="295" r:id="rId15"/>
    <p:sldId id="294" r:id="rId16"/>
    <p:sldId id="276" r:id="rId17"/>
    <p:sldId id="277" r:id="rId18"/>
    <p:sldId id="278" r:id="rId19"/>
    <p:sldId id="265" r:id="rId20"/>
    <p:sldId id="283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c/Ara_ararauna_Luc_Viatour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8/Psittacus_erithacus_-perching_on_tray-8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Melopsittacus_undulatus.jpg" TargetMode="External"/><Relationship Id="rId3" Type="http://schemas.openxmlformats.org/officeDocument/2006/relationships/hyperlink" Target="http://cs.wikipedia.org/wiki/Soubor:Kuckuck_(Cuculus_canorus)_by_Tim_Peukert.jpg" TargetMode="External"/><Relationship Id="rId7" Type="http://schemas.openxmlformats.org/officeDocument/2006/relationships/hyperlink" Target="http://cs.wikipedia.org/wiki/Soubor:Orangehaubenkakadu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Roadrunner_DeathValley.jpg" TargetMode="External"/><Relationship Id="rId5" Type="http://schemas.openxmlformats.org/officeDocument/2006/relationships/hyperlink" Target="http://cs.wikipedia.org/wiki/Soubor:Asian_Koel_(Male)_I_IMG_8190.jpg" TargetMode="External"/><Relationship Id="rId4" Type="http://schemas.openxmlformats.org/officeDocument/2006/relationships/hyperlink" Target="http://cs.wikipedia.org/wiki/Soubor:Crotophaga_sulcirostris.jpg" TargetMode="External"/><Relationship Id="rId9" Type="http://schemas.openxmlformats.org/officeDocument/2006/relationships/hyperlink" Target="http://cs.wikipedia.org/wiki/Soubor:Ara_ararauna_Luc_Viatour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Graupapagei3.jpg" TargetMode="External"/><Relationship Id="rId3" Type="http://schemas.openxmlformats.org/officeDocument/2006/relationships/hyperlink" Target="http://cs.wikipedia.org/wiki/Soubor:Cockatielmale.jpg" TargetMode="External"/><Relationship Id="rId7" Type="http://schemas.openxmlformats.org/officeDocument/2006/relationships/hyperlink" Target="http://cs.wikipedia.org/wiki/Soubor:Eos_bornea_-Buffalo_Zoo-8c-3c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Amazona_vittata.jpg" TargetMode="External"/><Relationship Id="rId5" Type="http://schemas.openxmlformats.org/officeDocument/2006/relationships/hyperlink" Target="http://cs.wikipedia.org/wiki/Soubor:Orangehaubenkakadu.jpg" TargetMode="External"/><Relationship Id="rId10" Type="http://schemas.openxmlformats.org/officeDocument/2006/relationships/hyperlink" Target="http://commons.wikimedia.org/wiki/File:Psittacus_erithacus_-perching_on_tray-8d.jpg?uselang=cs" TargetMode="External"/><Relationship Id="rId4" Type="http://schemas.openxmlformats.org/officeDocument/2006/relationships/hyperlink" Target="http://cs.wikipedia.org/wiki/Soubor:Crimson_Rosella_dec07.jpg" TargetMode="External"/><Relationship Id="rId9" Type="http://schemas.openxmlformats.org/officeDocument/2006/relationships/hyperlink" Target="http://cs.wikipedia.org/wiki/Soubor:Ara_ararauna_Luc_Viatour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f/Kuckuck_(Cuculus_canorus)_by_Tim_Peukert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//upload.wikimedia.org/wikipedia/commons/4/4f/Kuckuck_(Cuculus_canorus)_by_Tim_Peukert.jpg" TargetMode="External"/><Relationship Id="rId7" Type="http://schemas.openxmlformats.org/officeDocument/2006/relationships/hyperlink" Target="//upload.wikimedia.org/wikipedia/commons/0/0b/Asian_Koel_(Male)_I_IMG_819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//upload.wikimedia.org/wikipedia/commons/2/22/Crotophaga_sulcirostris.jp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//upload.wikimedia.org/wikipedia/commons/d/d9/Roadrunner_DeathValley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9/Orangehaubenkakadu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//upload.wikimedia.org/wikipedia/commons/2/21/Melopsittacus_undulatus.jpg" TargetMode="External"/><Relationship Id="rId7" Type="http://schemas.openxmlformats.org/officeDocument/2006/relationships/hyperlink" Target="//upload.wikimedia.org/wikipedia/commons/c/cf/Cockatielmal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//upload.wikimedia.org/wikipedia/commons/e/ec/Ara_ararauna_Luc_Viatour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//upload.wikimedia.org/wikipedia/commons/1/10/Crimson_Rosella_dec07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//upload.wikimedia.org/wikipedia/commons/0/09/Orangehaubenkakadu.jpg" TargetMode="External"/><Relationship Id="rId7" Type="http://schemas.openxmlformats.org/officeDocument/2006/relationships/hyperlink" Target="//upload.wikimedia.org/wikipedia/commons/9/9b/Eos_bornea_-Buffalo_Zoo-8c-3c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//upload.wikimedia.org/wikipedia/commons/0/08/Amazona_vittata.jpg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hyperlink" Target="//upload.wikimedia.org/wikipedia/commons/0/0c/Graupapagei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PTÁCI  KUKAČKY, PAPOUŠCI</a:t>
            </a:r>
            <a:endParaRPr lang="cs-CZ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_123_Obratlovci_Ptáci kukačky, papoušci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836712"/>
            <a:ext cx="82089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</a:t>
            </a:r>
            <a:r>
              <a:rPr lang="cs-CZ" sz="3600" b="1" dirty="0" smtClean="0">
                <a:latin typeface="Calibri" pitchFamily="34" charset="0"/>
              </a:rPr>
              <a:t>Hnízdní parazitismus znamená </a:t>
            </a:r>
            <a:r>
              <a:rPr lang="cs-CZ" sz="3600" b="1" dirty="0" smtClean="0"/>
              <a:t>:</a:t>
            </a:r>
          </a:p>
          <a:p>
            <a:endParaRPr lang="cs-CZ" sz="3600" b="1" dirty="0" smtClean="0"/>
          </a:p>
          <a:p>
            <a:endParaRPr lang="cs-CZ" sz="1400" dirty="0" smtClean="0"/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ptáci využívají hnízda kukaček 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kukačky využívají hnízda jiných ptáků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kukačky krmí cizí mláďata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46043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46043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noaction" highlightClick="1"/>
          </p:cNvPr>
          <p:cNvSpPr/>
          <p:nvPr/>
        </p:nvSpPr>
        <p:spPr>
          <a:xfrm>
            <a:off x="846043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836712"/>
            <a:ext cx="79928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 </a:t>
            </a:r>
            <a:r>
              <a:rPr lang="cs-CZ" sz="3600" b="1" dirty="0" smtClean="0">
                <a:latin typeface="Calibri" pitchFamily="34" charset="0"/>
              </a:rPr>
              <a:t>Kukačky mají na končetinách </a:t>
            </a:r>
            <a:r>
              <a:rPr lang="cs-CZ" sz="3600" b="1" dirty="0" smtClean="0"/>
              <a:t>:</a:t>
            </a:r>
          </a:p>
          <a:p>
            <a:endParaRPr lang="cs-CZ" sz="3600" b="1" dirty="0" smtClean="0"/>
          </a:p>
          <a:p>
            <a:endParaRPr lang="cs-CZ" sz="1400" dirty="0" smtClean="0"/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vpředu 2 prsty, vzadu 2 prsty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vpředu 2 prsty, vzadu 1 prst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vpředu 3 prsty, vzadu 1 prst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46043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46043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noaction" highlightClick="1"/>
          </p:cNvPr>
          <p:cNvSpPr/>
          <p:nvPr/>
        </p:nvSpPr>
        <p:spPr>
          <a:xfrm>
            <a:off x="846043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908720"/>
            <a:ext cx="77413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        Papoušci se živí: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pouze rostlinnou potravou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pouze živočišnou potravou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rostlinnou i živočišnou potravou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100392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100392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100392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836712"/>
            <a:ext cx="76328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 </a:t>
            </a:r>
            <a:r>
              <a:rPr lang="cs-CZ" sz="3600" b="1" dirty="0" smtClean="0">
                <a:latin typeface="Calibri" pitchFamily="34" charset="0"/>
              </a:rPr>
              <a:t>Papoušci mají na končetinách </a:t>
            </a:r>
            <a:r>
              <a:rPr lang="cs-CZ" sz="3600" b="1" dirty="0" smtClean="0"/>
              <a:t>:</a:t>
            </a:r>
          </a:p>
          <a:p>
            <a:endParaRPr lang="cs-CZ" sz="3600" b="1" dirty="0" smtClean="0"/>
          </a:p>
          <a:p>
            <a:endParaRPr lang="cs-CZ" sz="1400" dirty="0" smtClean="0"/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vpředu 2 prsty, vzadu 1 prst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vpředu 2 prsty, vzadu 2 prsty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vpředu 3 prsty, vzadu 1 prst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46043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46043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noaction" highlightClick="1"/>
          </p:cNvPr>
          <p:cNvSpPr/>
          <p:nvPr/>
        </p:nvSpPr>
        <p:spPr>
          <a:xfrm>
            <a:off x="846043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717032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ara </a:t>
            </a:r>
            <a:r>
              <a:rPr lang="cs-CZ" sz="3200" dirty="0" err="1" smtClean="0"/>
              <a:t>ararauna</a:t>
            </a:r>
            <a:endParaRPr lang="cs-CZ" sz="3200" dirty="0" smtClean="0"/>
          </a:p>
          <a:p>
            <a:pPr marL="514350" indent="-514350" algn="l"/>
            <a:r>
              <a:rPr lang="cs-CZ" sz="3200" dirty="0" smtClean="0"/>
              <a:t>				b) kakadu</a:t>
            </a:r>
          </a:p>
          <a:p>
            <a:pPr marL="514350" indent="-514350" algn="l"/>
            <a:r>
              <a:rPr lang="cs-CZ" sz="3200" dirty="0" smtClean="0"/>
              <a:t>				c) lori 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36296" y="32849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15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596336" y="386104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596336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596336" y="50851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2" name="Picture 2" descr="Soubor:Ara ararauna Luc Viatour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7552" b="7552"/>
          <a:stretch>
            <a:fillRect/>
          </a:stretch>
        </p:blipFill>
        <p:spPr bwMode="auto">
          <a:xfrm>
            <a:off x="2124075" y="188913"/>
            <a:ext cx="5051425" cy="33115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3933056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rosela</a:t>
            </a:r>
          </a:p>
          <a:p>
            <a:pPr marL="514350" indent="-514350" algn="l"/>
            <a:r>
              <a:rPr lang="cs-CZ" sz="3200" dirty="0" smtClean="0"/>
              <a:t>				b) kukačka </a:t>
            </a:r>
            <a:r>
              <a:rPr lang="cs-CZ" sz="3200" dirty="0" err="1" smtClean="0"/>
              <a:t>rýhozobá</a:t>
            </a:r>
            <a:endParaRPr lang="cs-CZ" sz="3200" dirty="0" smtClean="0"/>
          </a:p>
          <a:p>
            <a:pPr marL="514350" indent="-514350" algn="l"/>
            <a:r>
              <a:rPr lang="cs-CZ" sz="3200" dirty="0" smtClean="0"/>
              <a:t>				c) </a:t>
            </a:r>
            <a:r>
              <a:rPr lang="cs-CZ" sz="3200" dirty="0" err="1" smtClean="0"/>
              <a:t>žako</a:t>
            </a:r>
            <a:r>
              <a:rPr lang="cs-CZ" sz="3200" dirty="0" smtClean="0"/>
              <a:t> šedý 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35730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16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740352" y="40770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740352" y="472514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740352" y="53012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pic>
        <p:nvPicPr>
          <p:cNvPr id="2" name="Picture 2" descr="File:Psittacus erithacus -perching on tray-8d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6298" b="6298"/>
          <a:stretch>
            <a:fillRect/>
          </a:stretch>
        </p:blipFill>
        <p:spPr bwMode="auto">
          <a:xfrm>
            <a:off x="2095500" y="260350"/>
            <a:ext cx="5272088" cy="34559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886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</a:t>
            </a:r>
            <a:r>
              <a:rPr lang="cs-CZ" sz="2000" dirty="0" smtClean="0"/>
              <a:t>17. </a:t>
            </a:r>
            <a:r>
              <a:rPr lang="cs-CZ" sz="2000" dirty="0" smtClean="0"/>
              <a:t>6</a:t>
            </a:r>
            <a:r>
              <a:rPr lang="cs-CZ" sz="2000" dirty="0" smtClean="0"/>
              <a:t>. </a:t>
            </a:r>
            <a:r>
              <a:rPr lang="cs-CZ" sz="2000" dirty="0" smtClean="0"/>
              <a:t>2013:</a:t>
            </a:r>
            <a:endParaRPr lang="cs-CZ" sz="20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9512" y="692696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200" dirty="0" err="1" smtClean="0"/>
              <a:t>Kuckuck</a:t>
            </a:r>
            <a:r>
              <a:rPr lang="cs-CZ" sz="1200" dirty="0" smtClean="0"/>
              <a:t> (</a:t>
            </a:r>
            <a:r>
              <a:rPr lang="cs-CZ" sz="1200" dirty="0" err="1" smtClean="0"/>
              <a:t>Cuculus</a:t>
            </a:r>
            <a:r>
              <a:rPr lang="cs-CZ" sz="1200" dirty="0" smtClean="0"/>
              <a:t> </a:t>
            </a:r>
            <a:r>
              <a:rPr lang="cs-CZ" sz="1200" dirty="0" err="1" smtClean="0"/>
              <a:t>canorus</a:t>
            </a:r>
            <a:r>
              <a:rPr lang="cs-CZ" sz="1200" dirty="0" smtClean="0"/>
              <a:t>) by </a:t>
            </a:r>
            <a:r>
              <a:rPr lang="cs-CZ" sz="1200" dirty="0" err="1" smtClean="0"/>
              <a:t>Tim</a:t>
            </a:r>
            <a:r>
              <a:rPr lang="cs-CZ" sz="1200" dirty="0" smtClean="0"/>
              <a:t> </a:t>
            </a:r>
            <a:r>
              <a:rPr lang="cs-CZ" sz="1200" dirty="0" err="1" smtClean="0"/>
              <a:t>Peukert.jpg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9. 10. 2010, 22:52 [cit. </a:t>
            </a:r>
            <a:r>
              <a:rPr lang="cs-CZ" sz="1200" dirty="0" smtClean="0"/>
              <a:t>2013-06-17].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3"/>
              </a:rPr>
              <a:t>http://cs.wikipedia.org/wiki/Soubor:Kuckuck_(Cuculus_canorus)_by_Tim_Peukert.jpg</a:t>
            </a:r>
            <a:r>
              <a:rPr lang="cs-CZ" sz="12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200" dirty="0" err="1" smtClean="0"/>
              <a:t>Kuckuck</a:t>
            </a:r>
            <a:r>
              <a:rPr lang="cs-CZ" sz="1200" dirty="0" smtClean="0"/>
              <a:t> (</a:t>
            </a:r>
            <a:r>
              <a:rPr lang="cs-CZ" sz="1200" dirty="0" err="1" smtClean="0"/>
              <a:t>Cuculus</a:t>
            </a:r>
            <a:r>
              <a:rPr lang="cs-CZ" sz="1200" dirty="0" smtClean="0"/>
              <a:t> </a:t>
            </a:r>
            <a:r>
              <a:rPr lang="cs-CZ" sz="1200" dirty="0" err="1" smtClean="0"/>
              <a:t>canorus</a:t>
            </a:r>
            <a:r>
              <a:rPr lang="cs-CZ" sz="1200" dirty="0" smtClean="0"/>
              <a:t>) by </a:t>
            </a:r>
            <a:r>
              <a:rPr lang="cs-CZ" sz="1200" dirty="0" err="1" smtClean="0"/>
              <a:t>Tim</a:t>
            </a:r>
            <a:r>
              <a:rPr lang="cs-CZ" sz="1200" dirty="0" smtClean="0"/>
              <a:t> </a:t>
            </a:r>
            <a:r>
              <a:rPr lang="cs-CZ" sz="1200" dirty="0" err="1" smtClean="0"/>
              <a:t>Peukert.jpg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9. 10. 2010, 22:52 [cit. </a:t>
            </a:r>
            <a:r>
              <a:rPr lang="cs-CZ" sz="1200" dirty="0" smtClean="0"/>
              <a:t>2013-06-17].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3"/>
              </a:rPr>
              <a:t>http://cs.wikipedia.org/wiki/Soubor:Kuckuck_(Cuculus_canorus)_by_Tim_Peukert.jpg</a:t>
            </a: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200" dirty="0" err="1" smtClean="0"/>
              <a:t>Crotophaga</a:t>
            </a:r>
            <a:r>
              <a:rPr lang="cs-CZ" sz="1200" dirty="0" smtClean="0"/>
              <a:t> </a:t>
            </a:r>
            <a:r>
              <a:rPr lang="cs-CZ" sz="1200" dirty="0" err="1" smtClean="0"/>
              <a:t>sulcirostris.jpg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30. 8. 2009, 15:52 [cit. </a:t>
            </a:r>
            <a:r>
              <a:rPr lang="cs-CZ" sz="1200" dirty="0" smtClean="0"/>
              <a:t>2013-06-17].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4"/>
              </a:rPr>
              <a:t>http://cs.wikipedia.org/wiki/Soubor:Crotophaga_sulcirostris.jpg</a:t>
            </a: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200" dirty="0" err="1" smtClean="0"/>
              <a:t>Asian</a:t>
            </a:r>
            <a:r>
              <a:rPr lang="cs-CZ" sz="1200" dirty="0" smtClean="0"/>
              <a:t> </a:t>
            </a:r>
            <a:r>
              <a:rPr lang="cs-CZ" sz="1200" dirty="0" err="1" smtClean="0"/>
              <a:t>Koel</a:t>
            </a:r>
            <a:r>
              <a:rPr lang="cs-CZ" sz="1200" dirty="0" smtClean="0"/>
              <a:t> (Male) I IMG 8190.jpg.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27. 9. 2007, 06:14 [cit. </a:t>
            </a:r>
            <a:r>
              <a:rPr lang="cs-CZ" sz="1200" dirty="0" smtClean="0"/>
              <a:t>2013-06-17].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5"/>
              </a:rPr>
              <a:t>http://cs.wikipedia.org/wiki/Soubor:Asian_Koel_(Male)_I_IMG_8190.jpg</a:t>
            </a: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200" dirty="0" err="1" smtClean="0"/>
              <a:t>Roadrunner</a:t>
            </a:r>
            <a:r>
              <a:rPr lang="cs-CZ" sz="1200" dirty="0" smtClean="0"/>
              <a:t> </a:t>
            </a:r>
            <a:r>
              <a:rPr lang="cs-CZ" sz="1200" dirty="0" err="1" smtClean="0"/>
              <a:t>DeathValley.jpg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31. 7. 2008, 22:08 [cit. </a:t>
            </a:r>
            <a:r>
              <a:rPr lang="cs-CZ" sz="1200" dirty="0" smtClean="0"/>
              <a:t>2013-06-17].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6"/>
              </a:rPr>
              <a:t>http://cs.wikipedia.org/wiki/Soubor:Roadrunner_DeathValley.jpg</a:t>
            </a: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200" dirty="0" err="1" smtClean="0"/>
              <a:t>Orangehaubenkakadu.jpg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21. 1. 2006, 13:42 [cit. </a:t>
            </a:r>
            <a:r>
              <a:rPr lang="cs-CZ" sz="1200" dirty="0" smtClean="0"/>
              <a:t>2013-06-17].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7"/>
              </a:rPr>
              <a:t>http://cs.wikipedia.org/wiki/Soubor:Orangehaubenkakadu.jpg</a:t>
            </a: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200" dirty="0" err="1" smtClean="0"/>
              <a:t>Melopsittacus</a:t>
            </a:r>
            <a:r>
              <a:rPr lang="cs-CZ" sz="1200" dirty="0" smtClean="0"/>
              <a:t> </a:t>
            </a:r>
            <a:r>
              <a:rPr lang="cs-CZ" sz="1200" dirty="0" err="1" smtClean="0"/>
              <a:t>undulatus.jpg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25. 8. 2006, 04:23 [cit. </a:t>
            </a:r>
            <a:r>
              <a:rPr lang="cs-CZ" sz="1200" dirty="0" smtClean="0"/>
              <a:t>2013-06-17].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8"/>
              </a:rPr>
              <a:t>http://cs.wikipedia.org/wiki/Soubor:Melopsittacus_undulatus.jpg</a:t>
            </a: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200" dirty="0" smtClean="0"/>
              <a:t>Ara </a:t>
            </a:r>
            <a:r>
              <a:rPr lang="cs-CZ" sz="1200" dirty="0" err="1" smtClean="0"/>
              <a:t>ararauna</a:t>
            </a:r>
            <a:r>
              <a:rPr lang="cs-CZ" sz="1200" dirty="0" smtClean="0"/>
              <a:t> </a:t>
            </a:r>
            <a:r>
              <a:rPr lang="cs-CZ" sz="1200" dirty="0" err="1" smtClean="0"/>
              <a:t>Luc</a:t>
            </a:r>
            <a:r>
              <a:rPr lang="cs-CZ" sz="1200" dirty="0" smtClean="0"/>
              <a:t> </a:t>
            </a:r>
            <a:r>
              <a:rPr lang="cs-CZ" sz="1200" dirty="0" err="1" smtClean="0"/>
              <a:t>Viatour.jpg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14. 5. 2012, 13:50 [cit. </a:t>
            </a:r>
            <a:r>
              <a:rPr lang="cs-CZ" sz="1200" dirty="0" smtClean="0"/>
              <a:t>2013-06-17].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9"/>
              </a:rPr>
              <a:t>http://cs.wikipedia.org/wiki/Soubor:Ara_ararauna_Luc_Viatour.jpg</a:t>
            </a: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endParaRPr lang="cs-CZ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95536" y="476672"/>
            <a:ext cx="84969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cs-CZ" sz="1200" dirty="0" err="1" smtClean="0"/>
              <a:t>Cockatielmale.jpg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3. 6. 2006, 20:15 [cit. </a:t>
            </a:r>
            <a:r>
              <a:rPr lang="cs-CZ" sz="1200" dirty="0" smtClean="0"/>
              <a:t>2013-06-17].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3"/>
              </a:rPr>
              <a:t>http://cs.wikipedia.org/wiki/Soubor:Cockatielmale.jpg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9"/>
            </a:pPr>
            <a:endParaRPr lang="cs-CZ" sz="1200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cs-CZ" sz="1200" dirty="0" err="1" smtClean="0"/>
              <a:t>Crimson</a:t>
            </a:r>
            <a:r>
              <a:rPr lang="cs-CZ" sz="1200" dirty="0" smtClean="0"/>
              <a:t> </a:t>
            </a:r>
            <a:r>
              <a:rPr lang="cs-CZ" sz="1200" dirty="0" err="1" smtClean="0"/>
              <a:t>Rosella</a:t>
            </a:r>
            <a:r>
              <a:rPr lang="cs-CZ" sz="1200" dirty="0" smtClean="0"/>
              <a:t> dec07.jpg.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18. 12. 2008, 00:54 [cit. </a:t>
            </a:r>
            <a:r>
              <a:rPr lang="cs-CZ" sz="1200" dirty="0" smtClean="0"/>
              <a:t>2013-06-17].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4"/>
              </a:rPr>
              <a:t>http://cs.wikipedia.org/wiki/Soubor:Crimson_Rosella_dec07.jpg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9"/>
            </a:pPr>
            <a:endParaRPr lang="cs-CZ" sz="1200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cs-CZ" sz="1200" dirty="0" err="1" smtClean="0"/>
              <a:t>Orangehaubenkakadu.jpg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21. 1. 2006, 13:42 [cit. </a:t>
            </a:r>
            <a:r>
              <a:rPr lang="cs-CZ" sz="1200" dirty="0" smtClean="0"/>
              <a:t>2013-06-17].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5"/>
              </a:rPr>
              <a:t>http://cs.wikipedia.org/wiki/Soubor:Orangehaubenkakadu.jpg</a:t>
            </a:r>
          </a:p>
          <a:p>
            <a:pPr marL="342900" indent="-342900">
              <a:buFont typeface="+mj-lt"/>
              <a:buAutoNum type="arabicPeriod" startAt="9"/>
            </a:pPr>
            <a:endParaRPr lang="cs-CZ" sz="1200" dirty="0" smtClean="0">
              <a:hlinkClick r:id="rId5"/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cs-CZ" sz="1200" dirty="0" smtClean="0"/>
              <a:t>Amazona </a:t>
            </a:r>
            <a:r>
              <a:rPr lang="cs-CZ" sz="1200" dirty="0" err="1" smtClean="0"/>
              <a:t>vittata.jpg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7. 8. 2007, 12:21 [cit. </a:t>
            </a:r>
            <a:r>
              <a:rPr lang="cs-CZ" sz="1200" dirty="0" smtClean="0"/>
              <a:t>2013-06-17].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6"/>
              </a:rPr>
              <a:t>http://cs.wikipedia.org/wiki/Soubor:Amazona_vittata.jpg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9"/>
            </a:pPr>
            <a:endParaRPr lang="cs-CZ" sz="1200" dirty="0" smtClean="0">
              <a:hlinkClick r:id="rId5"/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cs-CZ" sz="1200" dirty="0" err="1" smtClean="0"/>
              <a:t>Eos</a:t>
            </a:r>
            <a:r>
              <a:rPr lang="cs-CZ" sz="1200" dirty="0" smtClean="0"/>
              <a:t> </a:t>
            </a:r>
            <a:r>
              <a:rPr lang="cs-CZ" sz="1200" dirty="0" err="1" smtClean="0"/>
              <a:t>bornea</a:t>
            </a:r>
            <a:r>
              <a:rPr lang="cs-CZ" sz="1200" dirty="0" smtClean="0"/>
              <a:t> -</a:t>
            </a:r>
            <a:r>
              <a:rPr lang="cs-CZ" sz="1200" dirty="0" err="1" smtClean="0"/>
              <a:t>Buffalo</a:t>
            </a:r>
            <a:r>
              <a:rPr lang="cs-CZ" sz="1200" dirty="0" smtClean="0"/>
              <a:t> Zoo-8c-3c.jpg.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28. 8. 2009, 09:49 [cit. </a:t>
            </a:r>
            <a:r>
              <a:rPr lang="cs-CZ" sz="1200" dirty="0" smtClean="0"/>
              <a:t>2013-06-17].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7"/>
              </a:rPr>
              <a:t>http://cs.wikipedia.org/wiki/Soubor:Eos_bornea_-Buffalo_Zoo-8c-3c.jpg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9"/>
            </a:pPr>
            <a:endParaRPr lang="cs-CZ" sz="1200" dirty="0" smtClean="0">
              <a:hlinkClick r:id="rId5"/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cs-CZ" sz="1200" dirty="0" smtClean="0"/>
              <a:t>Graupapagei3.jpg.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30. 7. 2005, 12:29 [cit. </a:t>
            </a:r>
            <a:r>
              <a:rPr lang="cs-CZ" sz="1200" dirty="0" smtClean="0"/>
              <a:t>2013-06-17].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8"/>
              </a:rPr>
              <a:t>http://cs.wikipedia.org/wiki/Soubor:Graupapagei3.jpg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9"/>
            </a:pPr>
            <a:endParaRPr lang="cs-CZ" sz="12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cs-CZ" sz="1200" dirty="0" smtClean="0"/>
              <a:t>Ara </a:t>
            </a:r>
            <a:r>
              <a:rPr lang="cs-CZ" sz="1200" dirty="0" err="1" smtClean="0"/>
              <a:t>ararauna</a:t>
            </a:r>
            <a:r>
              <a:rPr lang="cs-CZ" sz="1200" dirty="0" smtClean="0"/>
              <a:t> </a:t>
            </a:r>
            <a:r>
              <a:rPr lang="cs-CZ" sz="1200" dirty="0" err="1" smtClean="0"/>
              <a:t>Luc</a:t>
            </a:r>
            <a:r>
              <a:rPr lang="cs-CZ" sz="1200" dirty="0" smtClean="0"/>
              <a:t> </a:t>
            </a:r>
            <a:r>
              <a:rPr lang="cs-CZ" sz="1200" dirty="0" err="1" smtClean="0"/>
              <a:t>Viatour.jpg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14. 5. 2012, 13:50 [cit. </a:t>
            </a:r>
            <a:r>
              <a:rPr lang="cs-CZ" sz="1200" dirty="0" smtClean="0"/>
              <a:t>2013-06-17].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9"/>
              </a:rPr>
              <a:t>http://cs.wikipedia.org/wiki/Soubor:Ara_ararauna_Luc_Viatour.jpg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15"/>
            </a:pPr>
            <a:endParaRPr lang="cs-CZ" sz="1200" dirty="0" smtClean="0">
              <a:hlinkClick r:id="rId5"/>
            </a:endParaRPr>
          </a:p>
          <a:p>
            <a:pPr marL="342900" indent="-342900">
              <a:buFont typeface="+mj-lt"/>
              <a:buAutoNum type="arabicPeriod" startAt="15"/>
            </a:pPr>
            <a:r>
              <a:rPr lang="cs-CZ" sz="1200" dirty="0" err="1" smtClean="0"/>
              <a:t>Psittacus</a:t>
            </a:r>
            <a:r>
              <a:rPr lang="cs-CZ" sz="1200" dirty="0" smtClean="0"/>
              <a:t> </a:t>
            </a:r>
            <a:r>
              <a:rPr lang="cs-CZ" sz="1200" dirty="0" err="1" smtClean="0"/>
              <a:t>erithacus</a:t>
            </a:r>
            <a:r>
              <a:rPr lang="cs-CZ" sz="1200" dirty="0" smtClean="0"/>
              <a:t> -</a:t>
            </a:r>
            <a:r>
              <a:rPr lang="cs-CZ" sz="1200" dirty="0" err="1" smtClean="0"/>
              <a:t>perching</a:t>
            </a:r>
            <a:r>
              <a:rPr lang="cs-CZ" sz="1200" dirty="0" smtClean="0"/>
              <a:t> on </a:t>
            </a:r>
            <a:r>
              <a:rPr lang="cs-CZ" sz="1200" dirty="0" err="1" smtClean="0"/>
              <a:t>tray</a:t>
            </a:r>
            <a:r>
              <a:rPr lang="cs-CZ" sz="1200" dirty="0" smtClean="0"/>
              <a:t>-8d.jpg.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4. 1. 2009, 00:10 [cit. </a:t>
            </a:r>
            <a:r>
              <a:rPr lang="cs-CZ" sz="1200" dirty="0" smtClean="0"/>
              <a:t>2013-06-17].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10"/>
              </a:rPr>
              <a:t>http://commons.wikimedia.org/wiki/File:Psittacus_erithacus_-perching_on_tray-8d.jpg?uselang=cs</a:t>
            </a:r>
            <a:endParaRPr lang="cs-CZ" sz="1200" dirty="0" smtClean="0"/>
          </a:p>
          <a:p>
            <a:pPr marL="342900" indent="-342900"/>
            <a:endParaRPr lang="cs-CZ" sz="1200" dirty="0" smtClean="0">
              <a:hlinkClick r:id="rId5"/>
            </a:endParaRPr>
          </a:p>
          <a:p>
            <a:pPr marL="342900" indent="-342900">
              <a:buFont typeface="+mj-lt"/>
              <a:buAutoNum type="arabicPeriod" startAt="9"/>
            </a:pPr>
            <a:endParaRPr lang="cs-CZ" sz="1200" dirty="0" smtClean="0">
              <a:hlinkClick r:id="rId5"/>
            </a:endParaRPr>
          </a:p>
          <a:p>
            <a:pPr marL="342900" indent="-342900">
              <a:buFont typeface="+mj-lt"/>
              <a:buAutoNum type="arabicPeriod" startAt="9"/>
            </a:pPr>
            <a:endParaRPr lang="cs-CZ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ptáků ze skupiny kukaček 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papoušků, jeho součástí je procvičení učiva formou testových otázek.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Kukačky: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124744"/>
            <a:ext cx="8100392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Calibri" pitchFamily="34" charset="0"/>
              </a:rPr>
              <a:t>dlouhá křídla i ocas 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Calibri" pitchFamily="34" charset="0"/>
              </a:rPr>
              <a:t>šplhavé končetiny = 2+2 prsty  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Calibri" pitchFamily="34" charset="0"/>
              </a:rPr>
              <a:t>výskyt: všechny kontinenty mimo Antarktidy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Calibri" pitchFamily="34" charset="0"/>
              </a:rPr>
              <a:t>nevýrazný pohlavní dimorfismus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Calibri" pitchFamily="34" charset="0"/>
              </a:rPr>
              <a:t>„hnízdní parazitismus“- vajíčka do cizích hnízd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316416" y="53732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5493296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/>
              </a:rPr>
              <a:t>Kukačka obecná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2412776" y="494116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2 PRSTY  VPŘEDU  2 PRSTY  VZADU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2628800" y="134076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DLOUHÁ  KŘÍDLA  I  OCAS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2484784" y="321297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PRUHOVANÁ  NA  BŘIŠE</a:t>
            </a:r>
            <a:endParaRPr lang="cs-CZ" sz="2000" b="1" dirty="0">
              <a:latin typeface="Calibri" pitchFamily="34" charset="0"/>
            </a:endParaRPr>
          </a:p>
        </p:txBody>
      </p:sp>
      <p:pic>
        <p:nvPicPr>
          <p:cNvPr id="13314" name="Picture 2" descr="Soubor:Kuckuck (Cuculus canorus) by Tim Peuker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340768"/>
            <a:ext cx="5800358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Přímá spojovací šipka 22"/>
          <p:cNvCxnSpPr/>
          <p:nvPr/>
        </p:nvCxnSpPr>
        <p:spPr>
          <a:xfrm flipV="1">
            <a:off x="2699792" y="4005064"/>
            <a:ext cx="2808312" cy="936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2627784" y="3789040"/>
            <a:ext cx="24482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2627784" y="2060848"/>
            <a:ext cx="3672408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07 -0.03029 C 0.11545 -0.03053 0.14341 -0.02104 0.16302 -0.01781 C 0.1823 -0.01457 0.20695 -0.01411 0.23073 -0.0104 C 0.25452 -0.00647 0.28733 0.00139 0.30625 0.00486 C 0.32448 0.00602 0.3283 0.00902 0.34254 0.01157 " pathEditMode="relative" rAng="0" ptsTypes="faa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03 -0.02012 C 0.14583 -0.0185 0.19236 -0.01619 0.22621 -0.01226 C 0.26007 -0.00833 0.31024 0.00046 0.33281 0.003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05 0.00532 C 0.14166 0.0037 0.21389 -0.01157 0.23663 -0.01642 C 0.26007 -0.02128 0.24757 -0.02197 0.26041 -0.02429 C 0.27899 -0.02799 0.29982 -0.02822 0.31458 -0.03053 " pathEditMode="relative" rAng="0" ptsTypes="faff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971600" y="332656"/>
            <a:ext cx="266429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Kukačka 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76056" y="260648"/>
            <a:ext cx="3816424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Kukačka  </a:t>
            </a:r>
            <a:r>
              <a:rPr lang="cs-CZ" sz="2000" b="1" dirty="0" err="1" smtClean="0">
                <a:ln w="6350">
                  <a:noFill/>
                </a:ln>
                <a:latin typeface="+mj-lt"/>
                <a:ea typeface="+mj-ea"/>
                <a:cs typeface="+mj-cs"/>
              </a:rPr>
              <a:t>rýhozobá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259632" y="3140968"/>
            <a:ext cx="2376264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Kukačka  </a:t>
            </a:r>
            <a:r>
              <a:rPr lang="cs-CZ" sz="2000" b="1" dirty="0" err="1" smtClean="0">
                <a:ln w="6350">
                  <a:noFill/>
                </a:ln>
                <a:latin typeface="+mj-lt"/>
                <a:ea typeface="+mj-ea"/>
                <a:cs typeface="+mj-cs"/>
              </a:rPr>
              <a:t>koel</a:t>
            </a: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220072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Kukačka  kohoutí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707904" y="249289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 rot="21425516">
            <a:off x="8105556" y="2864642"/>
            <a:ext cx="466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635896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558924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12290" name="Picture 2" descr="Soubor:Kuckuck (Cuculus canorus) by Tim Peuker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764704"/>
            <a:ext cx="2952328" cy="196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Soubor:Crotophaga sulcirostri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92696"/>
            <a:ext cx="187124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Soubor:Asian Koel (Male) I IMG 819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3644256"/>
            <a:ext cx="2376264" cy="2115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6" name="Picture 8" descr="Soubor:Roadrunner DeathValley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3861048"/>
            <a:ext cx="2823700" cy="184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Papoušci: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692696"/>
            <a:ext cx="8244408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b="1" dirty="0" smtClean="0">
                <a:latin typeface="Calibri" pitchFamily="34" charset="0"/>
              </a:rPr>
              <a:t>žijí v tropických oblastech </a:t>
            </a:r>
          </a:p>
          <a:p>
            <a:r>
              <a:rPr lang="cs-CZ" b="1" dirty="0" smtClean="0">
                <a:latin typeface="Calibri" pitchFamily="34" charset="0"/>
              </a:rPr>
              <a:t>pestré zbarvení</a:t>
            </a:r>
          </a:p>
          <a:p>
            <a:r>
              <a:rPr lang="cs-CZ" b="1" dirty="0" smtClean="0">
                <a:latin typeface="Calibri" pitchFamily="34" charset="0"/>
              </a:rPr>
              <a:t>silný, hákovitý zobák  </a:t>
            </a:r>
            <a:r>
              <a:rPr lang="cs-CZ" sz="2000" i="1" dirty="0" smtClean="0">
                <a:latin typeface="Calibri" pitchFamily="34" charset="0"/>
              </a:rPr>
              <a:t>(horní přesahuje spodní)                               		</a:t>
            </a:r>
            <a:r>
              <a:rPr lang="cs-CZ" sz="2000" b="1" i="1" dirty="0" smtClean="0">
                <a:latin typeface="Calibri" pitchFamily="34" charset="0"/>
              </a:rPr>
              <a:t>- horní čelist pohyb nahoru a dolů                                               		- spodní čelist pohyb do stran</a:t>
            </a:r>
            <a:endParaRPr lang="cs-CZ" b="1" dirty="0" smtClean="0">
              <a:latin typeface="Calibri" pitchFamily="34" charset="0"/>
            </a:endParaRPr>
          </a:p>
          <a:p>
            <a:r>
              <a:rPr lang="cs-CZ" b="1" dirty="0" smtClean="0">
                <a:latin typeface="Calibri" pitchFamily="34" charset="0"/>
              </a:rPr>
              <a:t>jazyk velmi pohyblivý, svalnatý</a:t>
            </a:r>
          </a:p>
          <a:p>
            <a:r>
              <a:rPr lang="cs-CZ" b="1" dirty="0" smtClean="0">
                <a:latin typeface="Calibri" pitchFamily="34" charset="0"/>
              </a:rPr>
              <a:t>šplhavé končetiny = 2+2 prsty</a:t>
            </a:r>
          </a:p>
          <a:p>
            <a:r>
              <a:rPr lang="cs-CZ" b="1" dirty="0" smtClean="0">
                <a:latin typeface="Calibri" pitchFamily="34" charset="0"/>
              </a:rPr>
              <a:t>drobivý prach (chybí kostrční žláza)</a:t>
            </a:r>
          </a:p>
          <a:p>
            <a:r>
              <a:rPr lang="cs-CZ" b="1" dirty="0" smtClean="0">
                <a:latin typeface="Calibri" pitchFamily="34" charset="0"/>
              </a:rPr>
              <a:t>význam: chovatelství (inteligence, dlouhověkost)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300192" y="544522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004048" y="0"/>
            <a:ext cx="3621088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/>
              </a:rPr>
              <a:t>Kakadu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420888" y="53732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CHYBÍ  KOSTRČNÍ  ŽLÁZA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348880" y="76470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HÁKOVITÝ  SILNÝ  ZOBÁK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2232248" y="198884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PESTRÉ  ZBARVENÍ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2124744" y="450912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2 + </a:t>
            </a:r>
            <a:r>
              <a:rPr lang="cs-CZ" sz="2000" b="1" dirty="0" err="1" smtClean="0">
                <a:latin typeface="Calibri" pitchFamily="34" charset="0"/>
              </a:rPr>
              <a:t>2</a:t>
            </a:r>
            <a:r>
              <a:rPr lang="cs-CZ" sz="2000" b="1" dirty="0" smtClean="0">
                <a:latin typeface="Calibri" pitchFamily="34" charset="0"/>
              </a:rPr>
              <a:t> PRSTY</a:t>
            </a:r>
            <a:endParaRPr lang="cs-CZ" sz="2000" b="1" dirty="0">
              <a:latin typeface="Calibri" pitchFamily="34" charset="0"/>
            </a:endParaRPr>
          </a:p>
        </p:txBody>
      </p:sp>
      <p:pic>
        <p:nvPicPr>
          <p:cNvPr id="54274" name="Picture 2" descr="Soubor:Orangehaubenkakad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356439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Přímá spojovací šipka 13"/>
          <p:cNvCxnSpPr/>
          <p:nvPr/>
        </p:nvCxnSpPr>
        <p:spPr>
          <a:xfrm>
            <a:off x="3995936" y="1772816"/>
            <a:ext cx="1728192" cy="14401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4067944" y="3068960"/>
            <a:ext cx="1440160" cy="7200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4211960" y="4581128"/>
            <a:ext cx="1584176" cy="7200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V="1">
            <a:off x="4355976" y="4941168"/>
            <a:ext cx="2304256" cy="3600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8316416" y="573325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81 0.11032 C 0.41667 0.10846 0.404 0.10846 0.38195 0.10916 C 0.35191 0.10685 0.28108 0.09829 0.25591 0.09667 " pathEditMode="relative" rAng="0" ptsTypes="fff">
                                      <p:cBhvr>
                                        <p:cTn id="6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858 0.1228 C 0.40174 0.11725 0.33889 0.09528 0.31875 0.08927 C 0.2974 0.08464 0.31007 0.08927 0.29757 0.08695 C 0.28507 0.08464 0.25521 0.07793 0.2441 0.07562 " pathEditMode="relative" rAng="0" ptsTypes="afaa">
                                      <p:cBhvr>
                                        <p:cTn id="10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51 -0.02775 C 0.46788 -0.02914 0.45364 -0.02775 0.44149 -0.02729 C 0.42378 -0.02544 0.40573 -0.02428 0.38871 -0.02151 C 0.38212 -0.02058 0.37552 -0.01966 0.36892 -0.01873 C 0.3658 -0.0185 0.36007 -0.01781 0.36007 -0.01758 C 0.35417 -0.01619 0.34809 -0.01596 0.34167 -0.01503 C 0.33368 -0.01365 0.32587 -0.01203 0.31771 -0.01087 C 0.3125 -0.00902 0.30694 -0.0074 0.30087 -0.00578 C 0.2941 -0.00208 0.29826 -0.00301 0.29045 -0.00185 C 0.28871 1.05458E-6 0.28993 -0.00069 0.2875 0.00046 " pathEditMode="relative" rAng="0" ptsTypes="fffffffffA">
                                      <p:cBhvr>
                                        <p:cTn id="14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57 -0.03978 C 0.45018 -0.03469 0.43733 -0.03515 0.37084 -0.03377 C 0.35 -0.03446 0.329 -0.03469 0.30816 -0.03585 C 0.30313 -0.03608 0.29861 -0.03978 0.29323 -0.03978 " pathEditMode="relative" rAng="0" ptsTypes="fffA">
                                      <p:cBhvr>
                                        <p:cTn id="18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115616" y="332656"/>
            <a:ext cx="302433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Papoušek  vlnkovaný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148064" y="332656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Ara </a:t>
            </a:r>
            <a:r>
              <a:rPr lang="cs-CZ" sz="2000" b="1" noProof="0" dirty="0" err="1" smtClean="0">
                <a:ln w="6350">
                  <a:noFill/>
                </a:ln>
                <a:latin typeface="+mj-lt"/>
                <a:ea typeface="+mj-ea"/>
                <a:cs typeface="+mj-cs"/>
              </a:rPr>
              <a:t>ararauna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0" y="3573016"/>
            <a:ext cx="324036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Korela  chocholatá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300192" y="3429000"/>
            <a:ext cx="284380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Rosela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779912" y="314096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 rot="21425516">
            <a:off x="8321580" y="3008659"/>
            <a:ext cx="466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411760" y="645333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604448" y="638132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57346" name="Picture 2" descr="Soubor:Melopsittacus undulatu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88" y="764704"/>
            <a:ext cx="197751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48" name="Picture 4" descr="Soubor:Ara ararauna Luc Viatou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836712"/>
            <a:ext cx="3191697" cy="246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0" name="Picture 6" descr="Soubor:Cockatielmal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768" y="4077072"/>
            <a:ext cx="185381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2" name="Picture 8" descr="Soubor:Crimson Rosella dec07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2511" y="3933056"/>
            <a:ext cx="180976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691680" y="260648"/>
            <a:ext cx="266429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Kakadu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148064" y="188640"/>
            <a:ext cx="3816424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Amazoňan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051720" y="3284984"/>
            <a:ext cx="1872208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Lori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652120" y="3573016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err="1" smtClean="0">
                <a:ln w="6350">
                  <a:noFill/>
                </a:ln>
                <a:latin typeface="+mj-lt"/>
                <a:ea typeface="+mj-ea"/>
                <a:cs typeface="+mj-cs"/>
              </a:rPr>
              <a:t>Žako</a:t>
            </a: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šedý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51920" y="285293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 rot="21425516">
            <a:off x="8033548" y="2864644"/>
            <a:ext cx="466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12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067944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13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0932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14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877272"/>
            <a:ext cx="3657600" cy="796925"/>
          </a:xfrm>
          <a:prstGeom prst="rect">
            <a:avLst/>
          </a:prstGeom>
          <a:noFill/>
        </p:spPr>
      </p:pic>
      <p:pic>
        <p:nvPicPr>
          <p:cNvPr id="56322" name="Picture 2" descr="Soubor:Orangehaubenkakad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692696"/>
            <a:ext cx="183620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4" name="Picture 4" descr="Soubor:Amazona vittat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20688"/>
            <a:ext cx="181221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6" name="Picture 6" descr="Soubor:Eos bornea -Buffalo Zoo-8c-3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3717032"/>
            <a:ext cx="218660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8" name="Picture 8" descr="Soubor:Graupapagei3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4077072"/>
            <a:ext cx="1800200" cy="252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644</TotalTime>
  <Words>1051</Words>
  <Application>Microsoft Office PowerPoint</Application>
  <PresentationFormat>Předvádění na obrazovce (4:3)</PresentationFormat>
  <Paragraphs>141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Vrchol</vt:lpstr>
      <vt:lpstr>Výchozí návrh</vt:lpstr>
      <vt:lpstr>1_Výchozí návrh</vt:lpstr>
      <vt:lpstr>PTÁCI  KUKAČKY, PAPOUŠCI</vt:lpstr>
      <vt:lpstr>Anotace:</vt:lpstr>
      <vt:lpstr>Kukačky:</vt:lpstr>
      <vt:lpstr>Kukačka obecná</vt:lpstr>
      <vt:lpstr>Snímek 5</vt:lpstr>
      <vt:lpstr>Papoušci:</vt:lpstr>
      <vt:lpstr>Kakadu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178</cp:revision>
  <dcterms:created xsi:type="dcterms:W3CDTF">2012-11-07T15:17:22Z</dcterms:created>
  <dcterms:modified xsi:type="dcterms:W3CDTF">2013-04-23T16:25:11Z</dcterms:modified>
</cp:coreProperties>
</file>