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4" r:id="rId4"/>
    <p:sldId id="282" r:id="rId5"/>
    <p:sldId id="257" r:id="rId6"/>
    <p:sldId id="259" r:id="rId7"/>
    <p:sldId id="273" r:id="rId8"/>
    <p:sldId id="289" r:id="rId9"/>
    <p:sldId id="290" r:id="rId10"/>
    <p:sldId id="291" r:id="rId11"/>
    <p:sldId id="262" r:id="rId12"/>
    <p:sldId id="288" r:id="rId13"/>
    <p:sldId id="263" r:id="rId14"/>
    <p:sldId id="293" r:id="rId15"/>
    <p:sldId id="294" r:id="rId16"/>
    <p:sldId id="292" r:id="rId17"/>
    <p:sldId id="278" r:id="rId18"/>
    <p:sldId id="265" r:id="rId19"/>
    <p:sldId id="283" r:id="rId20"/>
    <p:sldId id="295" r:id="rId21"/>
    <p:sldId id="29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5.jpeg"/><Relationship Id="rId7" Type="http://schemas.openxmlformats.org/officeDocument/2006/relationships/image" Target="../media/image15.jpeg"/><Relationship Id="rId12" Type="http://schemas.openxmlformats.org/officeDocument/2006/relationships/image" Target="../media/image28.jpeg"/><Relationship Id="rId2" Type="http://schemas.openxmlformats.org/officeDocument/2006/relationships/hyperlink" Target="http://cs.wikipedia.org/wiki/Soubor:Garrulus_glandarius_1_Luc_Viatour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//upload.wikimedia.org/wikipedia/commons/d/d8/Alauda_arvensis_2.jpg" TargetMode="External"/><Relationship Id="rId11" Type="http://schemas.openxmlformats.org/officeDocument/2006/relationships/hyperlink" Target="//upload.wikimedia.org/wikipedia/commons/1/16/August%C3%ADn_Povedano_Ruise%C3%B1or_Luscinia_megarhynchos.jpg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27.jpeg"/><Relationship Id="rId4" Type="http://schemas.openxmlformats.org/officeDocument/2006/relationships/hyperlink" Target="http://cs.wikipedia.org/wiki/Soubor:European_Starling_2006.jpg" TargetMode="External"/><Relationship Id="rId9" Type="http://schemas.openxmlformats.org/officeDocument/2006/relationships/hyperlink" Target="//upload.wikimedia.org/wikipedia/commons/9/93/Hooded_Crow-Mindaugas_Urbonas-9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PyrrhulaPyrrhulaAutumn.jpg" TargetMode="External"/><Relationship Id="rId3" Type="http://schemas.openxmlformats.org/officeDocument/2006/relationships/hyperlink" Target="http://cs.wikipedia.org/wiki/Soubor:Solsort.jpg" TargetMode="External"/><Relationship Id="rId7" Type="http://schemas.openxmlformats.org/officeDocument/2006/relationships/hyperlink" Target="http://cs.wikipedia.org/wiki/Soubor:European_Goldfinch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Fringilla_coelebs_chaffinch_male_edit2.jpg" TargetMode="External"/><Relationship Id="rId5" Type="http://schemas.openxmlformats.org/officeDocument/2006/relationships/hyperlink" Target="http://cs.wikipedia.org/wiki/Soubor:Emberiza_citrinella_-New_Zealand_-North_Island-8.jpg" TargetMode="External"/><Relationship Id="rId4" Type="http://schemas.openxmlformats.org/officeDocument/2006/relationships/hyperlink" Target="http://cs.wikipedia.org/wiki/Soubor:House_sparrowIII.jpg" TargetMode="External"/><Relationship Id="rId9" Type="http://schemas.openxmlformats.org/officeDocument/2006/relationships/hyperlink" Target="http://cs.wikipedia.org/wiki/Soubor:Parus_major_m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Kos_cerny.jpg" TargetMode="External"/><Relationship Id="rId3" Type="http://schemas.openxmlformats.org/officeDocument/2006/relationships/hyperlink" Target="http://cs.wikipedia.org/wiki/Soubor:Parus_caeruleus1.jpg" TargetMode="External"/><Relationship Id="rId7" Type="http://schemas.openxmlformats.org/officeDocument/2006/relationships/hyperlink" Target="http://cs.wikipedia.org/wiki/Soubor:Alauda_arvensis_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Delichon_urbicum_10.jpg" TargetMode="External"/><Relationship Id="rId5" Type="http://schemas.openxmlformats.org/officeDocument/2006/relationships/hyperlink" Target="http://cs.wikipedia.org/wiki/Soubor:Landsvale.jpg" TargetMode="External"/><Relationship Id="rId4" Type="http://schemas.openxmlformats.org/officeDocument/2006/relationships/hyperlink" Target="http://cs.wikipedia.org/wiki/Soubor:Lophophanes_cristatus_Luc_Viatour_2.jpg" TargetMode="External"/><Relationship Id="rId9" Type="http://schemas.openxmlformats.org/officeDocument/2006/relationships/hyperlink" Target="http://cs.wikipedia.org/wiki/Soubor:August%C3%ADn_Povedano_Ruise%C3%B1or_Luscinia_megarhynchos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Corvus_corone_1_(Marek_Szczepanek).jpg" TargetMode="External"/><Relationship Id="rId3" Type="http://schemas.openxmlformats.org/officeDocument/2006/relationships/hyperlink" Target="http://cs.wikipedia.org/wiki/Soubor:Pied_wagtail.jpeg" TargetMode="External"/><Relationship Id="rId7" Type="http://schemas.openxmlformats.org/officeDocument/2006/relationships/hyperlink" Target="http://cs.wikipedia.org/wiki/Soubor:Hooded_Crow-Mindaugas_Urbonas-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Pica_pica_-Poland-8.jpg?uselang=cs" TargetMode="External"/><Relationship Id="rId5" Type="http://schemas.openxmlformats.org/officeDocument/2006/relationships/hyperlink" Target="http://cs.wikipedia.org/wiki/Soubor:Garrulus_glandarius_1_Luc_Viatour.jpg" TargetMode="External"/><Relationship Id="rId4" Type="http://schemas.openxmlformats.org/officeDocument/2006/relationships/hyperlink" Target="http://cs.wikipedia.org/wiki/Soubor:European_Starling_2006.jpg" TargetMode="External"/><Relationship Id="rId9" Type="http://schemas.openxmlformats.org/officeDocument/2006/relationships/hyperlink" Target="http://cs.wikipedia.org/wiki/Soubor:Corvus_frugilegus_2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August%C3%ADn_Povedano_Ruise%C3%B1or_Luscinia_megarhynchos.jpg" TargetMode="External"/><Relationship Id="rId3" Type="http://schemas.openxmlformats.org/officeDocument/2006/relationships/hyperlink" Target="http://cs.wikipedia.org/wiki/Soubor:Alauda_arvensis_2.jpg" TargetMode="External"/><Relationship Id="rId7" Type="http://schemas.openxmlformats.org/officeDocument/2006/relationships/hyperlink" Target="http://cs.wikipedia.org/wiki/Soubor:Hooded_Crow-Mindaugas_Urbonas-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European_Goldfinch.jpg" TargetMode="External"/><Relationship Id="rId5" Type="http://schemas.openxmlformats.org/officeDocument/2006/relationships/hyperlink" Target="http://cs.wikipedia.org/wiki/Soubor:European_Starling_2006.jpg" TargetMode="External"/><Relationship Id="rId4" Type="http://schemas.openxmlformats.org/officeDocument/2006/relationships/hyperlink" Target="http://cs.wikipedia.org/wiki/Soubor:Garrulus_glandarius_1_Luc_Viatour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a/Solsor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//upload.wikimedia.org/wikipedia/commons/3/33/House_sparrowIII.jpg" TargetMode="External"/><Relationship Id="rId7" Type="http://schemas.openxmlformats.org/officeDocument/2006/relationships/hyperlink" Target="//upload.wikimedia.org/wikipedia/commons/7/7c/Fringilla_coelebs_chaffinch_male_edit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//upload.wikimedia.org/wikipedia/commons/5/5a/Emberiza_citrinella_-New_Zealand_-North_Island-8.jpg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2/24/Landsvale.jpg" TargetMode="External"/><Relationship Id="rId3" Type="http://schemas.openxmlformats.org/officeDocument/2006/relationships/hyperlink" Target="//upload.wikimedia.org/wikipedia/commons/2/2d/Parus_major_m.jp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hyperlink" Target="//upload.wikimedia.org/wikipedia/commons/8/88/Parus_caeruleus1.jpg" TargetMode="External"/><Relationship Id="rId10" Type="http://schemas.openxmlformats.org/officeDocument/2006/relationships/hyperlink" Target="//upload.wikimedia.org/wikipedia/commons/0/06/Delichon_urbicum_10.jp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0/01/Pied_wagtail.jpeg" TargetMode="External"/><Relationship Id="rId3" Type="http://schemas.openxmlformats.org/officeDocument/2006/relationships/hyperlink" Target="//upload.wikimedia.org/wikipedia/commons/d/d8/Alauda_arvensis_2.jp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//upload.wikimedia.org/wikipedia/commons/f/fc/Kos_cerny.jpg" TargetMode="External"/><Relationship Id="rId10" Type="http://schemas.openxmlformats.org/officeDocument/2006/relationships/hyperlink" Target="//upload.wikimedia.org/wikipedia/commons/1/1b/European_Starling_2006.jpg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//upload.wikimedia.org/wikipedia/commons/6/6d/Garrulus_glandarius_1_Luc_Viatour.jpg" TargetMode="External"/><Relationship Id="rId7" Type="http://schemas.openxmlformats.org/officeDocument/2006/relationships/hyperlink" Target="//upload.wikimedia.org/wikipedia/commons/6/6f/Corvus_frugilegus_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hyperlink" Target="//upload.wikimedia.org/wikipedia/commons/8/88/Pica_pica_-Poland-8.jpg" TargetMode="External"/><Relationship Id="rId10" Type="http://schemas.openxmlformats.org/officeDocument/2006/relationships/hyperlink" Target="//upload.wikimedia.org/wikipedia/commons/2/2c/Corvus_corone_1_(Marek_Szczepanek).jpg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PTÁCI  PĚVCI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_124_Obratlovci_Ptáci pěvci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908720"/>
            <a:ext cx="73093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Kulovitá hnízda s otvorem staví: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vlaštovka obecná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jiřička obecná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špaček obecný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10039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10039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0039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836712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    </a:t>
            </a:r>
            <a:r>
              <a:rPr lang="cs-CZ" sz="3600" b="1" dirty="0" smtClean="0">
                <a:latin typeface="Calibri" pitchFamily="34" charset="0"/>
              </a:rPr>
              <a:t>Tažní pěvci jsou:</a:t>
            </a:r>
          </a:p>
          <a:p>
            <a:endParaRPr lang="cs-CZ" b="1" dirty="0" smtClean="0"/>
          </a:p>
          <a:p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sýkora,  strnad, vrabec 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hýl,  kos,  drozd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špaček,  slavík,  jiřička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4208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836712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</a:t>
            </a:r>
            <a:r>
              <a:rPr lang="cs-CZ" sz="3600" b="1" dirty="0" smtClean="0">
                <a:latin typeface="Calibri" pitchFamily="34" charset="0"/>
              </a:rPr>
              <a:t>Názvem „třasořitka“ se označuje:</a:t>
            </a:r>
          </a:p>
          <a:p>
            <a:endParaRPr lang="cs-CZ" b="1" dirty="0" smtClean="0"/>
          </a:p>
          <a:p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konipas bílý 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sýkora parukářka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skřivan polní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7740352" y="24208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836712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</a:t>
            </a:r>
            <a:r>
              <a:rPr lang="cs-CZ" sz="3600" b="1" dirty="0" smtClean="0">
                <a:latin typeface="Calibri" pitchFamily="34" charset="0"/>
              </a:rPr>
              <a:t>Střemhlavým letem se vyznačuje:</a:t>
            </a:r>
          </a:p>
          <a:p>
            <a:endParaRPr lang="cs-CZ" b="1" dirty="0" smtClean="0"/>
          </a:p>
          <a:p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špaček obecný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strnad obecný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skřivan polní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4208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-315416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cs-CZ" sz="1800" dirty="0" err="1" smtClean="0">
                <a:solidFill>
                  <a:schemeClr val="tx1"/>
                </a:solidFill>
                <a:effectLst/>
              </a:rPr>
              <a:t>Testík</a:t>
            </a:r>
            <a:r>
              <a:rPr lang="cs-CZ" sz="1800" dirty="0" smtClean="0">
                <a:solidFill>
                  <a:schemeClr val="tx1"/>
                </a:solidFill>
                <a:effectLst/>
              </a:rPr>
              <a:t> </a:t>
            </a:r>
            <a:endParaRPr lang="cs-CZ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31640" y="404664"/>
            <a:ext cx="4320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99992" y="620688"/>
            <a:ext cx="4320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52320" y="188640"/>
            <a:ext cx="4320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452320" y="3789040"/>
            <a:ext cx="4320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6.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572000" y="3861048"/>
            <a:ext cx="4320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475656" y="3717032"/>
            <a:ext cx="4320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3568" y="25649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Skřivan polní</a:t>
            </a:r>
            <a:endParaRPr lang="cs-CZ" b="1" i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779912" y="29969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Sojka obecná</a:t>
            </a:r>
            <a:endParaRPr lang="cs-CZ" b="1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804248" y="29969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Špaček obecný</a:t>
            </a:r>
            <a:endParaRPr lang="cs-CZ" b="1" i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83568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Stehlík obecný</a:t>
            </a:r>
            <a:endParaRPr lang="cs-CZ" b="1" i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851920" y="61653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Vrána šedá</a:t>
            </a:r>
            <a:endParaRPr lang="cs-CZ" b="1" i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660232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Slavík obecný</a:t>
            </a:r>
            <a:endParaRPr lang="cs-CZ" b="1" i="1" dirty="0"/>
          </a:p>
        </p:txBody>
      </p:sp>
      <p:pic>
        <p:nvPicPr>
          <p:cNvPr id="28" name="Picture 2" descr="Sojka obecná">
            <a:hlinkClick r:id="rId2" tooltip="Sojka obecná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052736"/>
            <a:ext cx="241914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" descr="Špaček obecný ve svatebním šatě">
            <a:hlinkClick r:id="rId4" tooltip="Špaček obecný ve svatebním šatě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0607" y="620688"/>
            <a:ext cx="175655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ovéPole 22"/>
          <p:cNvSpPr txBox="1"/>
          <p:nvPr/>
        </p:nvSpPr>
        <p:spPr>
          <a:xfrm>
            <a:off x="2915816" y="234888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22</a:t>
            </a:r>
            <a:endParaRPr lang="cs-CZ" sz="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940152" y="270892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23</a:t>
            </a:r>
            <a:endParaRPr lang="cs-CZ" sz="8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532440" y="27809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24</a:t>
            </a:r>
            <a:endParaRPr lang="cs-CZ" sz="8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987824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25</a:t>
            </a:r>
            <a:endParaRPr lang="cs-CZ" sz="8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940152" y="594928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26</a:t>
            </a:r>
            <a:endParaRPr lang="cs-CZ" sz="8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8783960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27</a:t>
            </a:r>
            <a:endParaRPr lang="cs-CZ" sz="800" dirty="0"/>
          </a:p>
        </p:txBody>
      </p:sp>
      <p:pic>
        <p:nvPicPr>
          <p:cNvPr id="36" name="Picture 2" descr="Soubor:Alauda arvensis 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836712"/>
            <a:ext cx="259228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Obrázek 36" descr="600px-European_Goldfinc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4149080"/>
            <a:ext cx="2592288" cy="1809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Soubor:Hooded Crow-Mindaugas Urbonas-9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293096"/>
            <a:ext cx="2483429" cy="186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6" name="Picture 6" descr="Soubor:Augustín Povedano Ruiseñor Luscinia megarhyncho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00" y="4221088"/>
            <a:ext cx="2448272" cy="175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  <p:bldP spid="18" grpId="0" build="p"/>
      <p:bldP spid="25" grpId="0" build="p"/>
      <p:bldP spid="26" grpId="0" build="p"/>
      <p:bldP spid="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</a:t>
            </a:r>
            <a:r>
              <a:rPr lang="cs-CZ" sz="2000" dirty="0" smtClean="0"/>
              <a:t>21. </a:t>
            </a:r>
            <a:r>
              <a:rPr lang="cs-CZ" sz="2000" dirty="0" smtClean="0"/>
              <a:t>6. 2013:</a:t>
            </a:r>
            <a:endParaRPr lang="cs-CZ" sz="2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692696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300" dirty="0" err="1" smtClean="0"/>
              <a:t>Solsort.jpg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19. 5. 2006, 20:59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3"/>
              </a:rPr>
              <a:t>http://cs.wikipedia.org/wiki/Soubor:Solsort.jpg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300" dirty="0" smtClean="0"/>
              <a:t>House </a:t>
            </a:r>
            <a:r>
              <a:rPr lang="cs-CZ" sz="1300" dirty="0" err="1" smtClean="0"/>
              <a:t>sparrowIII.jpg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22. 3. 2007, 07:07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4"/>
              </a:rPr>
              <a:t>http://cs.wikipedia.org/wiki/Soubor:House_sparrowIII.jpg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300" dirty="0" err="1" smtClean="0"/>
              <a:t>Emberiza</a:t>
            </a:r>
            <a:r>
              <a:rPr lang="cs-CZ" sz="1300" dirty="0" smtClean="0"/>
              <a:t> </a:t>
            </a:r>
            <a:r>
              <a:rPr lang="cs-CZ" sz="1300" dirty="0" err="1" smtClean="0"/>
              <a:t>citrinella</a:t>
            </a:r>
            <a:r>
              <a:rPr lang="cs-CZ" sz="1300" dirty="0" smtClean="0"/>
              <a:t> -New </a:t>
            </a:r>
            <a:r>
              <a:rPr lang="cs-CZ" sz="1300" dirty="0" err="1" smtClean="0"/>
              <a:t>Zealand</a:t>
            </a:r>
            <a:r>
              <a:rPr lang="cs-CZ" sz="1300" dirty="0" smtClean="0"/>
              <a:t> -</a:t>
            </a:r>
            <a:r>
              <a:rPr lang="cs-CZ" sz="1300" dirty="0" err="1" smtClean="0"/>
              <a:t>North</a:t>
            </a:r>
            <a:r>
              <a:rPr lang="cs-CZ" sz="1300" dirty="0" smtClean="0"/>
              <a:t> Island-8.jpg.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19. 12. 2009, 18:26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5"/>
              </a:rPr>
              <a:t>http://cs.wikipedia.org/wiki/Soubor:Emberiza_citrinella_-New_Zealand_-North_Island-8.jpg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300" dirty="0" err="1" smtClean="0"/>
              <a:t>Fringilla</a:t>
            </a:r>
            <a:r>
              <a:rPr lang="cs-CZ" sz="1300" dirty="0" smtClean="0"/>
              <a:t> </a:t>
            </a:r>
            <a:r>
              <a:rPr lang="cs-CZ" sz="1300" dirty="0" err="1" smtClean="0"/>
              <a:t>coelebs</a:t>
            </a:r>
            <a:r>
              <a:rPr lang="cs-CZ" sz="1300" dirty="0" smtClean="0"/>
              <a:t> </a:t>
            </a:r>
            <a:r>
              <a:rPr lang="cs-CZ" sz="1300" dirty="0" err="1" smtClean="0"/>
              <a:t>chaffinch</a:t>
            </a:r>
            <a:r>
              <a:rPr lang="cs-CZ" sz="1300" dirty="0" smtClean="0"/>
              <a:t> male edit2.jpg.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3. 6. 2007, 14:16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6"/>
              </a:rPr>
              <a:t>http://cs.wikipedia.org/wiki/Soubor:Fringilla_coelebs_chaffinch_male_edit2.jpg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300" dirty="0" err="1" smtClean="0"/>
              <a:t>European</a:t>
            </a:r>
            <a:r>
              <a:rPr lang="cs-CZ" sz="1300" dirty="0" smtClean="0"/>
              <a:t> </a:t>
            </a:r>
            <a:r>
              <a:rPr lang="cs-CZ" sz="1300" dirty="0" err="1" smtClean="0"/>
              <a:t>Goldfinch.jpg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3. 8. 2012, 16:23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7"/>
              </a:rPr>
              <a:t>http://cs.wikipedia.org/wiki/Soubor:European_Goldfinch.jpg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300" dirty="0" err="1" smtClean="0"/>
              <a:t>PyrrhulaPyrrhulaAutumn.jpg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29. 10. 2006, 16:28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8"/>
              </a:rPr>
              <a:t>http://cs.wikipedia.org/wiki/Soubor:PyrrhulaPyrrhulaAutumn.jpg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300" dirty="0" err="1" smtClean="0"/>
              <a:t>Parus</a:t>
            </a:r>
            <a:r>
              <a:rPr lang="cs-CZ" sz="1300" dirty="0" smtClean="0"/>
              <a:t> major m.</a:t>
            </a:r>
            <a:r>
              <a:rPr lang="cs-CZ" sz="1300" dirty="0" err="1" smtClean="0"/>
              <a:t>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19. 2. 2007, 23:40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9"/>
              </a:rPr>
              <a:t>http://cs.wikipedia.org/wiki/Soubor:Parus_major_m.jpg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23528" y="404664"/>
            <a:ext cx="849694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cs-CZ" sz="1300" dirty="0" err="1" smtClean="0"/>
              <a:t>Parus</a:t>
            </a:r>
            <a:r>
              <a:rPr lang="cs-CZ" sz="1300" dirty="0" smtClean="0"/>
              <a:t> caeruleus1.jpg.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21. 1. 2006, 11:23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3"/>
              </a:rPr>
              <a:t>http://cs.wikipedia.org/wiki/Soubor:Parus_caeruleus1.jpg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300" dirty="0" err="1" smtClean="0"/>
              <a:t>Lophophanes</a:t>
            </a:r>
            <a:r>
              <a:rPr lang="cs-CZ" sz="1300" dirty="0" smtClean="0"/>
              <a:t> </a:t>
            </a:r>
            <a:r>
              <a:rPr lang="cs-CZ" sz="1300" dirty="0" err="1" smtClean="0"/>
              <a:t>cristatus</a:t>
            </a:r>
            <a:r>
              <a:rPr lang="cs-CZ" sz="1300" dirty="0" smtClean="0"/>
              <a:t> </a:t>
            </a:r>
            <a:r>
              <a:rPr lang="cs-CZ" sz="1300" dirty="0" err="1" smtClean="0"/>
              <a:t>Luc</a:t>
            </a:r>
            <a:r>
              <a:rPr lang="cs-CZ" sz="1300" dirty="0" smtClean="0"/>
              <a:t> </a:t>
            </a:r>
            <a:r>
              <a:rPr lang="cs-CZ" sz="1300" dirty="0" err="1" smtClean="0"/>
              <a:t>Viatour</a:t>
            </a:r>
            <a:r>
              <a:rPr lang="cs-CZ" sz="1300" dirty="0" smtClean="0"/>
              <a:t> 2.jpg.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28. 12. 2008, 08:29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4"/>
              </a:rPr>
              <a:t>http://cs.wikipedia.org/wiki/Soubor:Lophophanes_cristatus_Luc_Viatour_2.jpg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300" dirty="0" err="1" smtClean="0"/>
              <a:t>Landsvale.jpg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12. 11. 2012, 08:45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5"/>
              </a:rPr>
              <a:t>http://cs.wikipedia.org/wiki/Soubor:Landsvale.jpg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300" dirty="0" err="1" smtClean="0"/>
              <a:t>Delichon</a:t>
            </a:r>
            <a:r>
              <a:rPr lang="cs-CZ" sz="1300" dirty="0" smtClean="0"/>
              <a:t> </a:t>
            </a:r>
            <a:r>
              <a:rPr lang="cs-CZ" sz="1300" dirty="0" err="1" smtClean="0"/>
              <a:t>urbicum</a:t>
            </a:r>
            <a:r>
              <a:rPr lang="cs-CZ" sz="1300" dirty="0" smtClean="0"/>
              <a:t> 10.jpg.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18. 11. 2008, 07:27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6"/>
              </a:rPr>
              <a:t>http://cs.wikipedia.org/wiki/Soubor:Delichon_urbicum_10.jpg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300" dirty="0" err="1" smtClean="0"/>
              <a:t>Alauda</a:t>
            </a:r>
            <a:r>
              <a:rPr lang="cs-CZ" sz="1300" dirty="0" smtClean="0"/>
              <a:t> </a:t>
            </a:r>
            <a:r>
              <a:rPr lang="cs-CZ" sz="1300" dirty="0" err="1" smtClean="0"/>
              <a:t>arvensis</a:t>
            </a:r>
            <a:r>
              <a:rPr lang="cs-CZ" sz="1300" dirty="0" smtClean="0"/>
              <a:t> 2.jpg.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27. 2. 2007, 11:18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7"/>
              </a:rPr>
              <a:t>http://cs.wikipedia.org/wiki/Soubor:Alauda_arvensis_2.jpg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300" dirty="0" smtClean="0"/>
              <a:t>Kos </a:t>
            </a:r>
            <a:r>
              <a:rPr lang="cs-CZ" sz="1300" dirty="0" err="1" smtClean="0"/>
              <a:t>cerny.jpg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23. 12. 2007, 11:41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8"/>
              </a:rPr>
              <a:t>http://cs.wikipedia.org/wiki/Soubor:Kos_cerny.jpg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300" dirty="0" err="1" smtClean="0"/>
              <a:t>Augustín</a:t>
            </a:r>
            <a:r>
              <a:rPr lang="cs-CZ" sz="1300" dirty="0" smtClean="0"/>
              <a:t> </a:t>
            </a:r>
            <a:r>
              <a:rPr lang="cs-CZ" sz="1300" dirty="0" err="1" smtClean="0"/>
              <a:t>Povedano</a:t>
            </a:r>
            <a:r>
              <a:rPr lang="cs-CZ" sz="1300" dirty="0" smtClean="0"/>
              <a:t> </a:t>
            </a:r>
            <a:r>
              <a:rPr lang="cs-CZ" sz="1300" dirty="0" err="1" smtClean="0"/>
              <a:t>Ruiseñor</a:t>
            </a:r>
            <a:r>
              <a:rPr lang="cs-CZ" sz="1300" dirty="0" smtClean="0"/>
              <a:t> </a:t>
            </a:r>
            <a:r>
              <a:rPr lang="cs-CZ" sz="1300" dirty="0" err="1" smtClean="0"/>
              <a:t>Luscinia</a:t>
            </a:r>
            <a:r>
              <a:rPr lang="cs-CZ" sz="1300" dirty="0" smtClean="0"/>
              <a:t> </a:t>
            </a:r>
            <a:r>
              <a:rPr lang="cs-CZ" sz="1300" dirty="0" err="1" smtClean="0"/>
              <a:t>megarhynchos.jpg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29. 9. 2012, 13:49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9"/>
              </a:rPr>
              <a:t>http://cs.wikipedia.org/wiki/Soubor:August%C3%ADn_Povedano_Ruise%C3%B1or_Luscinia_megarhynchos.jpg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23528" y="260648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Pied</a:t>
            </a:r>
            <a:r>
              <a:rPr lang="cs-CZ" sz="1300" dirty="0" smtClean="0"/>
              <a:t> </a:t>
            </a:r>
            <a:r>
              <a:rPr lang="cs-CZ" sz="1300" dirty="0" err="1" smtClean="0"/>
              <a:t>wagtail.jpeg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28. 3. 2010, 16:55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3"/>
              </a:rPr>
              <a:t>http://cs.wikipedia.org/wiki/Soubor:Pied_wagtail.jpeg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European</a:t>
            </a:r>
            <a:r>
              <a:rPr lang="cs-CZ" sz="1300" dirty="0" smtClean="0"/>
              <a:t> </a:t>
            </a:r>
            <a:r>
              <a:rPr lang="cs-CZ" sz="1300" dirty="0" err="1" smtClean="0"/>
              <a:t>Starling</a:t>
            </a:r>
            <a:r>
              <a:rPr lang="cs-CZ" sz="1300" dirty="0" smtClean="0"/>
              <a:t> 2006.jpg.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23. 8. 2006, 16:03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4"/>
              </a:rPr>
              <a:t>http://cs.wikipedia.org/wiki/Soubor:European_Starling_2006.jpg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Garrulus</a:t>
            </a:r>
            <a:r>
              <a:rPr lang="cs-CZ" sz="1300" dirty="0" smtClean="0"/>
              <a:t> </a:t>
            </a:r>
            <a:r>
              <a:rPr lang="cs-CZ" sz="1300" dirty="0" err="1" smtClean="0"/>
              <a:t>glandarius</a:t>
            </a:r>
            <a:r>
              <a:rPr lang="cs-CZ" sz="1300" dirty="0" smtClean="0"/>
              <a:t> 1 </a:t>
            </a:r>
            <a:r>
              <a:rPr lang="cs-CZ" sz="1300" dirty="0" err="1" smtClean="0"/>
              <a:t>Luc</a:t>
            </a:r>
            <a:r>
              <a:rPr lang="cs-CZ" sz="1300" dirty="0" smtClean="0"/>
              <a:t> </a:t>
            </a:r>
            <a:r>
              <a:rPr lang="cs-CZ" sz="1300" dirty="0" err="1" smtClean="0"/>
              <a:t>Viatour.jpg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12. 2. 2009, 19:29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5"/>
              </a:rPr>
              <a:t>http://cs.wikipedia.org/wiki/Soubor:Garrulus_glandarius_1_Luc_Viatour.jpg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Pica</a:t>
            </a:r>
            <a:r>
              <a:rPr lang="cs-CZ" sz="1300" dirty="0" smtClean="0"/>
              <a:t> </a:t>
            </a:r>
            <a:r>
              <a:rPr lang="cs-CZ" sz="1300" dirty="0" err="1" smtClean="0"/>
              <a:t>pica</a:t>
            </a:r>
            <a:r>
              <a:rPr lang="cs-CZ" sz="1300" dirty="0" smtClean="0"/>
              <a:t> -</a:t>
            </a:r>
            <a:r>
              <a:rPr lang="cs-CZ" sz="1300" dirty="0" err="1" smtClean="0"/>
              <a:t>Poland</a:t>
            </a:r>
            <a:r>
              <a:rPr lang="cs-CZ" sz="1300" dirty="0" smtClean="0"/>
              <a:t>-8.jpg.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6. 1. 2009, 11:58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6"/>
              </a:rPr>
              <a:t>http://commons.wikimedia.org/wiki/File:Pica_pica_-Poland-8.jpg?uselang=cs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Hooded</a:t>
            </a:r>
            <a:r>
              <a:rPr lang="cs-CZ" sz="1300" dirty="0" smtClean="0"/>
              <a:t> </a:t>
            </a:r>
            <a:r>
              <a:rPr lang="cs-CZ" sz="1300" dirty="0" err="1" smtClean="0"/>
              <a:t>Crow</a:t>
            </a:r>
            <a:r>
              <a:rPr lang="cs-CZ" sz="1300" dirty="0" smtClean="0"/>
              <a:t>-</a:t>
            </a:r>
            <a:r>
              <a:rPr lang="cs-CZ" sz="1300" dirty="0" err="1" smtClean="0"/>
              <a:t>Mindaugas</a:t>
            </a:r>
            <a:r>
              <a:rPr lang="cs-CZ" sz="1300" dirty="0" smtClean="0"/>
              <a:t> </a:t>
            </a:r>
            <a:r>
              <a:rPr lang="cs-CZ" sz="1300" dirty="0" err="1" smtClean="0"/>
              <a:t>Urbonas</a:t>
            </a:r>
            <a:r>
              <a:rPr lang="cs-CZ" sz="1300" dirty="0" smtClean="0"/>
              <a:t>-9.jpg.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30. 9. 2007, 11:10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7"/>
              </a:rPr>
              <a:t>http://cs.wikipedia.org/wiki/Soubor:Hooded_Crow-Mindaugas_Urbonas-9.jpg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Corvus</a:t>
            </a:r>
            <a:r>
              <a:rPr lang="cs-CZ" sz="1300" dirty="0" smtClean="0"/>
              <a:t> </a:t>
            </a:r>
            <a:r>
              <a:rPr lang="cs-CZ" sz="1300" dirty="0" err="1" smtClean="0"/>
              <a:t>corone</a:t>
            </a:r>
            <a:r>
              <a:rPr lang="cs-CZ" sz="1300" dirty="0" smtClean="0"/>
              <a:t> 1 (Marek </a:t>
            </a:r>
            <a:r>
              <a:rPr lang="cs-CZ" sz="1300" dirty="0" err="1" smtClean="0"/>
              <a:t>Szczepanek</a:t>
            </a:r>
            <a:r>
              <a:rPr lang="cs-CZ" sz="1300" dirty="0" smtClean="0"/>
              <a:t>).</a:t>
            </a:r>
            <a:r>
              <a:rPr lang="cs-CZ" sz="1300" dirty="0" err="1" smtClean="0"/>
              <a:t>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20. 2. 2011, 09:38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8"/>
              </a:rPr>
              <a:t>http://cs.wikipedia.org/wiki/Soubor:Corvus_corone_1_(Marek_Szczepanek).jpg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Corvus</a:t>
            </a:r>
            <a:r>
              <a:rPr lang="cs-CZ" sz="1300" dirty="0" smtClean="0"/>
              <a:t> </a:t>
            </a:r>
            <a:r>
              <a:rPr lang="cs-CZ" sz="1300" dirty="0" err="1" smtClean="0"/>
              <a:t>frugilegus</a:t>
            </a:r>
            <a:r>
              <a:rPr lang="cs-CZ" sz="1300" dirty="0" smtClean="0"/>
              <a:t> 2.jpg.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9. 12. 2007, 17:21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9"/>
              </a:rPr>
              <a:t>http://cs.wikipedia.org/wiki/Soubor:Corvus_frugilegus_2.jpg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23528" y="620688"/>
            <a:ext cx="8496944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2"/>
            </a:pPr>
            <a:r>
              <a:rPr lang="cs-CZ" sz="1300" dirty="0" err="1" smtClean="0"/>
              <a:t>Alauda</a:t>
            </a:r>
            <a:r>
              <a:rPr lang="cs-CZ" sz="1300" dirty="0" smtClean="0"/>
              <a:t> </a:t>
            </a:r>
            <a:r>
              <a:rPr lang="cs-CZ" sz="1300" dirty="0" err="1" smtClean="0"/>
              <a:t>arvensis</a:t>
            </a:r>
            <a:r>
              <a:rPr lang="cs-CZ" sz="1300" dirty="0" smtClean="0"/>
              <a:t> 2.jpg.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27. 2. 2007, 11:18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3"/>
              </a:rPr>
              <a:t>http://cs.wikipedia.org/wiki/Soubor:Alauda_arvensis_2.jpg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r>
              <a:rPr lang="cs-CZ" sz="1300" dirty="0" err="1" smtClean="0"/>
              <a:t>Garrulus</a:t>
            </a:r>
            <a:r>
              <a:rPr lang="cs-CZ" sz="1300" dirty="0" smtClean="0"/>
              <a:t> </a:t>
            </a:r>
            <a:r>
              <a:rPr lang="cs-CZ" sz="1300" dirty="0" err="1" smtClean="0"/>
              <a:t>glandarius</a:t>
            </a:r>
            <a:r>
              <a:rPr lang="cs-CZ" sz="1300" dirty="0" smtClean="0"/>
              <a:t> 1 </a:t>
            </a:r>
            <a:r>
              <a:rPr lang="cs-CZ" sz="1300" dirty="0" err="1" smtClean="0"/>
              <a:t>Luc</a:t>
            </a:r>
            <a:r>
              <a:rPr lang="cs-CZ" sz="1300" dirty="0" smtClean="0"/>
              <a:t> </a:t>
            </a:r>
            <a:r>
              <a:rPr lang="cs-CZ" sz="1300" dirty="0" err="1" smtClean="0"/>
              <a:t>Viatour.jpg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12. 2. 2009, 19:29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4"/>
              </a:rPr>
              <a:t>http://cs.wikipedia.org/wiki/Soubor:Garrulus_glandarius_1_Luc_Viatour.jpg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r>
              <a:rPr lang="cs-CZ" sz="1300" dirty="0" err="1" smtClean="0"/>
              <a:t>European</a:t>
            </a:r>
            <a:r>
              <a:rPr lang="cs-CZ" sz="1300" dirty="0" smtClean="0"/>
              <a:t> </a:t>
            </a:r>
            <a:r>
              <a:rPr lang="cs-CZ" sz="1300" dirty="0" err="1" smtClean="0"/>
              <a:t>Starling</a:t>
            </a:r>
            <a:r>
              <a:rPr lang="cs-CZ" sz="1300" dirty="0" smtClean="0"/>
              <a:t> 2006.jpg.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23. 8. 2006, 16:03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5"/>
              </a:rPr>
              <a:t>http://cs.wikipedia.org/wiki/Soubor:European_Starling_2006.jpg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r>
              <a:rPr lang="cs-CZ" sz="1300" dirty="0" err="1" smtClean="0"/>
              <a:t>European</a:t>
            </a:r>
            <a:r>
              <a:rPr lang="cs-CZ" sz="1300" dirty="0" smtClean="0"/>
              <a:t> </a:t>
            </a:r>
            <a:r>
              <a:rPr lang="cs-CZ" sz="1300" dirty="0" err="1" smtClean="0"/>
              <a:t>Goldfinch.jpg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3. 8. 2012, 16:23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6"/>
              </a:rPr>
              <a:t>http://cs.wikipedia.org/wiki/Soubor:European_Goldfinch.jpg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r>
              <a:rPr lang="cs-CZ" sz="1300" dirty="0" err="1" smtClean="0"/>
              <a:t>Hooded</a:t>
            </a:r>
            <a:r>
              <a:rPr lang="cs-CZ" sz="1300" dirty="0" smtClean="0"/>
              <a:t> </a:t>
            </a:r>
            <a:r>
              <a:rPr lang="cs-CZ" sz="1300" dirty="0" err="1" smtClean="0"/>
              <a:t>Crow</a:t>
            </a:r>
            <a:r>
              <a:rPr lang="cs-CZ" sz="1300" dirty="0" smtClean="0"/>
              <a:t>-</a:t>
            </a:r>
            <a:r>
              <a:rPr lang="cs-CZ" sz="1300" dirty="0" err="1" smtClean="0"/>
              <a:t>Mindaugas</a:t>
            </a:r>
            <a:r>
              <a:rPr lang="cs-CZ" sz="1300" dirty="0" smtClean="0"/>
              <a:t> </a:t>
            </a:r>
            <a:r>
              <a:rPr lang="cs-CZ" sz="1300" dirty="0" err="1" smtClean="0"/>
              <a:t>Urbonas</a:t>
            </a:r>
            <a:r>
              <a:rPr lang="cs-CZ" sz="1300" dirty="0" smtClean="0"/>
              <a:t>-9.jpg.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30. 9. 2007, 11:10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7"/>
              </a:rPr>
              <a:t>http://cs.wikipedia.org/wiki/Soubor:Hooded_Crow-Mindaugas_Urbonas-9.jpg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r>
              <a:rPr lang="cs-CZ" sz="1300" dirty="0" err="1" smtClean="0"/>
              <a:t>Augustín</a:t>
            </a:r>
            <a:r>
              <a:rPr lang="cs-CZ" sz="1300" dirty="0" smtClean="0"/>
              <a:t> </a:t>
            </a:r>
            <a:r>
              <a:rPr lang="cs-CZ" sz="1300" dirty="0" err="1" smtClean="0"/>
              <a:t>Povedano</a:t>
            </a:r>
            <a:r>
              <a:rPr lang="cs-CZ" sz="1300" dirty="0" smtClean="0"/>
              <a:t> </a:t>
            </a:r>
            <a:r>
              <a:rPr lang="cs-CZ" sz="1300" dirty="0" err="1" smtClean="0"/>
              <a:t>Ruiseñor</a:t>
            </a:r>
            <a:r>
              <a:rPr lang="cs-CZ" sz="1300" dirty="0" smtClean="0"/>
              <a:t> </a:t>
            </a:r>
            <a:r>
              <a:rPr lang="cs-CZ" sz="1300" dirty="0" err="1" smtClean="0"/>
              <a:t>Luscinia</a:t>
            </a:r>
            <a:r>
              <a:rPr lang="cs-CZ" sz="1300" dirty="0" smtClean="0"/>
              <a:t> </a:t>
            </a:r>
            <a:r>
              <a:rPr lang="cs-CZ" sz="1300" dirty="0" err="1" smtClean="0"/>
              <a:t>megarhynchos.jpg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29. 9. 2012, 13:49 [cit. </a:t>
            </a:r>
            <a:r>
              <a:rPr lang="cs-CZ" sz="1300" dirty="0" smtClean="0"/>
              <a:t>2013-06-21]. </a:t>
            </a:r>
            <a:r>
              <a:rPr lang="cs-CZ" sz="1300" dirty="0" smtClean="0"/>
              <a:t>Dostupné z: </a:t>
            </a:r>
            <a:r>
              <a:rPr lang="cs-CZ" sz="1300" dirty="0" smtClean="0">
                <a:hlinkClick r:id="rId8"/>
              </a:rPr>
              <a:t>http://cs.wikipedia.org/wiki/Soubor:August%C3%ADn_Povedano_Ruise%C3%B1or_Luscinia_megarhynchos.jpg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ptáků ze skupiny pěvců,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jeho součástí je procvičení učiva formou testových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Znaky: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748464" cy="446449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nejpočetnější skupina, žijí na celém světě 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stromoví </a:t>
            </a:r>
            <a:r>
              <a:rPr lang="cs-CZ" sz="2000" i="1" dirty="0" smtClean="0">
                <a:latin typeface="Calibri" pitchFamily="34" charset="0"/>
              </a:rPr>
              <a:t> </a:t>
            </a:r>
            <a:endParaRPr lang="cs-CZ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zpěvný orgán syrinx: </a:t>
            </a:r>
            <a:r>
              <a:rPr lang="cs-CZ" dirty="0" smtClean="0">
                <a:latin typeface="Calibri" pitchFamily="34" charset="0"/>
              </a:rPr>
              <a:t>značení teritoria, vábení samic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někteří semenožraví, hmyzožraví nebo všežraví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hnízdo staví na stromech, krmiví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316416" y="558924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23320" y="0"/>
            <a:ext cx="612068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Kos  černý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2484784" y="98072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HLASOVÉ  ÚSTROJÍ  SYRINX</a:t>
            </a:r>
            <a:endParaRPr lang="cs-CZ" sz="2000" b="1" dirty="0">
              <a:latin typeface="Calibri" pitchFamily="34" charset="0"/>
            </a:endParaRPr>
          </a:p>
        </p:txBody>
      </p:sp>
      <p:pic>
        <p:nvPicPr>
          <p:cNvPr id="13314" name="Picture 2" descr="Soubor:Sols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96752"/>
            <a:ext cx="5544616" cy="427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Přímá spojovací šipka 13"/>
          <p:cNvCxnSpPr/>
          <p:nvPr/>
        </p:nvCxnSpPr>
        <p:spPr>
          <a:xfrm>
            <a:off x="2771800" y="2132856"/>
            <a:ext cx="2016224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3 0.11309 C 0.29132 0.11632 0.27569 0.11632 0.25 0.11494 C 0.23073 0.11309 0.19288 0.1073 0.17465 0.09713 C 0.16441 0.09135 0.15347 0.0851 0.14271 0.0814 C 0.1375 0.07493 0.13003 0.07099 0.12344 0.06753 C 0.11805 0.06429 0.11857 0.06753 0.11857 0.06383 " pathEditMode="relative" rAng="0" ptsTypes="fffffA">
                                      <p:cBhvr>
                                        <p:cTn id="6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323528" y="332656"/>
            <a:ext cx="266429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Vrabec</a:t>
            </a: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domácí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84168" y="260648"/>
            <a:ext cx="291581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Strnad 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1916832"/>
            <a:ext cx="23762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Pěnkava  obecná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Stehlík 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588224" y="3429000"/>
            <a:ext cx="255577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Hýl 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83768" y="249289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04448" y="2492896"/>
            <a:ext cx="677381" cy="21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53012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11760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32440" y="630932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12290" name="Picture 2" descr="Soubor:House sparrowII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2592288" cy="1730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Soubor:Emberiza citrinella -New Zealand -North Island-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4774" y="692696"/>
            <a:ext cx="269692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Soubor:Fringilla coelebs chaffinch male edit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348880"/>
            <a:ext cx="2059862" cy="291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Obrázek 22" descr="800px-PyrrhulaPyrrhulaAutum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861048"/>
            <a:ext cx="213570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Obrázek 23" descr="600px-European_Goldfinc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5" y="3861048"/>
            <a:ext cx="2682801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323528" y="332656"/>
            <a:ext cx="302433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Sýkora  koňadra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940152" y="332656"/>
            <a:ext cx="320384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Sýkora  modřinka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1484784"/>
            <a:ext cx="23762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Sýkora  parukářka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Vlaštovka 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300192" y="3429000"/>
            <a:ext cx="284380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Jiřička 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99792" y="28529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04448" y="2852936"/>
            <a:ext cx="677381" cy="21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92080" y="52292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27784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32440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59394" name="Picture 2" descr="Soubor:Parus major 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764705"/>
            <a:ext cx="2664295" cy="1998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6" name="Picture 4" descr="Soubor:Parus caeruleus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764704"/>
            <a:ext cx="2640294" cy="198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 descr="800px-Lophophanes_cristatus_Luc_Viatour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2276872"/>
            <a:ext cx="2016224" cy="278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8" name="Picture 6" descr="Soubor:Landsval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861048"/>
            <a:ext cx="267496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400" name="Picture 8" descr="Soubor:Delichon urbicum 1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99400" y="3861048"/>
            <a:ext cx="248023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323528" y="332656"/>
            <a:ext cx="288032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Skřivan  polní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84168" y="260648"/>
            <a:ext cx="291581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Kos  černý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1988840"/>
            <a:ext cx="237626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Slavík  obecný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35699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Konipas  bílý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372200" y="3356992"/>
            <a:ext cx="255577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Špaček 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27784" y="270892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66619" y="2708920"/>
            <a:ext cx="677381" cy="21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13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11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14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83768" y="587727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15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388424" y="64533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16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58370" name="Picture 2" descr="Soubor:Alauda arvensis 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2" name="Picture 4" descr="Soubor:Kos cern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92696"/>
            <a:ext cx="266429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 descr="AUGUST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2492896"/>
            <a:ext cx="224281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4" name="Picture 6" descr="Soubor:Pied wagtail.jpe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837106"/>
            <a:ext cx="2736304" cy="189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6" name="Picture 8" descr="Soubor:European Starling 200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789040"/>
            <a:ext cx="1800200" cy="256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323528" y="332656"/>
            <a:ext cx="302433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Sojka 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12160" y="332656"/>
            <a:ext cx="291581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Straka 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347864" y="2060848"/>
            <a:ext cx="252028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Vrána  šedá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Vrána  černá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012160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Havran  polní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55776" y="27809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17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66619" y="2780928"/>
            <a:ext cx="677381" cy="21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18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92080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19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55776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20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460432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21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57346" name="Picture 2" descr="Soubor:Garrulus glandarius 1 Luc Viatou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273630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8" name="Picture 4" descr="File:Pica pica -Poland-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764704"/>
            <a:ext cx="277950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0" name="Picture 6" descr="Soubor:Corvus frugilegus 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861048"/>
            <a:ext cx="2577514" cy="184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ázek 16" descr="800px-Hooded_Crow-Mindaugas_Urbonas-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2492896"/>
            <a:ext cx="209954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2" name="Picture 8" descr="Soubor:Corvus corone 1 (Marek Szczepanek)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7" y="3861048"/>
            <a:ext cx="273630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92696"/>
            <a:ext cx="84604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Při rozmnožování: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zemi,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nestaví hnízda, ani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stromech, krmí mláďata</a:t>
            </a:r>
            <a:endParaRPr lang="cs-CZ" sz="34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38842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38842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388424" y="42930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676</TotalTime>
  <Words>1524</Words>
  <Application>Microsoft Office PowerPoint</Application>
  <PresentationFormat>Předvádění na obrazovce (4:3)</PresentationFormat>
  <Paragraphs>184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Vrchol</vt:lpstr>
      <vt:lpstr>Výchozí návrh</vt:lpstr>
      <vt:lpstr>1_Výchozí návrh</vt:lpstr>
      <vt:lpstr>PTÁCI  PĚVCI</vt:lpstr>
      <vt:lpstr>Anotace:</vt:lpstr>
      <vt:lpstr>Znaky:</vt:lpstr>
      <vt:lpstr>Kos  černý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Testík 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187</cp:revision>
  <dcterms:created xsi:type="dcterms:W3CDTF">2012-11-07T15:17:22Z</dcterms:created>
  <dcterms:modified xsi:type="dcterms:W3CDTF">2013-04-23T16:29:26Z</dcterms:modified>
</cp:coreProperties>
</file>