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91" r:id="rId9"/>
    <p:sldId id="292" r:id="rId10"/>
    <p:sldId id="293" r:id="rId11"/>
    <p:sldId id="277" r:id="rId12"/>
    <p:sldId id="289" r:id="rId13"/>
    <p:sldId id="290" r:id="rId14"/>
    <p:sldId id="294" r:id="rId15"/>
    <p:sldId id="296" r:id="rId16"/>
    <p:sldId id="261" r:id="rId17"/>
    <p:sldId id="295" r:id="rId18"/>
    <p:sldId id="276" r:id="rId19"/>
    <p:sldId id="278" r:id="rId20"/>
    <p:sldId id="265" r:id="rId21"/>
    <p:sldId id="28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80" d="100"/>
          <a:sy n="80" d="100"/>
        </p:scale>
        <p:origin x="-97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a/a3/Aptenodytes_forsteri_-Snow_Hill_Island,_Antarctica_-adults_and_juvenile-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//upload.wikimedia.org/wikipedia/commons/f/fc/Manchot_royal_-_King_Penguin.jpg" TargetMode="External"/><Relationship Id="rId7" Type="http://schemas.openxmlformats.org/officeDocument/2006/relationships/hyperlink" Target="//upload.wikimedia.org/wikipedia/commons/0/0a/Spheniscus_humboldti_-Chester_Zoo,_Cheshire,_England-8a.jpg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//upload.wikimedia.org/wikipedia/commons/8/88/Eudyptes_chrysocome.jpg" TargetMode="External"/><Relationship Id="rId5" Type="http://schemas.openxmlformats.org/officeDocument/2006/relationships/hyperlink" Target="//upload.wikimedia.org/wikipedia/commons/a/a3/Aptenodytes_forsteri_-Snow_Hill_Island,_Antarctica_-adults_and_juvenile-8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hyperlink" Target="//upload.wikimedia.org/wikipedia/commons/f/fa/Little_Blue_Penguin_(Eudyptula_minor)_-Adelaide_Zoo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d/Emperor_penguins_(1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Ostriches_cape_point_cropped.jpg" TargetMode="External"/><Relationship Id="rId7" Type="http://schemas.openxmlformats.org/officeDocument/2006/relationships/hyperlink" Target="http://cs.wikipedia.org/wiki/Soubor:Tokoek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moe.jpg" TargetMode="External"/><Relationship Id="rId5" Type="http://schemas.openxmlformats.org/officeDocument/2006/relationships/hyperlink" Target="http://cs.wikipedia.org/wiki/Soubor:Casuarius_casuarius_-_double-wattled_cassowary.jpg" TargetMode="External"/><Relationship Id="rId4" Type="http://schemas.openxmlformats.org/officeDocument/2006/relationships/hyperlink" Target="http://cs.wikipedia.org/wiki/Soubor:Greater_Rhea_(Rhea_americana)_-Argentina-8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peror_penguins_(1).jpg?uselang=cs" TargetMode="External"/><Relationship Id="rId3" Type="http://schemas.openxmlformats.org/officeDocument/2006/relationships/hyperlink" Target="http://cs.wikipedia.org/wiki/Soubor:Aptenodytes_forsteri_-Snow_Hill_Island,_Antarctica_-adults_and_juvenile-8.jpg" TargetMode="External"/><Relationship Id="rId7" Type="http://schemas.openxmlformats.org/officeDocument/2006/relationships/hyperlink" Target="http://cs.wikipedia.org/wiki/Soubor:Eudyptes_chrysocom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Little_Blue_Penguin_(Eudyptula_minor)_-Adelaide_Zoo.jpg" TargetMode="External"/><Relationship Id="rId5" Type="http://schemas.openxmlformats.org/officeDocument/2006/relationships/hyperlink" Target="http://cs.wikipedia.org/wiki/Soubor:Spheniscus_humboldti_-Chester_Zoo,_Cheshire,_England-8a.jpg" TargetMode="External"/><Relationship Id="rId4" Type="http://schemas.openxmlformats.org/officeDocument/2006/relationships/hyperlink" Target="http://cs.wikipedia.org/wiki/Soubor:Manchot_royal_-_King_Pengui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2/Ostriches_cape_point_cropp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//upload.wikimedia.org/wikipedia/commons/9/92/Ostriches_cape_point_cropped.jpg" TargetMode="External"/><Relationship Id="rId7" Type="http://schemas.openxmlformats.org/officeDocument/2006/relationships/hyperlink" Target="//upload.wikimedia.org/wikipedia/commons/b/b1/Casuarius_casuarius_-_double-wattled_cassowary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//upload.wikimedia.org/wikipedia/commons/9/99/Tokoeka.jpg" TargetMode="External"/><Relationship Id="rId5" Type="http://schemas.openxmlformats.org/officeDocument/2006/relationships/hyperlink" Target="//upload.wikimedia.org/wikipedia/commons/a/a1/Greater_Rhea_(Rhea_americana)_-Argentina-8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//upload.wikimedia.org/wikipedia/commons/c/c4/Emoe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2/Ostriches_cape_point_croppe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NELÉTAVÍ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_125_Obratlovci_Ptáci nelétaví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Tučňáci: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400" b="1" dirty="0" smtClean="0">
                <a:latin typeface="Calibri" pitchFamily="34" charset="0"/>
              </a:rPr>
              <a:t>nelétaví, rychlí plavci, přizpůsobeni ve vodě:</a:t>
            </a:r>
          </a:p>
          <a:p>
            <a:r>
              <a:rPr lang="cs-CZ" sz="2400" b="1" dirty="0" smtClean="0">
                <a:latin typeface="Calibri" pitchFamily="34" charset="0"/>
              </a:rPr>
              <a:t>silná vrstva podkožního tuku</a:t>
            </a:r>
          </a:p>
          <a:p>
            <a:r>
              <a:rPr lang="cs-CZ" sz="2400" b="1" dirty="0" smtClean="0">
                <a:latin typeface="Calibri" pitchFamily="34" charset="0"/>
              </a:rPr>
              <a:t>husté peří, výrazně promašťované</a:t>
            </a:r>
          </a:p>
          <a:p>
            <a:r>
              <a:rPr lang="cs-CZ" sz="2400" b="1" dirty="0" smtClean="0">
                <a:latin typeface="Calibri" pitchFamily="34" charset="0"/>
              </a:rPr>
              <a:t>nemají duté kosti</a:t>
            </a:r>
          </a:p>
          <a:p>
            <a:r>
              <a:rPr lang="cs-CZ" sz="2400" b="1" dirty="0" smtClean="0">
                <a:latin typeface="Calibri" pitchFamily="34" charset="0"/>
              </a:rPr>
              <a:t>silný zobák, potravu polykají vcelku</a:t>
            </a:r>
          </a:p>
          <a:p>
            <a:r>
              <a:rPr lang="cs-CZ" sz="2400" b="1" dirty="0" smtClean="0">
                <a:latin typeface="Calibri" pitchFamily="34" charset="0"/>
              </a:rPr>
              <a:t>křídla tvar ploutví </a:t>
            </a:r>
          </a:p>
          <a:p>
            <a:r>
              <a:rPr lang="cs-CZ" sz="2400" b="1" dirty="0" smtClean="0">
                <a:latin typeface="Calibri" pitchFamily="34" charset="0"/>
              </a:rPr>
              <a:t>plovací blány na zadních končetinách</a:t>
            </a:r>
          </a:p>
          <a:p>
            <a:r>
              <a:rPr lang="cs-CZ" sz="2400" b="1" dirty="0" smtClean="0">
                <a:latin typeface="Calibri" pitchFamily="34" charset="0"/>
              </a:rPr>
              <a:t>žijí v koloniích, někteří staví hnízda, zahřívají vejce, krmiví</a:t>
            </a:r>
          </a:p>
          <a:p>
            <a:r>
              <a:rPr lang="cs-CZ" sz="2400" b="1" dirty="0" smtClean="0">
                <a:latin typeface="Calibri" pitchFamily="34" charset="0"/>
              </a:rPr>
              <a:t>výskyt: pouze jižní polokoule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oubor:Aptenodytes forsteri -Snow Hill Island, Antarctica -adults and juvenile-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327098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5220072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6336704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Tučňák  císařský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756576" y="53732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PLOVACÍ  BLÁNY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684568" y="8367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SILNÝ  ZOBÁK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396536" y="191683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PODKOŽNÍ  TUK, PROMAŠŤOVANÉ  PEŘÍ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684568" y="35730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KŘÍDLA  TVAR   PLOUTVÍ</a:t>
            </a:r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4139952" y="1412776"/>
            <a:ext cx="136815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788024" y="2420888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3851920" y="3933056"/>
            <a:ext cx="1656184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4427984" y="5373216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0462 C -0.20625 0.00231 -0.22483 0.00231 -0.25625 0.00324 C -0.28004 0.00462 -0.32604 0.00925 -0.34827 0.01734 C -0.37396 0.02359 -0.43854 0.05111 -0.44896 0.0550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93 C -0.1934 0.00255 -0.2684 0.02637 -0.30712 0.02937 C -0.34583 0.03238 -0.38194 0.02059 -0.40156 0.01827 " pathEditMode="relative" rAng="0" ptsTypes="fa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6 -0.00926 C -0.18958 -0.00972 -0.20885 -0.00926 -0.22552 -0.00926 C -0.25 -0.00856 -0.275 -0.0081 -0.29843 -0.00717 C -0.30746 -0.00671 -0.31614 -0.00648 -0.32552 -0.00625 C -0.32951 -0.00602 -0.33784 -0.00579 -0.33784 -0.00556 C -0.34566 -0.00532 -0.35416 -0.00509 -0.36284 -0.00486 C -0.37395 -0.0044 -0.38454 -0.0037 -0.396 -0.00324 C -0.40277 -0.00278 -0.41076 -0.00209 -0.41909 -0.00162 C -0.42829 -0.00024 -0.42257 -0.00047 -0.43316 -0.00024 C -0.43576 0.00046 -0.43402 0.00023 -0.43698 0.00092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99 -0.03978 C -0.21788 -0.0259 -0.23524 -0.02706 -0.32482 -0.02313 C -0.35277 -0.02521 -0.38107 -0.0259 -0.4092 -0.02891 C -0.41597 -0.0296 -0.42204 -0.03978 -0.42916 -0.03978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Tučňáci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1520" y="764704"/>
            <a:ext cx="309634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Tučňák  patagonský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28184" y="692696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Tučňák císařský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63888" y="2276872"/>
            <a:ext cx="237626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Tučňák  </a:t>
            </a: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Humboldtův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717032"/>
            <a:ext cx="30598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Tučňák  nejmenší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60232" y="3645024"/>
            <a:ext cx="21602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Tučňák  skalní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63813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604448" y="616530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9394" name="Picture 2" descr="Soubor:Manchot royal - King Pengu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221424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Soubor:Aptenodytes forsteri -Snow Hill Island, Antarctica -adults and juvenile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24744"/>
            <a:ext cx="1640157" cy="221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Soubor:Spheniscus humboldti -Chester Zoo, Cheshire, England-8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068960"/>
            <a:ext cx="1733613" cy="260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Soubor:Little Blue Penguin (Eudyptula minor) -Adelaide Zo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221088"/>
            <a:ext cx="2088232" cy="213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Soubor:Eudyptes chrysocom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2270" y="4064832"/>
            <a:ext cx="1512103" cy="231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   </a:t>
            </a:r>
            <a:r>
              <a:rPr lang="cs-CZ" sz="3600" b="1" dirty="0" smtClean="0">
                <a:latin typeface="Calibri" pitchFamily="34" charset="0"/>
              </a:rPr>
              <a:t>Kosti tučňáků:</a:t>
            </a:r>
            <a:endParaRPr lang="cs-CZ" sz="3600" b="1" dirty="0" smtClean="0"/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těžší než u létavých ptáků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stejně těžké jako u létavých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lehčí než u létavých ptáků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     Tučňáci žijí:</a:t>
            </a:r>
            <a:endParaRPr lang="cs-CZ" sz="3600" b="1" dirty="0" smtClean="0"/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na severní polokouli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na jižní polokouli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na severní i jižní polokouli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836712"/>
            <a:ext cx="7488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 </a:t>
            </a:r>
            <a:r>
              <a:rPr lang="cs-CZ" sz="3600" b="1" dirty="0" smtClean="0">
                <a:latin typeface="Calibri" pitchFamily="34" charset="0"/>
              </a:rPr>
              <a:t>Tělo tučňáků:</a:t>
            </a:r>
            <a:endParaRPr lang="cs-CZ" sz="3600" b="1" dirty="0" smtClean="0"/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není pokryto peřím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je pokryto peřím jen na břiše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je pokryto peřím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>
                <a:latin typeface="Calibri" pitchFamily="34" charset="0"/>
              </a:rPr>
              <a:t>Toto je:		a) tučňák nejmenší 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b) tučňák skalní 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c) tučňák císařský  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pic>
        <p:nvPicPr>
          <p:cNvPr id="6146" name="Picture 2" descr="File:Emperor penguins (1)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802" b="802"/>
          <a:stretch>
            <a:fillRect/>
          </a:stretch>
        </p:blipFill>
        <p:spPr bwMode="auto">
          <a:xfrm>
            <a:off x="2124075" y="188913"/>
            <a:ext cx="5051425" cy="3311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</a:t>
            </a:r>
            <a:r>
              <a:rPr lang="cs-CZ" sz="2000" dirty="0" smtClean="0"/>
              <a:t>24</a:t>
            </a:r>
            <a:r>
              <a:rPr lang="cs-CZ" sz="2000" dirty="0" smtClean="0"/>
              <a:t>. </a:t>
            </a:r>
            <a:r>
              <a:rPr lang="cs-CZ" sz="2000" dirty="0" smtClean="0"/>
              <a:t>6.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764704"/>
            <a:ext cx="89644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Ostriches</a:t>
            </a:r>
            <a:r>
              <a:rPr lang="cs-CZ" sz="1200" dirty="0" smtClean="0"/>
              <a:t> </a:t>
            </a:r>
            <a:r>
              <a:rPr lang="cs-CZ" sz="1200" dirty="0" err="1" smtClean="0"/>
              <a:t>cape</a:t>
            </a:r>
            <a:r>
              <a:rPr lang="cs-CZ" sz="1200" dirty="0" smtClean="0"/>
              <a:t> point </a:t>
            </a:r>
            <a:r>
              <a:rPr lang="cs-CZ" sz="1200" dirty="0" err="1" smtClean="0"/>
              <a:t>cropped.jpg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23. 2. 2008, 22:19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http://cs.wikipedia.org/wiki/Soubor:Ostriches_cape_point_cropped.jpg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Ostriches</a:t>
            </a:r>
            <a:r>
              <a:rPr lang="cs-CZ" sz="1200" dirty="0" smtClean="0"/>
              <a:t> </a:t>
            </a:r>
            <a:r>
              <a:rPr lang="cs-CZ" sz="1200" dirty="0" err="1" smtClean="0"/>
              <a:t>cape</a:t>
            </a:r>
            <a:r>
              <a:rPr lang="cs-CZ" sz="1200" dirty="0" smtClean="0"/>
              <a:t> point </a:t>
            </a:r>
            <a:r>
              <a:rPr lang="cs-CZ" sz="1200" dirty="0" err="1" smtClean="0"/>
              <a:t>cropped.jpg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23. 2. 2008, 22:19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http://cs.wikipedia.org/wiki/Soubor:Ostriches_cape_point_cropped.jpg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Greater</a:t>
            </a:r>
            <a:r>
              <a:rPr lang="cs-CZ" sz="1200" dirty="0" smtClean="0"/>
              <a:t> </a:t>
            </a:r>
            <a:r>
              <a:rPr lang="cs-CZ" sz="1200" dirty="0" err="1" smtClean="0"/>
              <a:t>Rhea</a:t>
            </a:r>
            <a:r>
              <a:rPr lang="cs-CZ" sz="1200" dirty="0" smtClean="0"/>
              <a:t> (</a:t>
            </a:r>
            <a:r>
              <a:rPr lang="cs-CZ" sz="1200" dirty="0" err="1" smtClean="0"/>
              <a:t>Rhea</a:t>
            </a:r>
            <a:r>
              <a:rPr lang="cs-CZ" sz="1200" dirty="0" smtClean="0"/>
              <a:t> </a:t>
            </a:r>
            <a:r>
              <a:rPr lang="cs-CZ" sz="1200" dirty="0" err="1" smtClean="0"/>
              <a:t>americana</a:t>
            </a:r>
            <a:r>
              <a:rPr lang="cs-CZ" sz="1200" dirty="0" smtClean="0"/>
              <a:t>) -Argentina-8.jpg.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30. 10. 2008, 21:00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4"/>
              </a:rPr>
              <a:t>http://cs.wikipedia.org/wiki/Soubor:Greater_Rhea_(Rhea_americana)_-Argentina-8.jpg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Casuarius</a:t>
            </a:r>
            <a:r>
              <a:rPr lang="cs-CZ" sz="1200" dirty="0" smtClean="0"/>
              <a:t> </a:t>
            </a:r>
            <a:r>
              <a:rPr lang="cs-CZ" sz="1200" dirty="0" err="1" smtClean="0"/>
              <a:t>casuarius</a:t>
            </a:r>
            <a:r>
              <a:rPr lang="cs-CZ" sz="1200" dirty="0" smtClean="0"/>
              <a:t> - double-</a:t>
            </a:r>
            <a:r>
              <a:rPr lang="cs-CZ" sz="1200" dirty="0" err="1" smtClean="0"/>
              <a:t>wattled</a:t>
            </a:r>
            <a:r>
              <a:rPr lang="cs-CZ" sz="1200" dirty="0" smtClean="0"/>
              <a:t> </a:t>
            </a:r>
            <a:r>
              <a:rPr lang="cs-CZ" sz="1200" dirty="0" err="1" smtClean="0"/>
              <a:t>cassowary.jpg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20. 5. 2005, 17:38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5"/>
              </a:rPr>
              <a:t>http://cs.wikipedia.org/wiki/Soubor:Casuarius_casuarius_-_double-wattled_cassowary.jpg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Emoe.jpg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28. 7. 2011, 09:51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6"/>
              </a:rPr>
              <a:t>http://cs.wikipedia.org/wiki/Soubor:Emoe.jpg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Tokoeka.jpg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2. 2008, 08:25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7"/>
              </a:rPr>
              <a:t>http://cs.wikipedia.org/wiki/Soubor:Tokoeka.jpg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200" dirty="0" err="1" smtClean="0"/>
              <a:t>Ostriches</a:t>
            </a:r>
            <a:r>
              <a:rPr lang="cs-CZ" sz="1200" dirty="0" smtClean="0"/>
              <a:t> </a:t>
            </a:r>
            <a:r>
              <a:rPr lang="cs-CZ" sz="1200" dirty="0" err="1" smtClean="0"/>
              <a:t>cape</a:t>
            </a:r>
            <a:r>
              <a:rPr lang="cs-CZ" sz="1200" dirty="0" smtClean="0"/>
              <a:t> point </a:t>
            </a:r>
            <a:r>
              <a:rPr lang="cs-CZ" sz="1200" dirty="0" err="1" smtClean="0"/>
              <a:t>cropped.jpg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23. 2. 2008, 22:19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http://cs.wikipedia.org/wiki/Soubor:Ostriches_cape_point_cropped.jpg</a:t>
            </a:r>
            <a:endParaRPr lang="cs-CZ" sz="12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1520" y="404664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err="1" smtClean="0"/>
              <a:t>Aptenodytes</a:t>
            </a:r>
            <a:r>
              <a:rPr lang="cs-CZ" sz="1200" dirty="0" smtClean="0"/>
              <a:t> </a:t>
            </a:r>
            <a:r>
              <a:rPr lang="cs-CZ" sz="1200" dirty="0" err="1" smtClean="0"/>
              <a:t>forsteri</a:t>
            </a:r>
            <a:r>
              <a:rPr lang="cs-CZ" sz="1200" dirty="0" smtClean="0"/>
              <a:t> -</a:t>
            </a:r>
            <a:r>
              <a:rPr lang="cs-CZ" sz="1200" dirty="0" err="1" smtClean="0"/>
              <a:t>Snow</a:t>
            </a:r>
            <a:r>
              <a:rPr lang="cs-CZ" sz="1200" dirty="0" smtClean="0"/>
              <a:t> </a:t>
            </a:r>
            <a:r>
              <a:rPr lang="cs-CZ" sz="1200" dirty="0" err="1" smtClean="0"/>
              <a:t>Hill</a:t>
            </a:r>
            <a:r>
              <a:rPr lang="cs-CZ" sz="1200" dirty="0" smtClean="0"/>
              <a:t> Island, </a:t>
            </a:r>
            <a:r>
              <a:rPr lang="cs-CZ" sz="1200" dirty="0" err="1" smtClean="0"/>
              <a:t>Antarctica</a:t>
            </a:r>
            <a:r>
              <a:rPr lang="cs-CZ" sz="1200" dirty="0" smtClean="0"/>
              <a:t> -</a:t>
            </a:r>
            <a:r>
              <a:rPr lang="cs-CZ" sz="1200" dirty="0" err="1" smtClean="0"/>
              <a:t>adults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juvenile</a:t>
            </a:r>
            <a:r>
              <a:rPr lang="cs-CZ" sz="1200" dirty="0" smtClean="0"/>
              <a:t>-8.jpg.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4. 2010, 21:17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http://cs.wikipedia.org/wiki/Soubor:Aptenodytes_forsteri_-Snow_Hill_Island,_Antarctica_-adults_and_juvenile-8.jpg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smtClean="0"/>
              <a:t> </a:t>
            </a:r>
            <a:r>
              <a:rPr lang="cs-CZ" sz="1200" dirty="0" err="1" smtClean="0"/>
              <a:t>Manchot</a:t>
            </a:r>
            <a:r>
              <a:rPr lang="cs-CZ" sz="1200" dirty="0" smtClean="0"/>
              <a:t> </a:t>
            </a:r>
            <a:r>
              <a:rPr lang="cs-CZ" sz="1200" dirty="0" err="1" smtClean="0"/>
              <a:t>royal</a:t>
            </a:r>
            <a:r>
              <a:rPr lang="cs-CZ" sz="1200" dirty="0" smtClean="0"/>
              <a:t> - King </a:t>
            </a:r>
            <a:r>
              <a:rPr lang="cs-CZ" sz="1200" dirty="0" err="1" smtClean="0"/>
              <a:t>Penguin.jpg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17. 6. 2008, 15:15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4"/>
              </a:rPr>
              <a:t>http://cs.wikipedia.org/wiki/Soubor:Manchot_royal_-_King_Penguin.jpg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err="1" smtClean="0"/>
              <a:t>Aptenodytes</a:t>
            </a:r>
            <a:r>
              <a:rPr lang="cs-CZ" sz="1200" dirty="0" smtClean="0"/>
              <a:t> </a:t>
            </a:r>
            <a:r>
              <a:rPr lang="cs-CZ" sz="1200" dirty="0" err="1" smtClean="0"/>
              <a:t>forsteri</a:t>
            </a:r>
            <a:r>
              <a:rPr lang="cs-CZ" sz="1200" dirty="0" smtClean="0"/>
              <a:t> -</a:t>
            </a:r>
            <a:r>
              <a:rPr lang="cs-CZ" sz="1200" dirty="0" err="1" smtClean="0"/>
              <a:t>Snow</a:t>
            </a:r>
            <a:r>
              <a:rPr lang="cs-CZ" sz="1200" dirty="0" smtClean="0"/>
              <a:t> </a:t>
            </a:r>
            <a:r>
              <a:rPr lang="cs-CZ" sz="1200" dirty="0" err="1" smtClean="0"/>
              <a:t>Hill</a:t>
            </a:r>
            <a:r>
              <a:rPr lang="cs-CZ" sz="1200" dirty="0" smtClean="0"/>
              <a:t> Island, </a:t>
            </a:r>
            <a:r>
              <a:rPr lang="cs-CZ" sz="1200" dirty="0" err="1" smtClean="0"/>
              <a:t>Antarctica</a:t>
            </a:r>
            <a:r>
              <a:rPr lang="cs-CZ" sz="1200" dirty="0" smtClean="0"/>
              <a:t> -</a:t>
            </a:r>
            <a:r>
              <a:rPr lang="cs-CZ" sz="1200" dirty="0" err="1" smtClean="0"/>
              <a:t>adults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juvenile</a:t>
            </a:r>
            <a:r>
              <a:rPr lang="cs-CZ" sz="1200" dirty="0" smtClean="0"/>
              <a:t>-8.jpg.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4. 2010, 21:17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3"/>
              </a:rPr>
              <a:t>http://cs.wikipedia.org/wiki/Soubor:Aptenodytes_forsteri_-Snow_Hill_Island,_Antarctica_-adults_and_juvenile-8.jpg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err="1" smtClean="0"/>
              <a:t>Spheniscus</a:t>
            </a:r>
            <a:r>
              <a:rPr lang="cs-CZ" sz="1200" dirty="0" smtClean="0"/>
              <a:t> </a:t>
            </a:r>
            <a:r>
              <a:rPr lang="cs-CZ" sz="1200" dirty="0" err="1" smtClean="0"/>
              <a:t>humboldti</a:t>
            </a:r>
            <a:r>
              <a:rPr lang="cs-CZ" sz="1200" dirty="0" smtClean="0"/>
              <a:t> -</a:t>
            </a:r>
            <a:r>
              <a:rPr lang="cs-CZ" sz="1200" dirty="0" err="1" smtClean="0"/>
              <a:t>Chester</a:t>
            </a:r>
            <a:r>
              <a:rPr lang="cs-CZ" sz="1200" dirty="0" smtClean="0"/>
              <a:t> Zoo, </a:t>
            </a:r>
            <a:r>
              <a:rPr lang="cs-CZ" sz="1200" dirty="0" err="1" smtClean="0"/>
              <a:t>Cheshire</a:t>
            </a:r>
            <a:r>
              <a:rPr lang="cs-CZ" sz="1200" dirty="0" smtClean="0"/>
              <a:t>, </a:t>
            </a:r>
            <a:r>
              <a:rPr lang="cs-CZ" sz="1200" dirty="0" err="1" smtClean="0"/>
              <a:t>England</a:t>
            </a:r>
            <a:r>
              <a:rPr lang="cs-CZ" sz="1200" dirty="0" smtClean="0"/>
              <a:t>-8a.jpg.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5. 8. 2010, 12:00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5"/>
              </a:rPr>
              <a:t>http://cs.wikipedia.org/wiki/Soubor:Spheniscus_humboldti_-Chester_Zoo,_Cheshire,_England-8a.jpg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err="1" smtClean="0"/>
              <a:t>Little</a:t>
            </a:r>
            <a:r>
              <a:rPr lang="cs-CZ" sz="1200" dirty="0" smtClean="0"/>
              <a:t> </a:t>
            </a:r>
            <a:r>
              <a:rPr lang="cs-CZ" sz="1200" dirty="0" err="1" smtClean="0"/>
              <a:t>Blue</a:t>
            </a:r>
            <a:r>
              <a:rPr lang="cs-CZ" sz="1200" dirty="0" smtClean="0"/>
              <a:t> </a:t>
            </a:r>
            <a:r>
              <a:rPr lang="cs-CZ" sz="1200" dirty="0" err="1" smtClean="0"/>
              <a:t>Penguin</a:t>
            </a:r>
            <a:r>
              <a:rPr lang="cs-CZ" sz="1200" dirty="0" smtClean="0"/>
              <a:t> (</a:t>
            </a:r>
            <a:r>
              <a:rPr lang="cs-CZ" sz="1200" dirty="0" err="1" smtClean="0"/>
              <a:t>Eudyptula</a:t>
            </a:r>
            <a:r>
              <a:rPr lang="cs-CZ" sz="1200" dirty="0" smtClean="0"/>
              <a:t> </a:t>
            </a:r>
            <a:r>
              <a:rPr lang="cs-CZ" sz="1200" dirty="0" err="1" smtClean="0"/>
              <a:t>minor</a:t>
            </a:r>
            <a:r>
              <a:rPr lang="cs-CZ" sz="1200" dirty="0" smtClean="0"/>
              <a:t>) -Adelaide Zoo.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15. 4. 2008, 21:14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6"/>
              </a:rPr>
              <a:t>http://cs.wikipedia.org/wiki/Soubor:Little_Blue_Penguin_(Eudyptula_minor)_-Adelaide_Zoo.jpg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200" dirty="0" err="1" smtClean="0"/>
              <a:t>Eudyptes</a:t>
            </a:r>
            <a:r>
              <a:rPr lang="cs-CZ" sz="1200" dirty="0" smtClean="0"/>
              <a:t> </a:t>
            </a:r>
            <a:r>
              <a:rPr lang="cs-CZ" sz="1200" dirty="0" err="1" smtClean="0"/>
              <a:t>chrysocome.jpg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28. 4. 2005, 02:59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7"/>
              </a:rPr>
              <a:t>http://cs.wikipedia.org/wiki/Soubor:Eudyptes_chrysocome.jpg</a:t>
            </a:r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pPr marL="342900" indent="-342900">
              <a:buFont typeface="+mj-lt"/>
              <a:buAutoNum type="arabicPeriod" startAt="14"/>
            </a:pPr>
            <a:r>
              <a:rPr lang="cs-CZ" sz="1200" dirty="0" err="1" smtClean="0"/>
              <a:t>Emperor</a:t>
            </a:r>
            <a:r>
              <a:rPr lang="cs-CZ" sz="1200" dirty="0" smtClean="0"/>
              <a:t> </a:t>
            </a:r>
            <a:r>
              <a:rPr lang="cs-CZ" sz="1200" dirty="0" err="1" smtClean="0"/>
              <a:t>penguins</a:t>
            </a:r>
            <a:r>
              <a:rPr lang="cs-CZ" sz="1200" dirty="0" smtClean="0"/>
              <a:t> (1).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13. 2. 2013, 02:38 [cit. </a:t>
            </a:r>
            <a:r>
              <a:rPr lang="cs-CZ" sz="1200" dirty="0" smtClean="0"/>
              <a:t>2013-06-24]. </a:t>
            </a:r>
            <a:r>
              <a:rPr lang="cs-CZ" sz="1200" dirty="0" smtClean="0"/>
              <a:t>Dostupné z: </a:t>
            </a:r>
            <a:r>
              <a:rPr lang="cs-CZ" sz="1200" dirty="0" smtClean="0">
                <a:hlinkClick r:id="rId8"/>
              </a:rPr>
              <a:t>http://commons.wikimedia.org/wiki/File:Emperor_penguins_(1).jpg?uselang=cs</a:t>
            </a:r>
            <a:endParaRPr lang="cs-CZ" sz="1200" dirty="0" smtClean="0"/>
          </a:p>
          <a:p>
            <a:pPr marL="342900" indent="-342900">
              <a:buFont typeface="+mj-lt"/>
              <a:buAutoNum type="arabicPeriod" startAt="14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14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skupiny nelétavých ptáků,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Běžci: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76672"/>
            <a:ext cx="8460432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nelétaví, mohutní 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dlouhý krk 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dlouhé silné končetiny – rychlí běžci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všežraví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obrysové peří velmi husté  </a:t>
            </a:r>
            <a:r>
              <a:rPr lang="cs-CZ" sz="2600" i="1" dirty="0" smtClean="0">
                <a:latin typeface="Calibri" pitchFamily="34" charset="0"/>
              </a:rPr>
              <a:t>(izolace při výkyvech teploty) 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staví hnízdo na zemi, zahřívají samci i samice, nekrmiví</a:t>
            </a:r>
          </a:p>
          <a:p>
            <a:pPr>
              <a:lnSpc>
                <a:spcPct val="160000"/>
              </a:lnSpc>
            </a:pPr>
            <a:r>
              <a:rPr lang="cs-CZ" sz="2600" b="1" dirty="0" smtClean="0">
                <a:latin typeface="Calibri" pitchFamily="34" charset="0"/>
              </a:rPr>
              <a:t>význam: farmy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bor:Ostriches cape point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5764999" cy="405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6012160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6192688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Pštros  dvouprstý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28584" y="13407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DLOUHÝ  KRK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900592" y="30689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HUSTÉ  PEŘÍ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00592" y="450912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DLOUHÉ  SILNÉ  KONČETINY</a:t>
            </a:r>
            <a:endParaRPr lang="cs-CZ" sz="2000" b="1" dirty="0">
              <a:latin typeface="Calibri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292080" y="2420888"/>
            <a:ext cx="136815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5148064" y="3573016"/>
            <a:ext cx="15121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2267744" y="4293096"/>
            <a:ext cx="439248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83568" y="53012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</a:t>
            </a:r>
            <a:r>
              <a:rPr lang="cs-CZ" i="1" dirty="0" smtClean="0"/>
              <a:t>samec                                           samice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71 0.08048 C -0.18663 0.07886 -0.20156 0.07886 -0.22621 0.07933 C -0.24514 0.08048 -0.28177 0.08349 -0.29948 0.08881 C -0.30937 0.09204 -0.31996 0.09528 -0.33055 0.09736 C -0.33559 0.10083 -0.34271 0.10291 -0.3493 0.105 C -0.35434 0.10661 -0.35399 0.105 -0.35399 0.10708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53 0.0444 C -0.19149 0.04602 -0.21406 0.05157 -0.23802 0.05296 C -0.25694 0.05759 -0.24653 0.05573 -0.26909 0.05759 C -0.2842 0.05689 -0.29965 0.05689 -0.31475 0.05597 C -0.31649 0.05573 -0.31788 0.05481 -0.31944 0.05458 C -0.32552 0.05296 -0.33159 0.05157 -0.33767 0.04995 C -0.34028 0.04949 -0.34305 0.04903 -0.34583 0.04857 C -0.34739 0.0481 -0.35052 0.04695 -0.35052 0.0471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-0.00809 C -0.15434 -0.00948 -0.1684 -0.00809 -0.18055 -0.00763 C -0.19843 -0.00578 -0.21649 -0.00462 -0.2335 -0.00185 C -0.25017 0.00023 -0.26371 0.00093 -0.28055 0.00463 C -0.29635 0.00786 -0.32864 0.00486 -0.33975 0.00532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Běžci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1520" y="692696"/>
            <a:ext cx="280831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Pštros  dvouprstý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764704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Nandu  pampový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2348880"/>
            <a:ext cx="237626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Kasuár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přílbový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573016"/>
            <a:ext cx="30598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Emu hnědý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1602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Kivi  hnědý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 rot="21425516">
            <a:off x="8472500" y="3085728"/>
            <a:ext cx="666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51571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63813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20" name="Picture 2" descr="Soubor:Ostriches cape point 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66084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Soubor:Greater Rhea (Rhea americana) -Argentina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96752"/>
            <a:ext cx="237626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Soubor:Casuarius casuarius - double-wattled cassowar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852936"/>
            <a:ext cx="248523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Soubor:Emo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077072"/>
            <a:ext cx="2195705" cy="226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Soubor:Tokoek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3861048"/>
            <a:ext cx="244793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            </a:t>
            </a:r>
            <a:r>
              <a:rPr lang="cs-CZ" sz="3600" b="1" dirty="0" smtClean="0">
                <a:latin typeface="Calibri" pitchFamily="34" charset="0"/>
              </a:rPr>
              <a:t>Běžci </a:t>
            </a:r>
            <a:r>
              <a:rPr lang="cs-CZ" sz="3600" b="1" dirty="0" smtClean="0"/>
              <a:t>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jsou stěhovaví, výborní letci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většinou létají jen málo, při zemi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neumí létat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ale 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672" y="692696"/>
            <a:ext cx="73083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Na Novém Zélandu žije: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err="1" smtClean="0">
                <a:latin typeface="Calibri" pitchFamily="34" charset="0"/>
              </a:rPr>
              <a:t>Kasuár</a:t>
            </a:r>
            <a:r>
              <a:rPr lang="cs-CZ" sz="3400" dirty="0" smtClean="0">
                <a:latin typeface="Calibri" pitchFamily="34" charset="0"/>
              </a:rPr>
              <a:t> přílbový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Kivi hnědý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Emu hnědý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>
                <a:latin typeface="Calibri" pitchFamily="34" charset="0"/>
              </a:rPr>
              <a:t>Toto je:		a) pštros dvouprstý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b) emu hnědý</a:t>
            </a:r>
          </a:p>
          <a:p>
            <a:pPr marL="514350" indent="-514350" algn="l"/>
            <a:r>
              <a:rPr lang="cs-CZ" sz="3200" dirty="0" smtClean="0">
                <a:latin typeface="Calibri" pitchFamily="34" charset="0"/>
              </a:rPr>
              <a:t>				c)  nandu pampový  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5124" name="Picture 4" descr="Soubor:Ostriches cape point cropped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3417" b="3417"/>
          <a:stretch>
            <a:fillRect/>
          </a:stretch>
        </p:blipFill>
        <p:spPr bwMode="auto">
          <a:xfrm>
            <a:off x="2095500" y="260350"/>
            <a:ext cx="5272088" cy="34559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618</TotalTime>
  <Words>1073</Words>
  <Application>Microsoft Office PowerPoint</Application>
  <PresentationFormat>Předvádění na obrazovce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Vrchol</vt:lpstr>
      <vt:lpstr>Výchozí návrh</vt:lpstr>
      <vt:lpstr>1_Výchozí návrh</vt:lpstr>
      <vt:lpstr>PTÁCI  NELÉTAVÍ</vt:lpstr>
      <vt:lpstr>Anotace:</vt:lpstr>
      <vt:lpstr>Běžci:</vt:lpstr>
      <vt:lpstr>Pštros  dvouprstý</vt:lpstr>
      <vt:lpstr>Snímek 5</vt:lpstr>
      <vt:lpstr>Snímek 6</vt:lpstr>
      <vt:lpstr>Snímek 7</vt:lpstr>
      <vt:lpstr>Snímek 8</vt:lpstr>
      <vt:lpstr>Snímek 9</vt:lpstr>
      <vt:lpstr>Tučňáci:</vt:lpstr>
      <vt:lpstr>Tučňák  císařský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174</cp:revision>
  <dcterms:created xsi:type="dcterms:W3CDTF">2012-11-07T15:17:22Z</dcterms:created>
  <dcterms:modified xsi:type="dcterms:W3CDTF">2013-04-23T16:31:57Z</dcterms:modified>
</cp:coreProperties>
</file>