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</p:sldMasterIdLst>
  <p:sldIdLst>
    <p:sldId id="256" r:id="rId3"/>
    <p:sldId id="259" r:id="rId4"/>
    <p:sldId id="257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-3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B0071-A283-46E0-A997-1B7174AD486E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996813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15D52-FEB3-4840-9BEC-ABD0E673F487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04166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99C31-1828-4A0C-BEA5-F9F24C9E7013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3846685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4664-CB70-4F89-8822-4DB39378468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21464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07B5-9E86-4586-8750-25FE6BA5D64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13682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372B-949D-4509-939F-5CC4AF2EC21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08553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FB48-7200-4CBE-A413-EF9C285D2F9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14533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6189-A085-40AF-A156-A016E702BD7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1402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B1-2DED-4991-84E3-FD407DBF8D8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0685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9D8C-E548-4705-B21E-4EB91E9F550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89026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8F44-E1E8-4298-9E96-ACA3E7C7B6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2179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EBE7B-00CF-40AB-AD8D-10FE77C80F3F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986640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CA27-EC96-45EA-A2FA-9D27F5F4E5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8210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EB65-C6CF-4E49-8F36-FDC2FB71516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2563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E96B-D5B5-40B4-BA0C-9B2744AFFBF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33509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ED94-94CC-40B4-87A1-75368626203F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823823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A702B-5973-41C2-B2D4-FD91A8A76F90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436466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7E15E-CF71-44BB-A0E1-3278E1279383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286766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EA79F-418A-40BA-909D-40F440404F6D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308736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72C9D-3B92-410D-9A87-8E407828FD7C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3521485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9751A-6D99-4B0D-A212-57D3585FBAF1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020751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F058A-5387-4681-9FC8-CC8AF9E2F212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1864352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D2466D-9A2F-4F9A-8095-8C8C55F015D1}" type="slidenum">
              <a:rPr lang="cs-CZ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466D-9A2F-4F9A-8095-8C8C55F015D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06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MINERALOGIE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b="1" smtClean="0"/>
              <a:t>Př_126_Mineralogie_Mineralogie</a:t>
            </a:r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</a:t>
            </a:r>
            <a:r>
              <a:rPr lang="cs-CZ" b="1" dirty="0" smtClean="0"/>
              <a:t>Drahomíra Kalandrová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</a:t>
            </a:r>
            <a:r>
              <a:rPr lang="cs-CZ" dirty="0" smtClean="0"/>
              <a:t>Fryšták, </a:t>
            </a:r>
            <a:r>
              <a:rPr lang="cs-CZ" dirty="0"/>
              <a:t>okres </a:t>
            </a:r>
            <a:r>
              <a:rPr lang="cs-CZ" dirty="0" smtClean="0"/>
              <a:t>Zlín</a:t>
            </a:r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Fryšták, Kašava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Vnitřní stavba krystalů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800" dirty="0" smtClean="0"/>
              <a:t>Krystalová mřížka = uspořádání stavebních částic</a:t>
            </a:r>
          </a:p>
          <a:p>
            <a:r>
              <a:rPr lang="cs-CZ" sz="2800" dirty="0" smtClean="0"/>
              <a:t>Udává: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cs-CZ" i="1" dirty="0" smtClean="0"/>
              <a:t>Krystalový tvar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cs-CZ" i="1" dirty="0" smtClean="0"/>
              <a:t>Fyzikální vlastnosti nerostu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19" y="588916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838200" y="4910279"/>
            <a:ext cx="5913437" cy="46166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chemeClr val="bg1"/>
                </a:solidFill>
                <a:latin typeface="+mn-lt"/>
              </a:rPr>
              <a:t>Porovnej krystalovou mřížku diamantu a tuhy</a:t>
            </a:r>
            <a:r>
              <a:rPr lang="cs-CZ" sz="2400" dirty="0" smtClean="0">
                <a:solidFill>
                  <a:schemeClr val="bg1"/>
                </a:solidFill>
              </a:rPr>
              <a:t>.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8"/>
          <a:stretch/>
        </p:blipFill>
        <p:spPr bwMode="auto">
          <a:xfrm>
            <a:off x="4449762" y="1828800"/>
            <a:ext cx="4237037" cy="198590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477000" y="38100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Krystalová mřížka diamantu a tuhy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4381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Použité zdroje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/>
              <a:t>Quartz Brésil.jpg. In: </a:t>
            </a:r>
            <a:r>
              <a:rPr lang="cs-CZ" sz="1200" i="1" dirty="0"/>
              <a:t>Wikipedia: the free encyclopedia</a:t>
            </a:r>
            <a:r>
              <a:rPr lang="cs-CZ" sz="1200" dirty="0"/>
              <a:t> [online]. San Francisco (CA): Wikimedia Foundation, 2001-, 3. 12. 2012, 07:50 [cit. 2013-01-07]. Dostupné z: http://cs.wikipedia.org/wiki/Soubor:Quartz_Br%C3%A9sil.jpg </a:t>
            </a:r>
            <a:endParaRPr lang="cs-CZ" sz="1200" dirty="0" smtClean="0"/>
          </a:p>
          <a:p>
            <a:r>
              <a:rPr lang="cs-CZ" sz="1200" dirty="0"/>
              <a:t>Halite J1.jpg. In: </a:t>
            </a:r>
            <a:r>
              <a:rPr lang="cs-CZ" sz="1200" i="1" dirty="0"/>
              <a:t>Wikipedia: the free encyclopedia</a:t>
            </a:r>
            <a:r>
              <a:rPr lang="cs-CZ" sz="1200" dirty="0"/>
              <a:t> [online]. San Francisco (CA): Wikimedia Foundation, 2001-, 1. 10. 2011, 08:25 [cit. 2013-01-07]. Dostupné z: http://commons.wikimedia.org/wiki/File:Halite_J1.jpg?uselang=cs </a:t>
            </a:r>
          </a:p>
          <a:p>
            <a:r>
              <a:rPr lang="cs-CZ" sz="1200" dirty="0"/>
              <a:t>Gneiss.jpg. In: </a:t>
            </a:r>
            <a:r>
              <a:rPr lang="cs-CZ" sz="1200" i="1" dirty="0"/>
              <a:t>Wikipedia: the free encyclopedia</a:t>
            </a:r>
            <a:r>
              <a:rPr lang="cs-CZ" sz="1200" dirty="0"/>
              <a:t> [online]. San Francisco (CA): Wikimedia Foundation, 2001-, 20. 4. 2005, 20:18 [cit. 2013-01-07]. Dostupné z: http://commons.wikimedia.org/wiki/File:Gneiss.jpg?uselang=cs </a:t>
            </a:r>
            <a:endParaRPr lang="cs-CZ" sz="1200" dirty="0" smtClean="0"/>
          </a:p>
          <a:p>
            <a:r>
              <a:rPr lang="cs-CZ" sz="1200" dirty="0"/>
              <a:t>Allotropy arabic.jpg. In: </a:t>
            </a:r>
            <a:r>
              <a:rPr lang="cs-CZ" sz="1200" i="1" dirty="0"/>
              <a:t>Wikipedia: the free encyclopedia</a:t>
            </a:r>
            <a:r>
              <a:rPr lang="cs-CZ" sz="1200" dirty="0"/>
              <a:t> [online]. San Francisco (CA): Wikimedia Foundation, 2001-, 9. 8. 2005, 14:54 [cit. 2013-01-07]. Dostupné z: http://commons.wikimedia.org/wiki/File:Allotropy_arabic.jpg?uselang=cs </a:t>
            </a:r>
            <a:endParaRPr lang="cs-CZ" sz="1200" dirty="0" smtClean="0"/>
          </a:p>
          <a:p>
            <a:r>
              <a:rPr lang="cs-CZ" sz="1200" dirty="0"/>
              <a:t>Amethyst Druse.jpg. In: </a:t>
            </a:r>
            <a:r>
              <a:rPr lang="cs-CZ" sz="1200" i="1" dirty="0"/>
              <a:t>Wikipedia: the free encyclopedia</a:t>
            </a:r>
            <a:r>
              <a:rPr lang="cs-CZ" sz="1200" dirty="0"/>
              <a:t> [online]. San Francisco (CA): Wikimedia Foundation, 2001-, 26. 12. 2006, 23:51 [cit. 2013-01-07]. Dostupné z: http://commons.wikimedia.org/wiki/File:Amethyst_Druse.jpg?uselang=cs </a:t>
            </a:r>
            <a:endParaRPr lang="cs-CZ" sz="1200" dirty="0" smtClean="0"/>
          </a:p>
          <a:p>
            <a:r>
              <a:rPr lang="cs-CZ" sz="1200" dirty="0"/>
              <a:t>Opal-rock hg.jpg. In: </a:t>
            </a:r>
            <a:r>
              <a:rPr lang="cs-CZ" sz="1200" i="1" dirty="0"/>
              <a:t>Wikipedia: the free encyclopedia</a:t>
            </a:r>
            <a:r>
              <a:rPr lang="cs-CZ" sz="1200" dirty="0"/>
              <a:t> [online]. San Francisco (CA): Wikimedia Foundation, 2001-, 18. 1. 2008, 17:42 [cit. 2013-01-08]. Dostupné z: http://commons.wikimedia.org/wiki/File:Opal-rock_hg.jpg?uselang=cs </a:t>
            </a:r>
            <a:endParaRPr lang="cs-CZ" sz="1200" dirty="0" smtClean="0"/>
          </a:p>
          <a:p>
            <a:r>
              <a:rPr lang="cs-CZ" sz="1200" dirty="0" smtClean="0"/>
              <a:t>Osní kříž vlastní tvorba</a:t>
            </a:r>
          </a:p>
          <a:p>
            <a:endParaRPr lang="cs-CZ" sz="1200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9402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indent="-180000"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k seznámení a upevňování učiva o nerostech.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podporuje výklad učitele a přibližuje učivo žákům.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přírodopis, 9. 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Černík, V</a:t>
            </a:r>
            <a:r>
              <a:rPr lang="cs-CZ" dirty="0"/>
              <a:t>., </a:t>
            </a:r>
            <a:r>
              <a:rPr lang="cs-CZ" dirty="0" smtClean="0"/>
              <a:t>Martinec</a:t>
            </a:r>
            <a:r>
              <a:rPr lang="cs-CZ" dirty="0"/>
              <a:t>, </a:t>
            </a:r>
            <a:r>
              <a:rPr lang="cs-CZ" dirty="0" smtClean="0"/>
              <a:t>Z., Vítek, J., Vodová, V. </a:t>
            </a:r>
            <a:r>
              <a:rPr lang="cs-CZ" i="1" dirty="0" smtClean="0"/>
              <a:t>Přírodopis 9 pro </a:t>
            </a:r>
            <a:r>
              <a:rPr lang="cs-CZ" i="1" dirty="0"/>
              <a:t>základní školy</a:t>
            </a:r>
            <a:r>
              <a:rPr lang="cs-CZ" i="1" dirty="0" smtClean="0"/>
              <a:t>: Geologie a ekologie. </a:t>
            </a:r>
            <a:r>
              <a:rPr lang="nn-NO" dirty="0" smtClean="0"/>
              <a:t>1</a:t>
            </a:r>
            <a:r>
              <a:rPr lang="nn-NO" dirty="0"/>
              <a:t>. vyd. Praha: SPN, </a:t>
            </a:r>
            <a:r>
              <a:rPr lang="nn-NO" dirty="0" smtClean="0"/>
              <a:t>20</a:t>
            </a:r>
            <a:r>
              <a:rPr lang="cs-CZ" dirty="0" smtClean="0"/>
              <a:t>10, </a:t>
            </a:r>
            <a:r>
              <a:rPr lang="cs-CZ" dirty="0"/>
              <a:t>ISBN </a:t>
            </a:r>
            <a:r>
              <a:rPr lang="cs-CZ" dirty="0" smtClean="0"/>
              <a:t>978-80-7235-496-2</a:t>
            </a:r>
            <a:endParaRPr lang="cs-CZ" dirty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Mineralogie</a:t>
            </a:r>
            <a:endParaRPr lang="cs-CZ" sz="44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Vědní disciplína zabývající se nerosty</a:t>
            </a:r>
          </a:p>
          <a:p>
            <a:r>
              <a:rPr lang="cs-CZ" dirty="0" smtClean="0"/>
              <a:t>Zkoumá: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Vnitřní stavbu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Vzhled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Fyzikální vlastnosti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Chemické vlastnosti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Možnost technického využití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800" dirty="0"/>
              <a:t>Je součástí geologických věd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3555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5" y="1837908"/>
            <a:ext cx="3600000" cy="30681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564441" y="4906089"/>
            <a:ext cx="2112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+mn-lt"/>
              </a:rPr>
              <a:t>Křemen</a:t>
            </a:r>
            <a:endParaRPr lang="cs-CZ" sz="1000" dirty="0">
              <a:latin typeface="+mn-lt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Nerosty</a:t>
            </a:r>
            <a:endParaRPr lang="cs-CZ" sz="44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Nerosty = minerály</a:t>
            </a:r>
          </a:p>
          <a:p>
            <a:r>
              <a:rPr lang="cs-CZ" dirty="0" smtClean="0"/>
              <a:t>Neústrojné stejnorodé přírodniny</a:t>
            </a:r>
          </a:p>
          <a:p>
            <a:r>
              <a:rPr lang="cs-CZ" dirty="0" smtClean="0"/>
              <a:t>Složení vyjadřujeme</a:t>
            </a:r>
          </a:p>
          <a:p>
            <a:pPr lvl="1" indent="-342900">
              <a:buFont typeface="Arial" pitchFamily="34" charset="0"/>
              <a:buChar char="•"/>
            </a:pPr>
            <a:r>
              <a:rPr lang="cs-CZ" i="1" dirty="0" smtClean="0"/>
              <a:t>chemickou značkou</a:t>
            </a:r>
          </a:p>
          <a:p>
            <a:pPr lvl="1" indent="-342900">
              <a:buFont typeface="Arial" pitchFamily="34" charset="0"/>
              <a:buChar char="•"/>
            </a:pPr>
            <a:r>
              <a:rPr lang="cs-CZ" i="1" dirty="0" smtClean="0"/>
              <a:t>vzorcem</a:t>
            </a:r>
          </a:p>
          <a:p>
            <a:r>
              <a:rPr lang="cs-CZ" dirty="0" smtClean="0"/>
              <a:t>Vytvářejí horniny nebo vyplňují dutiny v horninách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2" y="587828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5" y="1828800"/>
            <a:ext cx="3636000" cy="27088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54205" y="4537620"/>
            <a:ext cx="3005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+mn-lt"/>
              </a:rPr>
              <a:t>Sůl kamenná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64656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Horniny</a:t>
            </a:r>
            <a:endParaRPr lang="cs-CZ" sz="44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Neústrojné přírodniny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Složené z jednoho nebo více druhů nerostů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Tvoří zemskou kůru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39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12" y="1981200"/>
            <a:ext cx="3636000" cy="2187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56112" y="4168860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+mn-lt"/>
              </a:rPr>
              <a:t>Rula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04124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Vývoj nerostů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s-CZ" sz="2800" dirty="0" smtClean="0"/>
              <a:t>Krystalované nerosty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cs-CZ" sz="2400" i="1" dirty="0" smtClean="0"/>
              <a:t>Okem patrné krystalové tvary</a:t>
            </a:r>
          </a:p>
          <a:p>
            <a:pPr>
              <a:spcBef>
                <a:spcPts val="1200"/>
              </a:spcBef>
            </a:pPr>
            <a:r>
              <a:rPr lang="cs-CZ" sz="2800" dirty="0" smtClean="0"/>
              <a:t>Krystalické nerosty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cs-CZ" sz="2400" i="1" dirty="0" smtClean="0"/>
              <a:t>Drobné nedokonalé krystaly</a:t>
            </a:r>
          </a:p>
          <a:p>
            <a:pPr>
              <a:spcBef>
                <a:spcPts val="1200"/>
              </a:spcBef>
            </a:pPr>
            <a:r>
              <a:rPr lang="cs-CZ" sz="2800" dirty="0" smtClean="0"/>
              <a:t>Beztvaré nerosty (amorfní)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cs-CZ" sz="2400" i="1" dirty="0" smtClean="0"/>
              <a:t>Nevytvářejí ani drobné krystaly</a:t>
            </a:r>
          </a:p>
          <a:p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64" y="1752600"/>
            <a:ext cx="3526536" cy="2971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912646" y="4724400"/>
            <a:ext cx="1763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Opál – beztvarý nerost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69121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Krystal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Geometrické těleso</a:t>
            </a:r>
          </a:p>
          <a:p>
            <a:r>
              <a:rPr lang="cs-CZ" sz="2800" dirty="0" smtClean="0"/>
              <a:t>Zákonitá vnitřní stavba a určitá souměrnost: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cs-CZ" sz="2400" i="1" dirty="0" smtClean="0"/>
              <a:t>Rovina souměrnosti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cs-CZ" sz="2400" i="1" dirty="0" smtClean="0"/>
              <a:t>Osa souměrnosti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cs-CZ" sz="2400" i="1" dirty="0" smtClean="0"/>
              <a:t>Střed souměrnosti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/>
              <a:t>Osní </a:t>
            </a:r>
            <a:r>
              <a:rPr lang="cs-CZ" dirty="0" smtClean="0"/>
              <a:t>kříž</a:t>
            </a: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t="4406" b="5278"/>
          <a:stretch>
            <a:fillRect/>
          </a:stretch>
        </p:blipFill>
        <p:spPr bwMode="auto">
          <a:xfrm>
            <a:off x="5638800" y="2971800"/>
            <a:ext cx="1656124" cy="312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3581400" y="54102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Osní kříž - soustava kosočtverečná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76382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Krystalové soustavy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/>
              <a:t>Každou soustavu určuje typ osního kříže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 smtClean="0"/>
              <a:t>Trojklonná soustava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 smtClean="0"/>
              <a:t>Jednoklonná soustava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 smtClean="0"/>
              <a:t>Kosočtverečná soustava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 smtClean="0"/>
              <a:t>Čtverečná soustava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 smtClean="0"/>
              <a:t>Krychlová soustava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 smtClean="0"/>
              <a:t>Šesterečná soustava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 smtClean="0"/>
              <a:t>Klencová soustava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41317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484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Krystalizace nerostů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cs-CZ" sz="2600" dirty="0" smtClean="0"/>
              <a:t>Vznik krystalových tvarů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600" dirty="0" smtClean="0"/>
              <a:t>Vznikají z tavenin, roztoků, plynů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600" dirty="0" smtClean="0"/>
              <a:t>Pomalá </a:t>
            </a:r>
            <a:r>
              <a:rPr lang="cs-CZ" sz="2600" dirty="0"/>
              <a:t>krystalizace </a:t>
            </a:r>
            <a:r>
              <a:rPr lang="cs-CZ" sz="2600" dirty="0" smtClean="0"/>
              <a:t>a dostatek prostoru</a:t>
            </a:r>
          </a:p>
          <a:p>
            <a:pPr marL="857250" lvl="2" indent="-457200">
              <a:buFont typeface="Wingdings" pitchFamily="2" charset="2"/>
              <a:buChar char=""/>
            </a:pPr>
            <a:r>
              <a:rPr lang="cs-CZ" sz="2400" dirty="0" smtClean="0"/>
              <a:t>dobře vyvinuté krystaly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600" dirty="0" smtClean="0"/>
              <a:t>Rychlá krystalizace a nedostatek prostoru</a:t>
            </a:r>
          </a:p>
          <a:p>
            <a:pPr marL="857250" lvl="2" indent="-457200">
              <a:buFont typeface="Wingdings" pitchFamily="2" charset="2"/>
              <a:buChar char=""/>
            </a:pPr>
            <a:r>
              <a:rPr lang="cs-CZ" sz="2400" dirty="0"/>
              <a:t>malé nedokonalé </a:t>
            </a:r>
            <a:r>
              <a:rPr lang="cs-CZ" sz="2400" dirty="0" smtClean="0"/>
              <a:t>krystaly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4" y="592412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620502" y="1752600"/>
            <a:ext cx="4038600" cy="46166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chemeClr val="bg1"/>
                </a:solidFill>
                <a:latin typeface="+mn-lt"/>
              </a:rPr>
              <a:t>Co je krystalová drúza?</a:t>
            </a:r>
            <a:endParaRPr lang="cs-CZ" sz="24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02" y="2438400"/>
            <a:ext cx="4038600" cy="32265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564604" y="5664977"/>
            <a:ext cx="1094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Drúza ametystu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22004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Vlastní 1">
      <a:dk1>
        <a:srgbClr val="020406"/>
      </a:dk1>
      <a:lt1>
        <a:srgbClr val="020406"/>
      </a:lt1>
      <a:dk2>
        <a:srgbClr val="1F497D"/>
      </a:dk2>
      <a:lt2>
        <a:srgbClr val="FFCC6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492</Words>
  <Application>Microsoft Office PowerPoint</Application>
  <PresentationFormat>Předvádění na obrazovce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Výchozí návrh</vt:lpstr>
      <vt:lpstr>Motiv systému Office</vt:lpstr>
      <vt:lpstr>MINERALOGIE</vt:lpstr>
      <vt:lpstr>Anotace:</vt:lpstr>
      <vt:lpstr>Mineralogie</vt:lpstr>
      <vt:lpstr>Nerosty</vt:lpstr>
      <vt:lpstr>Horniny</vt:lpstr>
      <vt:lpstr>Vývoj nerostů</vt:lpstr>
      <vt:lpstr>Krystal</vt:lpstr>
      <vt:lpstr>Krystalové soustavy</vt:lpstr>
      <vt:lpstr>Krystalizace nerostů</vt:lpstr>
      <vt:lpstr>Vnitřní stavba krystalů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Kalandrová</dc:creator>
  <cp:lastModifiedBy>ucitel</cp:lastModifiedBy>
  <cp:revision>199</cp:revision>
  <cp:lastPrinted>1601-01-01T00:00:00Z</cp:lastPrinted>
  <dcterms:created xsi:type="dcterms:W3CDTF">1601-01-01T00:00:00Z</dcterms:created>
  <dcterms:modified xsi:type="dcterms:W3CDTF">2014-01-28T13:46:07Z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