
<file path=[Content_Types].xml><?xml version="1.0" encoding="utf-8"?>
<Types xmlns="http://schemas.openxmlformats.org/package/2006/content-types">
  <Default Extension="png" ContentType="image/png"/>
  <Default Extension="bin" ContentType="application/vnd.openxmlformats-officedocument.oleObject"/>
  <Default Extension="jpeg" ContentType="image/jpeg"/>
  <Default Extension="wmf" ContentType="image/x-wmf"/>
  <Default Extension="rels" ContentType="application/vnd.openxmlformats-package.relationships+xml"/>
  <Default Extension="xml" ContentType="application/xml"/>
  <Default Extension="vml" ContentType="application/vnd.openxmlformats-officedocument.vmlDrawin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  <p:sldMasterId id="2147483711" r:id="rId2"/>
  </p:sldMasterIdLst>
  <p:sldIdLst>
    <p:sldId id="256" r:id="rId3"/>
    <p:sldId id="259" r:id="rId4"/>
    <p:sldId id="257" r:id="rId5"/>
    <p:sldId id="262" r:id="rId6"/>
    <p:sldId id="263" r:id="rId7"/>
    <p:sldId id="264" r:id="rId8"/>
    <p:sldId id="265" r:id="rId9"/>
    <p:sldId id="266" r:id="rId10"/>
    <p:sldId id="268" r:id="rId11"/>
    <p:sldId id="267" r:id="rId12"/>
    <p:sldId id="269" r:id="rId13"/>
    <p:sldId id="261" r:id="rId14"/>
  </p:sldIdLst>
  <p:sldSz cx="9144000" cy="6858000" type="screen4x3"/>
  <p:notesSz cx="6858000" cy="9144000"/>
  <p:defaultTextStyle>
    <a:defPPr>
      <a:defRPr lang="cs-CZ"/>
    </a:defPPr>
    <a:lvl1pPr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1pPr>
    <a:lvl2pPr marL="4572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2pPr>
    <a:lvl3pPr marL="9144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3pPr>
    <a:lvl4pPr marL="13716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4pPr>
    <a:lvl5pPr marL="18288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588" autoAdjust="0"/>
    <p:restoredTop sz="94671" autoAdjust="0"/>
  </p:normalViewPr>
  <p:slideViewPr>
    <p:cSldViewPr>
      <p:cViewPr varScale="1">
        <p:scale>
          <a:sx n="70" d="100"/>
          <a:sy n="70" d="100"/>
        </p:scale>
        <p:origin x="-1386" y="-90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6.xml"/><Relationship Id="rId13" Type="http://schemas.openxmlformats.org/officeDocument/2006/relationships/slide" Target="slides/slide11.xml"/><Relationship Id="rId18" Type="http://schemas.openxmlformats.org/officeDocument/2006/relationships/tableStyles" Target="tableStyles.xml"/><Relationship Id="rId3" Type="http://schemas.openxmlformats.org/officeDocument/2006/relationships/slide" Target="slides/slide1.xml"/><Relationship Id="rId7" Type="http://schemas.openxmlformats.org/officeDocument/2006/relationships/slide" Target="slides/slide5.xml"/><Relationship Id="rId12" Type="http://schemas.openxmlformats.org/officeDocument/2006/relationships/slide" Target="slides/slide10.xml"/><Relationship Id="rId17" Type="http://schemas.openxmlformats.org/officeDocument/2006/relationships/theme" Target="theme/theme1.xml"/><Relationship Id="rId2" Type="http://schemas.openxmlformats.org/officeDocument/2006/relationships/slideMaster" Target="slideMasters/slideMaster2.xml"/><Relationship Id="rId16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1" Type="http://schemas.openxmlformats.org/officeDocument/2006/relationships/slide" Target="slides/slide9.xml"/><Relationship Id="rId5" Type="http://schemas.openxmlformats.org/officeDocument/2006/relationships/slide" Target="slides/slide3.xml"/><Relationship Id="rId15" Type="http://schemas.openxmlformats.org/officeDocument/2006/relationships/presProps" Target="presProps.xml"/><Relationship Id="rId10" Type="http://schemas.openxmlformats.org/officeDocument/2006/relationships/slide" Target="slides/slide8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slide" Target="slides/slide12.xml"/></Relationships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4.wmf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Úvodní sníme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cs-CZ" smtClean="0"/>
              <a:t>Kliknutím lze upravit styl.</a:t>
            </a:r>
            <a:endParaRPr lang="cs-CZ"/>
          </a:p>
        </p:txBody>
      </p:sp>
      <p:sp>
        <p:nvSpPr>
          <p:cNvPr id="3" name="Podnadpis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cs-CZ" smtClean="0"/>
              <a:t>Kliknutím lze upravit styl předlohy.</a:t>
            </a:r>
            <a:endParaRPr lang="cs-CZ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3DCB0071-A283-46E0-A997-1B7174AD486E}" type="slidenum">
              <a:rPr lang="cs-CZ"/>
              <a:pPr/>
              <a:t>‹#›</a:t>
            </a:fld>
            <a:endParaRPr lang="cs-CZ"/>
          </a:p>
        </p:txBody>
      </p:sp>
    </p:spTree>
    <p:extLst>
      <p:ext uri="{BB962C8B-B14F-4D97-AF65-F5344CB8AC3E}">
        <p14:creationId xmlns:p14="http://schemas.microsoft.com/office/powerpoint/2010/main" val="689996813"/>
      </p:ext>
    </p:extLst>
  </p:cSld>
  <p:clrMapOvr>
    <a:masterClrMapping/>
  </p:clrMapOvr>
  <p:transition spd="slow">
    <p:push/>
  </p:transition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Nadpis a obsah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 smtClean="0"/>
              <a:t>Kliknutím lze upravit styl.</a:t>
            </a:r>
            <a:endParaRPr lang="cs-CZ"/>
          </a:p>
        </p:txBody>
      </p:sp>
      <p:sp>
        <p:nvSpPr>
          <p:cNvPr id="3" name="Zástupný symbol pro obsah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cs-CZ" smtClean="0"/>
              <a:t>Kliknutím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78EEBE7B-00CF-40AB-AD8D-10FE77C80F3F}" type="slidenum">
              <a:rPr lang="cs-CZ"/>
              <a:pPr/>
              <a:t>‹#›</a:t>
            </a:fld>
            <a:endParaRPr lang="cs-CZ"/>
          </a:p>
        </p:txBody>
      </p:sp>
    </p:spTree>
    <p:extLst>
      <p:ext uri="{BB962C8B-B14F-4D97-AF65-F5344CB8AC3E}">
        <p14:creationId xmlns:p14="http://schemas.microsoft.com/office/powerpoint/2010/main" val="725986640"/>
      </p:ext>
    </p:extLst>
  </p:cSld>
  <p:clrMapOvr>
    <a:masterClrMapping/>
  </p:clrMapOvr>
  <p:transition spd="slow">
    <p:push/>
  </p:transition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Záhlaví část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cs-CZ" smtClean="0"/>
              <a:t>Kliknutím lze upravit styl.</a:t>
            </a:r>
            <a:endParaRPr lang="cs-CZ"/>
          </a:p>
        </p:txBody>
      </p:sp>
      <p:sp>
        <p:nvSpPr>
          <p:cNvPr id="3" name="Zástupný symbol pro text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cs-CZ" smtClean="0"/>
              <a:t>Kliknutím lze upravit styly předlohy textu.</a:t>
            </a:r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5A5AED94-94CC-40B4-87A1-75368626203F}" type="slidenum">
              <a:rPr lang="cs-CZ"/>
              <a:pPr/>
              <a:t>‹#›</a:t>
            </a:fld>
            <a:endParaRPr lang="cs-CZ"/>
          </a:p>
        </p:txBody>
      </p:sp>
    </p:spTree>
    <p:extLst>
      <p:ext uri="{BB962C8B-B14F-4D97-AF65-F5344CB8AC3E}">
        <p14:creationId xmlns:p14="http://schemas.microsoft.com/office/powerpoint/2010/main" val="3368238234"/>
      </p:ext>
    </p:extLst>
  </p:cSld>
  <p:clrMapOvr>
    <a:masterClrMapping/>
  </p:clrMapOvr>
  <p:transition spd="slow">
    <p:push/>
  </p:transition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va obsah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 smtClean="0"/>
              <a:t>Kliknutím lze upravit styl.</a:t>
            </a:r>
            <a:endParaRPr lang="cs-CZ"/>
          </a:p>
        </p:txBody>
      </p:sp>
      <p:sp>
        <p:nvSpPr>
          <p:cNvPr id="3" name="Zástupný symbol pro obsah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cs-CZ" smtClean="0"/>
              <a:t>Kliknutím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obsah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cs-CZ" smtClean="0"/>
              <a:t>Kliknutím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5" name="Zástupný symbol pro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cs-CZ"/>
          </a:p>
        </p:txBody>
      </p:sp>
      <p:sp>
        <p:nvSpPr>
          <p:cNvPr id="6" name="Zástupný symbol pro zápatí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cs-CZ"/>
          </a:p>
        </p:txBody>
      </p:sp>
      <p:sp>
        <p:nvSpPr>
          <p:cNvPr id="7" name="Zástupný symbol pro číslo snímku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3C6A702B-5973-41C2-B2D4-FD91A8A76F90}" type="slidenum">
              <a:rPr lang="cs-CZ"/>
              <a:pPr/>
              <a:t>‹#›</a:t>
            </a:fld>
            <a:endParaRPr lang="cs-CZ"/>
          </a:p>
        </p:txBody>
      </p:sp>
    </p:spTree>
    <p:extLst>
      <p:ext uri="{BB962C8B-B14F-4D97-AF65-F5344CB8AC3E}">
        <p14:creationId xmlns:p14="http://schemas.microsoft.com/office/powerpoint/2010/main" val="1344364666"/>
      </p:ext>
    </p:extLst>
  </p:cSld>
  <p:clrMapOvr>
    <a:masterClrMapping/>
  </p:clrMapOvr>
  <p:transition spd="slow">
    <p:push/>
  </p:transition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Porovnání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cs-CZ" smtClean="0"/>
              <a:t>Kliknutím lze upravit styl.</a:t>
            </a:r>
            <a:endParaRPr lang="cs-CZ"/>
          </a:p>
        </p:txBody>
      </p:sp>
      <p:sp>
        <p:nvSpPr>
          <p:cNvPr id="3" name="Zástupný symbol pro text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cs-CZ" smtClean="0"/>
              <a:t>Kliknutím lze upravit styly předlohy textu.</a:t>
            </a:r>
          </a:p>
        </p:txBody>
      </p:sp>
      <p:sp>
        <p:nvSpPr>
          <p:cNvPr id="4" name="Zástupný symbol pro obsah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cs-CZ" smtClean="0"/>
              <a:t>Kliknutím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5" name="Zástupný symbol pro text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cs-CZ" smtClean="0"/>
              <a:t>Kliknutím lze upravit styly předlohy textu.</a:t>
            </a:r>
          </a:p>
        </p:txBody>
      </p:sp>
      <p:sp>
        <p:nvSpPr>
          <p:cNvPr id="6" name="Zástupný symbol pro obsah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cs-CZ" smtClean="0"/>
              <a:t>Kliknutím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7" name="Zástupný symbol pro datum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cs-CZ"/>
          </a:p>
        </p:txBody>
      </p:sp>
      <p:sp>
        <p:nvSpPr>
          <p:cNvPr id="8" name="Zástupný symbol pro zápatí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cs-CZ"/>
          </a:p>
        </p:txBody>
      </p:sp>
      <p:sp>
        <p:nvSpPr>
          <p:cNvPr id="9" name="Zástupný symbol pro číslo snímku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E5B7E15E-CF71-44BB-A0E1-3278E1279383}" type="slidenum">
              <a:rPr lang="cs-CZ"/>
              <a:pPr/>
              <a:t>‹#›</a:t>
            </a:fld>
            <a:endParaRPr lang="cs-CZ"/>
          </a:p>
        </p:txBody>
      </p:sp>
    </p:spTree>
    <p:extLst>
      <p:ext uri="{BB962C8B-B14F-4D97-AF65-F5344CB8AC3E}">
        <p14:creationId xmlns:p14="http://schemas.microsoft.com/office/powerpoint/2010/main" val="3062867665"/>
      </p:ext>
    </p:extLst>
  </p:cSld>
  <p:clrMapOvr>
    <a:masterClrMapping/>
  </p:clrMapOvr>
  <p:transition spd="slow">
    <p:push/>
  </p:transition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Pouze nadpi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 smtClean="0"/>
              <a:t>Kliknutím lze upravit styl.</a:t>
            </a:r>
            <a:endParaRPr lang="cs-CZ"/>
          </a:p>
        </p:txBody>
      </p:sp>
      <p:sp>
        <p:nvSpPr>
          <p:cNvPr id="3" name="Zástupný symbol pro datum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cs-CZ"/>
          </a:p>
        </p:txBody>
      </p:sp>
      <p:sp>
        <p:nvSpPr>
          <p:cNvPr id="4" name="Zástupný symbol pro zápatí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cs-CZ"/>
          </a:p>
        </p:txBody>
      </p:sp>
      <p:sp>
        <p:nvSpPr>
          <p:cNvPr id="5" name="Zástupný symbol pro číslo snímku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DD6EA79F-418A-40BA-909D-40F440404F6D}" type="slidenum">
              <a:rPr lang="cs-CZ"/>
              <a:pPr/>
              <a:t>‹#›</a:t>
            </a:fld>
            <a:endParaRPr lang="cs-CZ"/>
          </a:p>
        </p:txBody>
      </p:sp>
    </p:spTree>
    <p:extLst>
      <p:ext uri="{BB962C8B-B14F-4D97-AF65-F5344CB8AC3E}">
        <p14:creationId xmlns:p14="http://schemas.microsoft.com/office/powerpoint/2010/main" val="2917308736"/>
      </p:ext>
    </p:extLst>
  </p:cSld>
  <p:clrMapOvr>
    <a:masterClrMapping/>
  </p:clrMapOvr>
  <p:transition spd="slow">
    <p:push/>
  </p:transition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Prázdný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Zástupný symbol pro datum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cs-CZ"/>
          </a:p>
        </p:txBody>
      </p:sp>
      <p:sp>
        <p:nvSpPr>
          <p:cNvPr id="3" name="Zástupný symbol pro zápatí 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cs-CZ"/>
          </a:p>
        </p:txBody>
      </p:sp>
      <p:sp>
        <p:nvSpPr>
          <p:cNvPr id="4" name="Zástupný symbol pro číslo snímku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FA372C9D-3B92-410D-9A87-8E407828FD7C}" type="slidenum">
              <a:rPr lang="cs-CZ"/>
              <a:pPr/>
              <a:t>‹#›</a:t>
            </a:fld>
            <a:endParaRPr lang="cs-CZ"/>
          </a:p>
        </p:txBody>
      </p:sp>
    </p:spTree>
    <p:extLst>
      <p:ext uri="{BB962C8B-B14F-4D97-AF65-F5344CB8AC3E}">
        <p14:creationId xmlns:p14="http://schemas.microsoft.com/office/powerpoint/2010/main" val="2913521485"/>
      </p:ext>
    </p:extLst>
  </p:cSld>
  <p:clrMapOvr>
    <a:masterClrMapping/>
  </p:clrMapOvr>
  <p:transition spd="slow">
    <p:push/>
  </p:transition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Obsah s titulke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cs-CZ" smtClean="0"/>
              <a:t>Kliknutím lze upravit styl.</a:t>
            </a:r>
            <a:endParaRPr lang="cs-CZ"/>
          </a:p>
        </p:txBody>
      </p:sp>
      <p:sp>
        <p:nvSpPr>
          <p:cNvPr id="3" name="Zástupný symbol pro obsah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cs-CZ" smtClean="0"/>
              <a:t>Kliknutím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text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cs-CZ" smtClean="0"/>
              <a:t>Kliknutím lze upravit styly předlohy textu.</a:t>
            </a:r>
          </a:p>
        </p:txBody>
      </p:sp>
      <p:sp>
        <p:nvSpPr>
          <p:cNvPr id="5" name="Zástupný symbol pro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cs-CZ"/>
          </a:p>
        </p:txBody>
      </p:sp>
      <p:sp>
        <p:nvSpPr>
          <p:cNvPr id="6" name="Zástupný symbol pro zápatí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cs-CZ"/>
          </a:p>
        </p:txBody>
      </p:sp>
      <p:sp>
        <p:nvSpPr>
          <p:cNvPr id="7" name="Zástupný symbol pro číslo snímku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43B9751A-6D99-4B0D-A212-57D3585FBAF1}" type="slidenum">
              <a:rPr lang="cs-CZ"/>
              <a:pPr/>
              <a:t>‹#›</a:t>
            </a:fld>
            <a:endParaRPr lang="cs-CZ"/>
          </a:p>
        </p:txBody>
      </p:sp>
    </p:spTree>
    <p:extLst>
      <p:ext uri="{BB962C8B-B14F-4D97-AF65-F5344CB8AC3E}">
        <p14:creationId xmlns:p14="http://schemas.microsoft.com/office/powerpoint/2010/main" val="1087020751"/>
      </p:ext>
    </p:extLst>
  </p:cSld>
  <p:clrMapOvr>
    <a:masterClrMapping/>
  </p:clrMapOvr>
  <p:transition spd="slow">
    <p:push/>
  </p:transition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Obrázek s titulke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cs-CZ" smtClean="0"/>
              <a:t>Kliknutím lze upravit styl.</a:t>
            </a:r>
            <a:endParaRPr lang="cs-CZ"/>
          </a:p>
        </p:txBody>
      </p:sp>
      <p:sp>
        <p:nvSpPr>
          <p:cNvPr id="3" name="Zástupný symbol pro obrázek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cs-CZ"/>
          </a:p>
        </p:txBody>
      </p:sp>
      <p:sp>
        <p:nvSpPr>
          <p:cNvPr id="4" name="Zástupný symbol pro text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cs-CZ" smtClean="0"/>
              <a:t>Kliknutím lze upravit styly předlohy textu.</a:t>
            </a:r>
          </a:p>
        </p:txBody>
      </p:sp>
      <p:sp>
        <p:nvSpPr>
          <p:cNvPr id="5" name="Zástupný symbol pro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cs-CZ"/>
          </a:p>
        </p:txBody>
      </p:sp>
      <p:sp>
        <p:nvSpPr>
          <p:cNvPr id="6" name="Zástupný symbol pro zápatí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cs-CZ"/>
          </a:p>
        </p:txBody>
      </p:sp>
      <p:sp>
        <p:nvSpPr>
          <p:cNvPr id="7" name="Zástupný symbol pro číslo snímku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38AF058A-5387-4681-9FC8-CC8AF9E2F212}" type="slidenum">
              <a:rPr lang="cs-CZ"/>
              <a:pPr/>
              <a:t>‹#›</a:t>
            </a:fld>
            <a:endParaRPr lang="cs-CZ"/>
          </a:p>
        </p:txBody>
      </p:sp>
    </p:spTree>
    <p:extLst>
      <p:ext uri="{BB962C8B-B14F-4D97-AF65-F5344CB8AC3E}">
        <p14:creationId xmlns:p14="http://schemas.microsoft.com/office/powerpoint/2010/main" val="3311864352"/>
      </p:ext>
    </p:extLst>
  </p:cSld>
  <p:clrMapOvr>
    <a:masterClrMapping/>
  </p:clrMapOvr>
  <p:transition spd="slow">
    <p:push/>
  </p:transition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Nadpis a svislý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 smtClean="0"/>
              <a:t>Kliknutím lze upravit styl.</a:t>
            </a:r>
            <a:endParaRPr lang="cs-CZ"/>
          </a:p>
        </p:txBody>
      </p:sp>
      <p:sp>
        <p:nvSpPr>
          <p:cNvPr id="3" name="Zástupný symbol pro svislý text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cs-CZ" smtClean="0"/>
              <a:t>Kliknutím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79C15D52-FEB3-4840-9BEC-ABD0E673F487}" type="slidenum">
              <a:rPr lang="cs-CZ"/>
              <a:pPr/>
              <a:t>‹#›</a:t>
            </a:fld>
            <a:endParaRPr lang="cs-CZ"/>
          </a:p>
        </p:txBody>
      </p:sp>
    </p:spTree>
    <p:extLst>
      <p:ext uri="{BB962C8B-B14F-4D97-AF65-F5344CB8AC3E}">
        <p14:creationId xmlns:p14="http://schemas.microsoft.com/office/powerpoint/2010/main" val="638041665"/>
      </p:ext>
    </p:extLst>
  </p:cSld>
  <p:clrMapOvr>
    <a:masterClrMapping/>
  </p:clrMapOvr>
  <p:transition spd="slow">
    <p:push/>
  </p:transition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Svislý nadpis a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vislý nadpis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cs-CZ" smtClean="0"/>
              <a:t>Kliknutím lze upravit styl.</a:t>
            </a:r>
            <a:endParaRPr lang="cs-CZ"/>
          </a:p>
        </p:txBody>
      </p:sp>
      <p:sp>
        <p:nvSpPr>
          <p:cNvPr id="3" name="Zástupný symbol pro svislý text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cs-CZ" smtClean="0"/>
              <a:t>Kliknutím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5B299C31-1828-4A0C-BEA5-F9F24C9E7013}" type="slidenum">
              <a:rPr lang="cs-CZ"/>
              <a:pPr/>
              <a:t>‹#›</a:t>
            </a:fld>
            <a:endParaRPr lang="cs-CZ"/>
          </a:p>
        </p:txBody>
      </p:sp>
    </p:spTree>
    <p:extLst>
      <p:ext uri="{BB962C8B-B14F-4D97-AF65-F5344CB8AC3E}">
        <p14:creationId xmlns:p14="http://schemas.microsoft.com/office/powerpoint/2010/main" val="4003846685"/>
      </p:ext>
    </p:extLst>
  </p:cSld>
  <p:clrMapOvr>
    <a:masterClrMapping/>
  </p:clrMapOvr>
  <p:transition spd="slow">
    <p:push/>
  </p:transition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Úvodní sníme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cs-CZ" smtClean="0"/>
              <a:t>Kliknutím lze upravit styl.</a:t>
            </a:r>
            <a:endParaRPr lang="cs-CZ"/>
          </a:p>
        </p:txBody>
      </p:sp>
      <p:sp>
        <p:nvSpPr>
          <p:cNvPr id="3" name="Podnadpis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cs-CZ" smtClean="0"/>
              <a:t>Kliknutím lze upravit styl předlohy.</a:t>
            </a:r>
            <a:endParaRPr lang="cs-CZ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C144664-CB70-4F89-8822-4DB39378468A}" type="slidenum">
              <a:rPr lang="cs-CZ" smtClean="0"/>
              <a:pPr/>
              <a:t>‹#›</a:t>
            </a:fld>
            <a:endParaRPr lang="cs-CZ"/>
          </a:p>
        </p:txBody>
      </p:sp>
    </p:spTree>
    <p:extLst>
      <p:ext uri="{BB962C8B-B14F-4D97-AF65-F5344CB8AC3E}">
        <p14:creationId xmlns:p14="http://schemas.microsoft.com/office/powerpoint/2010/main" val="1712146412"/>
      </p:ext>
    </p:extLst>
  </p:cSld>
  <p:clrMapOvr>
    <a:masterClrMapping/>
  </p:clrMapOvr>
  <p:transition spd="slow">
    <p:push/>
  </p:transition>
  <p:timing>
    <p:tnLst>
      <p:par>
        <p:cTn id="1" dur="indefinite" restart="never" nodeType="tmRoot"/>
      </p:par>
    </p:tnLst>
  </p:timing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Nadpis a obsah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 smtClean="0"/>
              <a:t>Kliknutím lze upravit styl.</a:t>
            </a:r>
            <a:endParaRPr lang="cs-CZ"/>
          </a:p>
        </p:txBody>
      </p:sp>
      <p:sp>
        <p:nvSpPr>
          <p:cNvPr id="3" name="Zástupný symbol pro obsah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cs-CZ" smtClean="0"/>
              <a:t>Kliknutím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9F307B5-9E86-4586-8750-25FE6BA5D645}" type="slidenum">
              <a:rPr lang="cs-CZ" smtClean="0"/>
              <a:pPr/>
              <a:t>‹#›</a:t>
            </a:fld>
            <a:endParaRPr lang="cs-CZ"/>
          </a:p>
        </p:txBody>
      </p:sp>
    </p:spTree>
    <p:extLst>
      <p:ext uri="{BB962C8B-B14F-4D97-AF65-F5344CB8AC3E}">
        <p14:creationId xmlns:p14="http://schemas.microsoft.com/office/powerpoint/2010/main" val="2421368212"/>
      </p:ext>
    </p:extLst>
  </p:cSld>
  <p:clrMapOvr>
    <a:masterClrMapping/>
  </p:clrMapOvr>
  <p:transition spd="slow">
    <p:push/>
  </p:transition>
  <p:timing>
    <p:tnLst>
      <p:par>
        <p:cTn id="1" dur="indefinite" restart="never" nodeType="tmRoot"/>
      </p:par>
    </p:tnLst>
  </p:timing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Záhlaví část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cs-CZ" smtClean="0"/>
              <a:t>Kliknutím lze upravit styl.</a:t>
            </a:r>
            <a:endParaRPr lang="cs-CZ"/>
          </a:p>
        </p:txBody>
      </p:sp>
      <p:sp>
        <p:nvSpPr>
          <p:cNvPr id="3" name="Zástupný symbol pro text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cs-CZ" smtClean="0"/>
              <a:t>Kliknutím lze upravit styly předlohy textu.</a:t>
            </a:r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916372B-949D-4509-939F-5CC4AF2EC21F}" type="slidenum">
              <a:rPr lang="cs-CZ" smtClean="0"/>
              <a:pPr/>
              <a:t>‹#›</a:t>
            </a:fld>
            <a:endParaRPr lang="cs-CZ"/>
          </a:p>
        </p:txBody>
      </p:sp>
    </p:spTree>
    <p:extLst>
      <p:ext uri="{BB962C8B-B14F-4D97-AF65-F5344CB8AC3E}">
        <p14:creationId xmlns:p14="http://schemas.microsoft.com/office/powerpoint/2010/main" val="950855372"/>
      </p:ext>
    </p:extLst>
  </p:cSld>
  <p:clrMapOvr>
    <a:masterClrMapping/>
  </p:clrMapOvr>
  <p:transition spd="slow">
    <p:push/>
  </p:transition>
  <p:timing>
    <p:tnLst>
      <p:par>
        <p:cTn id="1" dur="indefinite" restart="never" nodeType="tmRoot"/>
      </p:par>
    </p:tnLst>
  </p:timing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va obsah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 smtClean="0"/>
              <a:t>Kliknutím lze upravit styl.</a:t>
            </a:r>
            <a:endParaRPr lang="cs-CZ"/>
          </a:p>
        </p:txBody>
      </p:sp>
      <p:sp>
        <p:nvSpPr>
          <p:cNvPr id="3" name="Zástupný symbol pro obsah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cs-CZ" smtClean="0"/>
              <a:t>Kliknutím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obsah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cs-CZ" smtClean="0"/>
              <a:t>Kliknutím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5" name="Zástupný symbol pro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6" name="Zástupný symbol pro zápatí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7" name="Zástupný symbol pro číslo snímku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8E5FB48-7200-4CBE-A413-EF9C285D2F9F}" type="slidenum">
              <a:rPr lang="cs-CZ" smtClean="0"/>
              <a:pPr/>
              <a:t>‹#›</a:t>
            </a:fld>
            <a:endParaRPr lang="cs-CZ"/>
          </a:p>
        </p:txBody>
      </p:sp>
    </p:spTree>
    <p:extLst>
      <p:ext uri="{BB962C8B-B14F-4D97-AF65-F5344CB8AC3E}">
        <p14:creationId xmlns:p14="http://schemas.microsoft.com/office/powerpoint/2010/main" val="4001453390"/>
      </p:ext>
    </p:extLst>
  </p:cSld>
  <p:clrMapOvr>
    <a:masterClrMapping/>
  </p:clrMapOvr>
  <p:transition spd="slow">
    <p:push/>
  </p:transition>
  <p:timing>
    <p:tnLst>
      <p:par>
        <p:cTn id="1" dur="indefinite" restart="never" nodeType="tmRoot"/>
      </p:par>
    </p:tnLst>
  </p:timing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Porovnání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cs-CZ" smtClean="0"/>
              <a:t>Kliknutím lze upravit styl.</a:t>
            </a:r>
            <a:endParaRPr lang="cs-CZ"/>
          </a:p>
        </p:txBody>
      </p:sp>
      <p:sp>
        <p:nvSpPr>
          <p:cNvPr id="3" name="Zástupný symbol pro text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cs-CZ" smtClean="0"/>
              <a:t>Kliknutím lze upravit styly předlohy textu.</a:t>
            </a:r>
          </a:p>
        </p:txBody>
      </p:sp>
      <p:sp>
        <p:nvSpPr>
          <p:cNvPr id="4" name="Zástupný symbol pro obsah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cs-CZ" smtClean="0"/>
              <a:t>Kliknutím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5" name="Zástupný symbol pro text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cs-CZ" smtClean="0"/>
              <a:t>Kliknutím lze upravit styly předlohy textu.</a:t>
            </a:r>
          </a:p>
        </p:txBody>
      </p:sp>
      <p:sp>
        <p:nvSpPr>
          <p:cNvPr id="6" name="Zástupný symbol pro obsah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cs-CZ" smtClean="0"/>
              <a:t>Kliknutím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7" name="Zástupný symbol pro datum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8" name="Zástupný symbol pro zápatí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9" name="Zástupný symbol pro číslo snímku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4A46189-A085-40AF-A156-A016E702BD75}" type="slidenum">
              <a:rPr lang="cs-CZ" smtClean="0"/>
              <a:pPr/>
              <a:t>‹#›</a:t>
            </a:fld>
            <a:endParaRPr lang="cs-CZ"/>
          </a:p>
        </p:txBody>
      </p:sp>
    </p:spTree>
    <p:extLst>
      <p:ext uri="{BB962C8B-B14F-4D97-AF65-F5344CB8AC3E}">
        <p14:creationId xmlns:p14="http://schemas.microsoft.com/office/powerpoint/2010/main" val="3648140212"/>
      </p:ext>
    </p:extLst>
  </p:cSld>
  <p:clrMapOvr>
    <a:masterClrMapping/>
  </p:clrMapOvr>
  <p:transition spd="slow">
    <p:push/>
  </p:transition>
  <p:timing>
    <p:tnLst>
      <p:par>
        <p:cTn id="1" dur="indefinite" restart="never" nodeType="tmRoot"/>
      </p:par>
    </p:tnLst>
  </p:timing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Pouze nadpi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 smtClean="0"/>
              <a:t>Kliknutím lze upravit styl.</a:t>
            </a:r>
            <a:endParaRPr lang="cs-CZ"/>
          </a:p>
        </p:txBody>
      </p:sp>
      <p:sp>
        <p:nvSpPr>
          <p:cNvPr id="3" name="Zástupný symbol pro datum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4" name="Zástupný symbol pro zápatí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5" name="Zástupný symbol pro číslo snímku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BC7AB1-2DED-4991-84E3-FD407DBF8D84}" type="slidenum">
              <a:rPr lang="cs-CZ" smtClean="0"/>
              <a:pPr/>
              <a:t>‹#›</a:t>
            </a:fld>
            <a:endParaRPr lang="cs-CZ"/>
          </a:p>
        </p:txBody>
      </p:sp>
    </p:spTree>
    <p:extLst>
      <p:ext uri="{BB962C8B-B14F-4D97-AF65-F5344CB8AC3E}">
        <p14:creationId xmlns:p14="http://schemas.microsoft.com/office/powerpoint/2010/main" val="2289068521"/>
      </p:ext>
    </p:extLst>
  </p:cSld>
  <p:clrMapOvr>
    <a:masterClrMapping/>
  </p:clrMapOvr>
  <p:transition spd="slow">
    <p:push/>
  </p:transition>
  <p:timing>
    <p:tnLst>
      <p:par>
        <p:cTn id="1" dur="indefinite" restart="never" nodeType="tmRoot"/>
      </p:par>
    </p:tnLst>
  </p:timing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Prázdný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Zástupný symbol pro datum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3" name="Zástupný symbol pro zápatí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4" name="Zástupný symbol pro číslo snímku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679D8C-E548-4705-B21E-4EB91E9F5505}" type="slidenum">
              <a:rPr lang="cs-CZ" smtClean="0"/>
              <a:pPr/>
              <a:t>‹#›</a:t>
            </a:fld>
            <a:endParaRPr lang="cs-CZ"/>
          </a:p>
        </p:txBody>
      </p:sp>
    </p:spTree>
    <p:extLst>
      <p:ext uri="{BB962C8B-B14F-4D97-AF65-F5344CB8AC3E}">
        <p14:creationId xmlns:p14="http://schemas.microsoft.com/office/powerpoint/2010/main" val="1718902611"/>
      </p:ext>
    </p:extLst>
  </p:cSld>
  <p:clrMapOvr>
    <a:masterClrMapping/>
  </p:clrMapOvr>
  <p:transition spd="slow">
    <p:push/>
  </p:transition>
  <p:timing>
    <p:tnLst>
      <p:par>
        <p:cTn id="1" dur="indefinite" restart="never" nodeType="tmRoot"/>
      </p:par>
    </p:tnLst>
  </p:timing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Obsah s titulke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cs-CZ" smtClean="0"/>
              <a:t>Kliknutím lze upravit styl.</a:t>
            </a:r>
            <a:endParaRPr lang="cs-CZ"/>
          </a:p>
        </p:txBody>
      </p:sp>
      <p:sp>
        <p:nvSpPr>
          <p:cNvPr id="3" name="Zástupný symbol pro obsah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cs-CZ" smtClean="0"/>
              <a:t>Kliknutím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text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cs-CZ" smtClean="0"/>
              <a:t>Kliknutím lze upravit styly předlohy textu.</a:t>
            </a:r>
          </a:p>
        </p:txBody>
      </p:sp>
      <p:sp>
        <p:nvSpPr>
          <p:cNvPr id="5" name="Zástupný symbol pro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6" name="Zástupný symbol pro zápatí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7" name="Zástupný symbol pro číslo snímku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19E8F44-E1E8-4298-9E96-ACA3E7C7B69D}" type="slidenum">
              <a:rPr lang="cs-CZ" smtClean="0"/>
              <a:pPr/>
              <a:t>‹#›</a:t>
            </a:fld>
            <a:endParaRPr lang="cs-CZ"/>
          </a:p>
        </p:txBody>
      </p:sp>
    </p:spTree>
    <p:extLst>
      <p:ext uri="{BB962C8B-B14F-4D97-AF65-F5344CB8AC3E}">
        <p14:creationId xmlns:p14="http://schemas.microsoft.com/office/powerpoint/2010/main" val="2085217932"/>
      </p:ext>
    </p:extLst>
  </p:cSld>
  <p:clrMapOvr>
    <a:masterClrMapping/>
  </p:clrMapOvr>
  <p:transition spd="slow">
    <p:push/>
  </p:transition>
  <p:timing>
    <p:tnLst>
      <p:par>
        <p:cTn id="1" dur="indefinite" restart="never" nodeType="tmRoot"/>
      </p:par>
    </p:tnLst>
  </p:timing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Obrázek s titulke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cs-CZ" smtClean="0"/>
              <a:t>Kliknutím lze upravit styl.</a:t>
            </a:r>
            <a:endParaRPr lang="cs-CZ"/>
          </a:p>
        </p:txBody>
      </p:sp>
      <p:sp>
        <p:nvSpPr>
          <p:cNvPr id="3" name="Zástupný symbol pro obrázek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cs-CZ"/>
          </a:p>
        </p:txBody>
      </p:sp>
      <p:sp>
        <p:nvSpPr>
          <p:cNvPr id="4" name="Zástupný symbol pro text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cs-CZ" smtClean="0"/>
              <a:t>Kliknutím lze upravit styly předlohy textu.</a:t>
            </a:r>
          </a:p>
        </p:txBody>
      </p:sp>
      <p:sp>
        <p:nvSpPr>
          <p:cNvPr id="5" name="Zástupný symbol pro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6" name="Zástupný symbol pro zápatí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7" name="Zástupný symbol pro číslo snímku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631CA27-EC96-45EA-A2FA-9D27F5F4E574}" type="slidenum">
              <a:rPr lang="cs-CZ" smtClean="0"/>
              <a:pPr/>
              <a:t>‹#›</a:t>
            </a:fld>
            <a:endParaRPr lang="cs-CZ"/>
          </a:p>
        </p:txBody>
      </p:sp>
    </p:spTree>
    <p:extLst>
      <p:ext uri="{BB962C8B-B14F-4D97-AF65-F5344CB8AC3E}">
        <p14:creationId xmlns:p14="http://schemas.microsoft.com/office/powerpoint/2010/main" val="1432821064"/>
      </p:ext>
    </p:extLst>
  </p:cSld>
  <p:clrMapOvr>
    <a:masterClrMapping/>
  </p:clrMapOvr>
  <p:transition spd="slow">
    <p:push/>
  </p:transition>
  <p:timing>
    <p:tnLst>
      <p:par>
        <p:cTn id="1" dur="indefinite" restart="never" nodeType="tmRoot"/>
      </p:par>
    </p:tnLst>
  </p:timing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Nadpis a svislý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 smtClean="0"/>
              <a:t>Kliknutím lze upravit styl.</a:t>
            </a:r>
            <a:endParaRPr lang="cs-CZ"/>
          </a:p>
        </p:txBody>
      </p:sp>
      <p:sp>
        <p:nvSpPr>
          <p:cNvPr id="3" name="Zástupný symbol pro svislý text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cs-CZ" smtClean="0"/>
              <a:t>Kliknutím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C07EB65-C6CF-4E49-8F36-FDC2FB715166}" type="slidenum">
              <a:rPr lang="cs-CZ" smtClean="0"/>
              <a:pPr/>
              <a:t>‹#›</a:t>
            </a:fld>
            <a:endParaRPr lang="cs-CZ"/>
          </a:p>
        </p:txBody>
      </p:sp>
    </p:spTree>
    <p:extLst>
      <p:ext uri="{BB962C8B-B14F-4D97-AF65-F5344CB8AC3E}">
        <p14:creationId xmlns:p14="http://schemas.microsoft.com/office/powerpoint/2010/main" val="3651256391"/>
      </p:ext>
    </p:extLst>
  </p:cSld>
  <p:clrMapOvr>
    <a:masterClrMapping/>
  </p:clrMapOvr>
  <p:transition spd="slow">
    <p:push/>
  </p:transition>
  <p:timing>
    <p:tnLst>
      <p:par>
        <p:cTn id="1" dur="indefinite" restart="never" nodeType="tmRoot"/>
      </p:par>
    </p:tnLst>
  </p:timing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Svislý nadpis a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vislý nadpis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cs-CZ" smtClean="0"/>
              <a:t>Kliknutím lze upravit styl.</a:t>
            </a:r>
            <a:endParaRPr lang="cs-CZ"/>
          </a:p>
        </p:txBody>
      </p:sp>
      <p:sp>
        <p:nvSpPr>
          <p:cNvPr id="3" name="Zástupný symbol pro svislý text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cs-CZ" smtClean="0"/>
              <a:t>Kliknutím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E90E96B-D5B5-40B4-BA0C-9B2744AFFBF2}" type="slidenum">
              <a:rPr lang="cs-CZ" smtClean="0"/>
              <a:pPr/>
              <a:t>‹#›</a:t>
            </a:fld>
            <a:endParaRPr lang="cs-CZ"/>
          </a:p>
        </p:txBody>
      </p:sp>
    </p:spTree>
    <p:extLst>
      <p:ext uri="{BB962C8B-B14F-4D97-AF65-F5344CB8AC3E}">
        <p14:creationId xmlns:p14="http://schemas.microsoft.com/office/powerpoint/2010/main" val="2913350962"/>
      </p:ext>
    </p:extLst>
  </p:cSld>
  <p:clrMapOvr>
    <a:masterClrMapping/>
  </p:clrMapOvr>
  <p:transition spd="slow">
    <p:push/>
  </p:transition>
  <p:timing>
    <p:tnLst>
      <p:par>
        <p:cTn id="1" dur="indefinite" restart="never" nodeType="tmRoot"/>
      </p:par>
    </p:tnLst>
  </p:timing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9.xml"/><Relationship Id="rId3" Type="http://schemas.openxmlformats.org/officeDocument/2006/relationships/slideLayout" Target="../slideLayouts/slideLayout14.xml"/><Relationship Id="rId7" Type="http://schemas.openxmlformats.org/officeDocument/2006/relationships/slideLayout" Target="../slideLayouts/slideLayout18.xml"/><Relationship Id="rId12" Type="http://schemas.openxmlformats.org/officeDocument/2006/relationships/theme" Target="../theme/theme2.xml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11" Type="http://schemas.openxmlformats.org/officeDocument/2006/relationships/slideLayout" Target="../slideLayouts/slideLayout22.xml"/><Relationship Id="rId5" Type="http://schemas.openxmlformats.org/officeDocument/2006/relationships/slideLayout" Target="../slideLayouts/slideLayout16.xml"/><Relationship Id="rId10" Type="http://schemas.openxmlformats.org/officeDocument/2006/relationships/slideLayout" Target="../slideLayouts/slideLayout21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457200" y="274638"/>
            <a:ext cx="8229600" cy="1143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cs-CZ" smtClean="0"/>
              <a:t>Klepnutím lze upravit styl předlohy nadpisů.</a:t>
            </a: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</a:p>
        </p:txBody>
      </p:sp>
      <p:sp>
        <p:nvSpPr>
          <p:cNvPr id="1028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457200" y="6245225"/>
            <a:ext cx="2133600" cy="4762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400"/>
            </a:lvl1pPr>
          </a:lstStyle>
          <a:p>
            <a:endParaRPr lang="cs-CZ"/>
          </a:p>
        </p:txBody>
      </p:sp>
      <p:sp>
        <p:nvSpPr>
          <p:cNvPr id="1029" name="Rectangle 5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5225"/>
            <a:ext cx="2895600" cy="4762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>
              <a:defRPr sz="1400"/>
            </a:lvl1pPr>
          </a:lstStyle>
          <a:p>
            <a:endParaRPr lang="cs-CZ"/>
          </a:p>
        </p:txBody>
      </p:sp>
      <p:sp>
        <p:nvSpPr>
          <p:cNvPr id="1030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5225"/>
            <a:ext cx="2133600" cy="4762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400"/>
            </a:lvl1pPr>
          </a:lstStyle>
          <a:p>
            <a:fld id="{9CD2466D-9A2F-4F9A-8095-8C8C55F015D1}" type="slidenum">
              <a:rPr lang="cs-CZ"/>
              <a:pPr/>
              <a:t>‹#›</a:t>
            </a:fld>
            <a:endParaRPr lang="cs-CZ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6" r:id="rId1"/>
    <p:sldLayoutId id="2147483667" r:id="rId2"/>
    <p:sldLayoutId id="2147483668" r:id="rId3"/>
    <p:sldLayoutId id="2147483669" r:id="rId4"/>
    <p:sldLayoutId id="2147483670" r:id="rId5"/>
    <p:sldLayoutId id="2147483671" r:id="rId6"/>
    <p:sldLayoutId id="2147483672" r:id="rId7"/>
    <p:sldLayoutId id="2147483673" r:id="rId8"/>
    <p:sldLayoutId id="2147483674" r:id="rId9"/>
    <p:sldLayoutId id="2147483675" r:id="rId10"/>
    <p:sldLayoutId id="2147483676" r:id="rId11"/>
  </p:sldLayoutIdLst>
  <p:transition spd="slow">
    <p:push/>
  </p:transition>
  <p:timing>
    <p:tnLst>
      <p:par>
        <p:cTn id="1" dur="indefinite" restart="never" nodeType="tmRoot"/>
      </p:par>
    </p:tnLst>
  </p:timing>
  <p:txStyles>
    <p:titleStyle>
      <a:lvl1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+mj-lt"/>
          <a:ea typeface="+mj-ea"/>
          <a:cs typeface="+mj-cs"/>
        </a:defRPr>
      </a:lvl1pPr>
      <a:lvl2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2pPr>
      <a:lvl3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3pPr>
      <a:lvl4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4pPr>
      <a:lvl5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9pPr>
    </p:titleStyle>
    <p:bodyStyle>
      <a:lvl1pPr marL="342900" indent="-342900" algn="l" rtl="0" fontAlgn="base">
        <a:spcBef>
          <a:spcPct val="20000"/>
        </a:spcBef>
        <a:spcAft>
          <a:spcPct val="0"/>
        </a:spcAft>
        <a:buChar char="•"/>
        <a:defRPr sz="3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fontAlgn="base">
        <a:spcBef>
          <a:spcPct val="20000"/>
        </a:spcBef>
        <a:spcAft>
          <a:spcPct val="0"/>
        </a:spcAft>
        <a:buChar char="–"/>
        <a:defRPr sz="2800">
          <a:solidFill>
            <a:schemeClr val="tx1"/>
          </a:solidFill>
          <a:latin typeface="+mn-lt"/>
        </a:defRPr>
      </a:lvl2pPr>
      <a:lvl3pPr marL="1143000" indent="-228600" algn="l" rtl="0" fontAlgn="base">
        <a:spcBef>
          <a:spcPct val="20000"/>
        </a:spcBef>
        <a:spcAft>
          <a:spcPct val="0"/>
        </a:spcAft>
        <a:buChar char="•"/>
        <a:defRPr sz="2400">
          <a:solidFill>
            <a:schemeClr val="tx1"/>
          </a:solidFill>
          <a:latin typeface="+mn-lt"/>
        </a:defRPr>
      </a:lvl3pPr>
      <a:lvl4pPr marL="1600200" indent="-228600" algn="l" rtl="0" fontAlgn="base">
        <a:spcBef>
          <a:spcPct val="20000"/>
        </a:spcBef>
        <a:spcAft>
          <a:spcPct val="0"/>
        </a:spcAft>
        <a:buChar char="–"/>
        <a:defRPr sz="2000">
          <a:solidFill>
            <a:schemeClr val="tx1"/>
          </a:solidFill>
          <a:latin typeface="+mn-lt"/>
        </a:defRPr>
      </a:lvl4pPr>
      <a:lvl5pPr marL="20574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9pPr>
    </p:bodyStyle>
    <p:otherStyle>
      <a:defPPr>
        <a:defRPr lang="cs-CZ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2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Zástupný symbol pro nadpis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cs-CZ" smtClean="0"/>
              <a:t>Kliknutím lze upravit styl.</a:t>
            </a:r>
            <a:endParaRPr lang="cs-CZ"/>
          </a:p>
        </p:txBody>
      </p:sp>
      <p:sp>
        <p:nvSpPr>
          <p:cNvPr id="3" name="Zástupný symbol pro text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cs-CZ" smtClean="0"/>
              <a:t>Kliknutím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CD2466D-9A2F-4F9A-8095-8C8C55F015D1}" type="slidenum">
              <a:rPr lang="cs-CZ" smtClean="0"/>
              <a:pPr/>
              <a:t>‹#›</a:t>
            </a:fld>
            <a:endParaRPr lang="cs-CZ"/>
          </a:p>
        </p:txBody>
      </p:sp>
    </p:spTree>
    <p:extLst>
      <p:ext uri="{BB962C8B-B14F-4D97-AF65-F5344CB8AC3E}">
        <p14:creationId xmlns:p14="http://schemas.microsoft.com/office/powerpoint/2010/main" val="326506718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12" r:id="rId1"/>
    <p:sldLayoutId id="2147483713" r:id="rId2"/>
    <p:sldLayoutId id="2147483714" r:id="rId3"/>
    <p:sldLayoutId id="2147483715" r:id="rId4"/>
    <p:sldLayoutId id="2147483716" r:id="rId5"/>
    <p:sldLayoutId id="2147483717" r:id="rId6"/>
    <p:sldLayoutId id="2147483718" r:id="rId7"/>
    <p:sldLayoutId id="2147483719" r:id="rId8"/>
    <p:sldLayoutId id="2147483720" r:id="rId9"/>
    <p:sldLayoutId id="2147483721" r:id="rId10"/>
    <p:sldLayoutId id="2147483722" r:id="rId11"/>
  </p:sldLayoutIdLst>
  <p:transition spd="slow">
    <p:push/>
  </p:transition>
  <p:timing>
    <p:tnLst>
      <p:par>
        <p:cTn id="1" dur="indefinite" restart="never" nodeType="tmRoot"/>
      </p:par>
    </p:tnLst>
  </p:timing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cs-CZ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5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slideLayout" Target="../slideLayouts/slideLayout15.xml"/><Relationship Id="rId1" Type="http://schemas.openxmlformats.org/officeDocument/2006/relationships/vmlDrawing" Target="../drawings/vmlDrawing1.vml"/><Relationship Id="rId5" Type="http://schemas.openxmlformats.org/officeDocument/2006/relationships/image" Target="../media/image4.wmf"/><Relationship Id="rId4" Type="http://schemas.openxmlformats.org/officeDocument/2006/relationships/oleObject" Target="../embeddings/oleObject1.bin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5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5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5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5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5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e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5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5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/>
          <p:cNvSpPr>
            <a:spLocks noGrp="1" noChangeArrowheads="1"/>
          </p:cNvSpPr>
          <p:nvPr>
            <p:ph type="ctrTitle"/>
          </p:nvPr>
        </p:nvSpPr>
        <p:spPr>
          <a:xfrm>
            <a:off x="685800" y="3276600"/>
            <a:ext cx="7772400" cy="914400"/>
          </a:xfrm>
        </p:spPr>
        <p:txBody>
          <a:bodyPr/>
          <a:lstStyle/>
          <a:p>
            <a:r>
              <a:rPr lang="cs-CZ" sz="4800" b="1" dirty="0" smtClean="0">
                <a:effectLst>
                  <a:outerShdw blurRad="38100" dist="38100" dir="2700000" algn="tl">
                    <a:srgbClr val="000000"/>
                  </a:outerShdw>
                </a:effectLst>
              </a:rPr>
              <a:t>VLASTNOSTI NEROSTŮ</a:t>
            </a:r>
            <a:endParaRPr lang="cs-CZ" sz="4800" b="1" dirty="0">
              <a:effectLst>
                <a:outerShdw blurRad="38100" dist="38100" dir="2700000" algn="tl">
                  <a:srgbClr val="000000"/>
                </a:outerShdw>
              </a:effectLst>
            </a:endParaRPr>
          </a:p>
        </p:txBody>
      </p:sp>
      <p:pic>
        <p:nvPicPr>
          <p:cNvPr id="4100" name="Picture 4" descr="OPVK_hor_zakladni_logolink_RGB_cz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52600" y="609600"/>
            <a:ext cx="5575300" cy="121761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103" name="Text Box 7"/>
          <p:cNvSpPr txBox="1">
            <a:spLocks noChangeArrowheads="1"/>
          </p:cNvSpPr>
          <p:nvPr/>
        </p:nvSpPr>
        <p:spPr bwMode="auto">
          <a:xfrm>
            <a:off x="9072563" y="4760913"/>
            <a:ext cx="184150" cy="3667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pPr algn="ctr"/>
            <a:endParaRPr lang="cs-CZ"/>
          </a:p>
        </p:txBody>
      </p:sp>
      <p:sp>
        <p:nvSpPr>
          <p:cNvPr id="4110" name="Text Box 14"/>
          <p:cNvSpPr txBox="1">
            <a:spLocks noChangeArrowheads="1"/>
          </p:cNvSpPr>
          <p:nvPr/>
        </p:nvSpPr>
        <p:spPr bwMode="auto">
          <a:xfrm>
            <a:off x="0" y="4572000"/>
            <a:ext cx="9144000" cy="1477328"/>
          </a:xfrm>
          <a:prstGeom prst="rect">
            <a:avLst/>
          </a:prstGeom>
          <a:solidFill>
            <a:schemeClr val="accent1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 algn="ctr"/>
            <a:r>
              <a:rPr lang="cs-CZ" b="1" smtClean="0"/>
              <a:t>Př_127_Mineralogie_Vlastnosti </a:t>
            </a:r>
            <a:r>
              <a:rPr lang="cs-CZ" b="1" dirty="0" smtClean="0"/>
              <a:t>nerostů</a:t>
            </a:r>
          </a:p>
          <a:p>
            <a:pPr algn="ctr"/>
            <a:endParaRPr lang="cs-CZ" b="1" dirty="0" smtClean="0"/>
          </a:p>
          <a:p>
            <a:pPr algn="ctr"/>
            <a:r>
              <a:rPr lang="cs-CZ" b="1" dirty="0" smtClean="0"/>
              <a:t>Autor</a:t>
            </a:r>
            <a:r>
              <a:rPr lang="cs-CZ" b="1" dirty="0"/>
              <a:t>: Mgr. </a:t>
            </a:r>
            <a:r>
              <a:rPr lang="cs-CZ" b="1" dirty="0" smtClean="0"/>
              <a:t>Drahomíra Kalandrová</a:t>
            </a:r>
          </a:p>
          <a:p>
            <a:pPr algn="ctr"/>
            <a:endParaRPr lang="cs-CZ" dirty="0"/>
          </a:p>
          <a:p>
            <a:pPr algn="ctr"/>
            <a:r>
              <a:rPr lang="cs-CZ" dirty="0"/>
              <a:t>Škola: Základní škola </a:t>
            </a:r>
            <a:r>
              <a:rPr lang="cs-CZ" dirty="0" smtClean="0"/>
              <a:t>Fryšták, </a:t>
            </a:r>
            <a:r>
              <a:rPr lang="cs-CZ" dirty="0"/>
              <a:t>okres </a:t>
            </a:r>
            <a:r>
              <a:rPr lang="cs-CZ" dirty="0" smtClean="0"/>
              <a:t>Zlín</a:t>
            </a:r>
            <a:endParaRPr lang="cs-CZ" dirty="0"/>
          </a:p>
        </p:txBody>
      </p:sp>
      <p:sp>
        <p:nvSpPr>
          <p:cNvPr id="4113" name="Text Box 17"/>
          <p:cNvSpPr txBox="1">
            <a:spLocks noChangeArrowheads="1"/>
          </p:cNvSpPr>
          <p:nvPr/>
        </p:nvSpPr>
        <p:spPr bwMode="auto">
          <a:xfrm>
            <a:off x="0" y="2057400"/>
            <a:ext cx="9144000" cy="823913"/>
          </a:xfrm>
          <a:prstGeom prst="rect">
            <a:avLst/>
          </a:prstGeom>
          <a:solidFill>
            <a:srgbClr val="FFFFFF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 algn="ctr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 algn="ctr"/>
            <a:r>
              <a:rPr lang="cs-CZ"/>
              <a:t>Registrační číslo projektu: CZ.1.07/1.1.38/02.0025</a:t>
            </a:r>
          </a:p>
          <a:p>
            <a:pPr algn="ctr"/>
            <a:r>
              <a:rPr lang="cs-CZ"/>
              <a:t>Název projektu: Modernizace výuky na ZŠ Slušovice, Fryšták, Kašava a Velehrad</a:t>
            </a:r>
          </a:p>
          <a:p>
            <a:pPr algn="ctr"/>
            <a:r>
              <a:rPr lang="cs-CZ" sz="1200"/>
              <a:t>Tento projekt je spolufinancován z Evropského sociálního fondu a státního rozpočtu České republiky.</a:t>
            </a:r>
          </a:p>
        </p:txBody>
      </p:sp>
    </p:spTree>
  </p:cSld>
  <p:clrMapOvr>
    <a:masterClrMapping/>
  </p:clrMapOvr>
  <p:transition spd="slow">
    <p:push/>
  </p:transition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0114" name="Rectangle 2"/>
          <p:cNvSpPr>
            <a:spLocks noGrp="1" noChangeArrowheads="1"/>
          </p:cNvSpPr>
          <p:nvPr>
            <p:ph type="ctrTitle"/>
          </p:nvPr>
        </p:nvSpPr>
        <p:spPr/>
        <p:txBody>
          <a:bodyPr/>
          <a:lstStyle/>
          <a:p>
            <a:r>
              <a:rPr lang="cs-CZ" sz="4800" b="1" dirty="0" smtClean="0">
                <a:effectLst>
                  <a:outerShdw blurRad="38100" dist="38100" dir="2700000" algn="tl">
                    <a:srgbClr val="000000"/>
                  </a:outerShdw>
                </a:effectLst>
              </a:rPr>
              <a:t>Anotace:</a:t>
            </a:r>
            <a:endParaRPr lang="cs-CZ" sz="4800" b="1" dirty="0">
              <a:effectLst>
                <a:outerShdw blurRad="38100" dist="38100" dir="2700000" algn="tl">
                  <a:srgbClr val="000000"/>
                </a:outerShdw>
              </a:effectLst>
            </a:endParaRPr>
          </a:p>
        </p:txBody>
      </p:sp>
      <p:pic>
        <p:nvPicPr>
          <p:cNvPr id="90115" name="Picture 3" descr="OPVK_hor_zakladni_logolink_RGB_cz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52600" y="609600"/>
            <a:ext cx="5575300" cy="121761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90116" name="Text Box 4"/>
          <p:cNvSpPr txBox="1">
            <a:spLocks noChangeArrowheads="1"/>
          </p:cNvSpPr>
          <p:nvPr/>
        </p:nvSpPr>
        <p:spPr bwMode="auto">
          <a:xfrm>
            <a:off x="9072563" y="4760913"/>
            <a:ext cx="184150" cy="3667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pPr algn="ctr"/>
            <a:endParaRPr lang="cs-CZ"/>
          </a:p>
        </p:txBody>
      </p:sp>
      <p:sp>
        <p:nvSpPr>
          <p:cNvPr id="90117" name="Text Box 5"/>
          <p:cNvSpPr txBox="1">
            <a:spLocks noChangeArrowheads="1"/>
          </p:cNvSpPr>
          <p:nvPr/>
        </p:nvSpPr>
        <p:spPr bwMode="auto">
          <a:xfrm>
            <a:off x="0" y="3505200"/>
            <a:ext cx="9144000" cy="2031325"/>
          </a:xfrm>
          <a:prstGeom prst="rect">
            <a:avLst/>
          </a:prstGeom>
          <a:solidFill>
            <a:schemeClr val="accent1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lIns="738000" rIns="738000">
            <a:spAutoFit/>
          </a:bodyPr>
          <a:lstStyle/>
          <a:p>
            <a:pPr indent="-180000">
              <a:buFont typeface="Wingdings" pitchFamily="2" charset="2"/>
              <a:buChar char="q"/>
            </a:pPr>
            <a:r>
              <a:rPr lang="cs-CZ" dirty="0"/>
              <a:t>Digitální učební materiál je určen </a:t>
            </a:r>
            <a:r>
              <a:rPr lang="cs-CZ" dirty="0" smtClean="0"/>
              <a:t>k seznámení a upevňování učiva o vlastnostech nerostů.</a:t>
            </a:r>
          </a:p>
          <a:p>
            <a:pPr>
              <a:buFont typeface="Wingdings" pitchFamily="2" charset="2"/>
              <a:buChar char="q"/>
            </a:pPr>
            <a:r>
              <a:rPr lang="cs-CZ" dirty="0" smtClean="0"/>
              <a:t>Materiál podporuje výklad učitele a přibližuje učivo žákům.</a:t>
            </a:r>
            <a:endParaRPr lang="cs-CZ" dirty="0"/>
          </a:p>
          <a:p>
            <a:pPr>
              <a:buFont typeface="Wingdings" pitchFamily="2" charset="2"/>
              <a:buChar char="q"/>
            </a:pPr>
            <a:r>
              <a:rPr lang="cs-CZ" dirty="0"/>
              <a:t>Je určen pro předmět </a:t>
            </a:r>
            <a:r>
              <a:rPr lang="cs-CZ" dirty="0" smtClean="0"/>
              <a:t>přírodopis, 9. ročník.</a:t>
            </a:r>
            <a:endParaRPr lang="cs-CZ" dirty="0"/>
          </a:p>
          <a:p>
            <a:pPr>
              <a:buFont typeface="Wingdings" pitchFamily="2" charset="2"/>
              <a:buChar char="q"/>
            </a:pPr>
            <a:r>
              <a:rPr lang="cs-CZ" dirty="0"/>
              <a:t>Tento materiál vznikl jako doplňující materiál k </a:t>
            </a:r>
            <a:r>
              <a:rPr lang="cs-CZ" dirty="0" smtClean="0"/>
              <a:t>učebnici: Černík, V</a:t>
            </a:r>
            <a:r>
              <a:rPr lang="cs-CZ" dirty="0"/>
              <a:t>., </a:t>
            </a:r>
            <a:r>
              <a:rPr lang="cs-CZ" dirty="0" smtClean="0"/>
              <a:t>Martinec</a:t>
            </a:r>
            <a:r>
              <a:rPr lang="cs-CZ" dirty="0"/>
              <a:t>, </a:t>
            </a:r>
            <a:r>
              <a:rPr lang="cs-CZ" dirty="0" smtClean="0"/>
              <a:t>Z., Vítek, J., Vodová, V. </a:t>
            </a:r>
            <a:r>
              <a:rPr lang="cs-CZ" i="1" dirty="0" smtClean="0"/>
              <a:t>Přírodopis 9 pro </a:t>
            </a:r>
            <a:r>
              <a:rPr lang="cs-CZ" i="1" dirty="0"/>
              <a:t>základní školy</a:t>
            </a:r>
            <a:r>
              <a:rPr lang="cs-CZ" i="1" dirty="0" smtClean="0"/>
              <a:t>: Geologie a ekologie. </a:t>
            </a:r>
            <a:r>
              <a:rPr lang="nn-NO" dirty="0" smtClean="0"/>
              <a:t>1</a:t>
            </a:r>
            <a:r>
              <a:rPr lang="nn-NO" dirty="0"/>
              <a:t>. vyd. Praha: SPN, </a:t>
            </a:r>
            <a:r>
              <a:rPr lang="nn-NO" dirty="0" smtClean="0"/>
              <a:t>20</a:t>
            </a:r>
            <a:r>
              <a:rPr lang="cs-CZ" dirty="0" smtClean="0"/>
              <a:t>10, </a:t>
            </a:r>
            <a:r>
              <a:rPr lang="cs-CZ" dirty="0"/>
              <a:t>ISBN </a:t>
            </a:r>
            <a:r>
              <a:rPr lang="cs-CZ" dirty="0" smtClean="0"/>
              <a:t>978-80-7235-496-2</a:t>
            </a:r>
            <a:endParaRPr lang="cs-CZ" dirty="0">
              <a:solidFill>
                <a:srgbClr val="171A1B"/>
              </a:solidFill>
            </a:endParaRPr>
          </a:p>
        </p:txBody>
      </p:sp>
    </p:spTree>
  </p:cSld>
  <p:clrMapOvr>
    <a:masterClrMapping/>
  </p:clrMapOvr>
  <p:transition spd="slow">
    <p:push/>
  </p:transition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Nadpis 6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 algn="l"/>
            <a:r>
              <a:rPr lang="cs-CZ" sz="4400" dirty="0" smtClean="0"/>
              <a:t>Fyzikální vlastnosti nerostů</a:t>
            </a:r>
            <a:endParaRPr lang="cs-CZ" sz="4400" dirty="0"/>
          </a:p>
        </p:txBody>
      </p:sp>
      <p:sp>
        <p:nvSpPr>
          <p:cNvPr id="9" name="Zástupný symbol pro obsah 8"/>
          <p:cNvSpPr>
            <a:spLocks noGrp="1"/>
          </p:cNvSpPr>
          <p:nvPr>
            <p:ph sz="half" idx="1"/>
          </p:nvPr>
        </p:nvSpPr>
        <p:spPr/>
        <p:txBody>
          <a:bodyPr>
            <a:normAutofit/>
          </a:bodyPr>
          <a:lstStyle/>
          <a:p>
            <a:r>
              <a:rPr lang="cs-CZ" sz="2800" dirty="0" smtClean="0"/>
              <a:t>Využívají se při určování nerostů</a:t>
            </a:r>
          </a:p>
          <a:p>
            <a:r>
              <a:rPr lang="cs-CZ" dirty="0" smtClean="0"/>
              <a:t>Každý nerost má typické fyzikální vlastnosti</a:t>
            </a:r>
          </a:p>
        </p:txBody>
      </p:sp>
      <p:pic>
        <p:nvPicPr>
          <p:cNvPr id="48136" name="Picture 8" descr="OPVK_hor_zakladni_logolink_RGB_cz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2400" y="5867400"/>
            <a:ext cx="3657600" cy="7969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cxnSp>
        <p:nvCxnSpPr>
          <p:cNvPr id="3" name="Přímá spojnice 2"/>
          <p:cNvCxnSpPr/>
          <p:nvPr/>
        </p:nvCxnSpPr>
        <p:spPr>
          <a:xfrm>
            <a:off x="554205" y="1371600"/>
            <a:ext cx="8132595" cy="0"/>
          </a:xfrm>
          <a:prstGeom prst="line">
            <a:avLst/>
          </a:prstGeom>
          <a:ln w="12700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3074" name="Picture 2"/>
          <p:cNvPicPr>
            <a:picLocks noChangeAspect="1" noChangeArrowheads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2152"/>
          <a:stretch/>
        </p:blipFill>
        <p:spPr bwMode="auto">
          <a:xfrm>
            <a:off x="4704070" y="1752600"/>
            <a:ext cx="3782325" cy="3184922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2" name="TextovéPole 1"/>
          <p:cNvSpPr txBox="1"/>
          <p:nvPr/>
        </p:nvSpPr>
        <p:spPr>
          <a:xfrm>
            <a:off x="6428995" y="4937522"/>
            <a:ext cx="2057400" cy="24622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cs-CZ" sz="1000" dirty="0" smtClean="0">
                <a:latin typeface="+mn-lt"/>
              </a:rPr>
              <a:t>Pyrit</a:t>
            </a:r>
            <a:endParaRPr lang="cs-CZ" sz="1000" dirty="0">
              <a:latin typeface="+mn-lt"/>
            </a:endParaRPr>
          </a:p>
        </p:txBody>
      </p:sp>
    </p:spTree>
  </p:cSld>
  <p:clrMapOvr>
    <a:masterClrMapping/>
  </p:clrMapOvr>
  <p:transition spd="slow">
    <p:push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Nadpis 6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 algn="l"/>
            <a:r>
              <a:rPr lang="cs-CZ" sz="4400" dirty="0" smtClean="0"/>
              <a:t>Hustota</a:t>
            </a:r>
            <a:endParaRPr lang="cs-CZ" sz="4400" dirty="0"/>
          </a:p>
        </p:txBody>
      </p:sp>
      <p:sp>
        <p:nvSpPr>
          <p:cNvPr id="9" name="Zástupný symbol pro obsah 8"/>
          <p:cNvSpPr>
            <a:spLocks noGrp="1"/>
          </p:cNvSpPr>
          <p:nvPr>
            <p:ph sz="half" idx="1"/>
          </p:nvPr>
        </p:nvSpPr>
        <p:spPr/>
        <p:txBody>
          <a:bodyPr>
            <a:normAutofit/>
          </a:bodyPr>
          <a:lstStyle/>
          <a:p>
            <a:r>
              <a:rPr lang="cs-CZ" dirty="0" smtClean="0"/>
              <a:t>Fyzikální veličina</a:t>
            </a:r>
          </a:p>
          <a:p>
            <a:r>
              <a:rPr lang="cs-CZ" dirty="0" smtClean="0"/>
              <a:t>Značí se řeckým písmenem </a:t>
            </a:r>
            <a:r>
              <a:rPr lang="cs-CZ" dirty="0" smtClean="0">
                <a:sym typeface="Symbol"/>
              </a:rPr>
              <a:t></a:t>
            </a:r>
          </a:p>
          <a:p>
            <a:r>
              <a:rPr lang="cs-CZ" dirty="0" smtClean="0">
                <a:sym typeface="Symbol"/>
              </a:rPr>
              <a:t>Jednotkou je kg/m</a:t>
            </a:r>
            <a:r>
              <a:rPr lang="cs-CZ" baseline="30000" dirty="0" smtClean="0">
                <a:sym typeface="Symbol"/>
              </a:rPr>
              <a:t>3</a:t>
            </a:r>
            <a:r>
              <a:rPr lang="cs-CZ" dirty="0" smtClean="0">
                <a:sym typeface="Symbol"/>
              </a:rPr>
              <a:t> nebo g/cm</a:t>
            </a:r>
            <a:r>
              <a:rPr lang="cs-CZ" baseline="30000" dirty="0" smtClean="0">
                <a:sym typeface="Symbol"/>
              </a:rPr>
              <a:t>3</a:t>
            </a:r>
          </a:p>
          <a:p>
            <a:r>
              <a:rPr lang="cs-CZ" dirty="0" smtClean="0">
                <a:sym typeface="Symbol"/>
              </a:rPr>
              <a:t>Je dána vztahem</a:t>
            </a:r>
          </a:p>
        </p:txBody>
      </p:sp>
      <p:pic>
        <p:nvPicPr>
          <p:cNvPr id="48136" name="Picture 8" descr="OPVK_hor_zakladni_logolink_RGB_cz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2400" y="5943600"/>
            <a:ext cx="3657600" cy="7969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cxnSp>
        <p:nvCxnSpPr>
          <p:cNvPr id="3" name="Přímá spojnice 2"/>
          <p:cNvCxnSpPr/>
          <p:nvPr/>
        </p:nvCxnSpPr>
        <p:spPr>
          <a:xfrm>
            <a:off x="554205" y="1371600"/>
            <a:ext cx="8132595" cy="0"/>
          </a:xfrm>
          <a:prstGeom prst="line">
            <a:avLst/>
          </a:prstGeom>
          <a:ln w="12700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aphicFrame>
        <p:nvGraphicFramePr>
          <p:cNvPr id="6" name="Objekt 5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525838179"/>
              </p:ext>
            </p:extLst>
          </p:nvPr>
        </p:nvGraphicFramePr>
        <p:xfrm>
          <a:off x="819150" y="4572000"/>
          <a:ext cx="1411288" cy="8334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46" name="Rovnice" r:id="rId4" imgW="444240" imgH="393480" progId="Equation.3">
                  <p:embed/>
                </p:oleObj>
              </mc:Choice>
              <mc:Fallback>
                <p:oleObj name="Rovnice" r:id="rId4" imgW="444240" imgH="393480" progId="Equation.3">
                  <p:embed/>
                  <p:pic>
                    <p:nvPicPr>
                      <p:cNvPr id="0" name="Picture 21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5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819150" y="4572000"/>
                        <a:ext cx="1411288" cy="833438"/>
                      </a:xfrm>
                      <a:prstGeom prst="rect">
                        <a:avLst/>
                      </a:prstGeom>
                      <a:noFill/>
                      <a:ln w="19050">
                        <a:solidFill>
                          <a:srgbClr val="000000"/>
                        </a:solidFill>
                        <a:miter lim="800000"/>
                        <a:headEnd/>
                        <a:tailEnd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10" name="TextovéPole 9"/>
          <p:cNvSpPr txBox="1"/>
          <p:nvPr/>
        </p:nvSpPr>
        <p:spPr>
          <a:xfrm>
            <a:off x="4648200" y="1752600"/>
            <a:ext cx="4038600" cy="830997"/>
          </a:xfrm>
          <a:prstGeom prst="rect">
            <a:avLst/>
          </a:prstGeom>
          <a:noFill/>
          <a:ln w="28575">
            <a:solidFill>
              <a:schemeClr val="accent6">
                <a:lumMod val="75000"/>
              </a:schemeClr>
            </a:solidFill>
          </a:ln>
        </p:spPr>
        <p:txBody>
          <a:bodyPr wrap="square" rtlCol="0">
            <a:spAutoFit/>
          </a:bodyPr>
          <a:lstStyle/>
          <a:p>
            <a:r>
              <a:rPr lang="cs-CZ" sz="2400" i="1" dirty="0" smtClean="0">
                <a:latin typeface="+mn-lt"/>
              </a:rPr>
              <a:t>Na kterých fyzikálních vlastnostech hustota závisí?</a:t>
            </a:r>
            <a:endParaRPr lang="cs-CZ" sz="2400" i="1" dirty="0">
              <a:latin typeface="+mn-lt"/>
            </a:endParaRPr>
          </a:p>
        </p:txBody>
      </p:sp>
      <p:sp>
        <p:nvSpPr>
          <p:cNvPr id="11" name="TextovéPole 10"/>
          <p:cNvSpPr txBox="1"/>
          <p:nvPr/>
        </p:nvSpPr>
        <p:spPr>
          <a:xfrm>
            <a:off x="4648200" y="2971800"/>
            <a:ext cx="4038600" cy="830997"/>
          </a:xfrm>
          <a:prstGeom prst="rect">
            <a:avLst/>
          </a:prstGeom>
          <a:noFill/>
          <a:ln w="28575">
            <a:solidFill>
              <a:schemeClr val="accent6">
                <a:lumMod val="75000"/>
              </a:schemeClr>
            </a:solidFill>
          </a:ln>
        </p:spPr>
        <p:txBody>
          <a:bodyPr wrap="square" rtlCol="0">
            <a:spAutoFit/>
          </a:bodyPr>
          <a:lstStyle/>
          <a:p>
            <a:r>
              <a:rPr lang="cs-CZ" sz="2400" i="1" dirty="0" smtClean="0">
                <a:latin typeface="+mn-lt"/>
              </a:rPr>
              <a:t>Vyhledej hustotu některých látek ve fyzikálních tabulkách. </a:t>
            </a:r>
            <a:endParaRPr lang="cs-CZ" sz="2400" i="1" dirty="0">
              <a:latin typeface="+mn-lt"/>
            </a:endParaRPr>
          </a:p>
        </p:txBody>
      </p:sp>
    </p:spTree>
  </p:cSld>
  <p:clrMapOvr>
    <a:masterClrMapping/>
  </p:clrMapOvr>
  <p:transition spd="slow">
    <p:push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1000"/>
                                        <p:tgtEl>
                                          <p:spTgt spid="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1000"/>
                                        <p:tgtEl>
                                          <p:spTgt spid="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>
                      <p:stCondLst>
                        <p:cond delay="indefinite"/>
                      </p:stCondLst>
                      <p:childTnLst>
                        <p:par>
                          <p:cTn id="25" fill="hold">
                            <p:stCondLst>
                              <p:cond delay="0"/>
                            </p:stCondLst>
                            <p:childTnLst>
                              <p:par>
                                <p:cTn id="26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8" dur="1000"/>
                                        <p:tgtEl>
                                          <p:spTgt spid="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9" dur="1000" fill="hold"/>
                                        <p:tgtEl>
                                          <p:spTgt spid="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" dur="1000" fill="hold"/>
                                        <p:tgtEl>
                                          <p:spTgt spid="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53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5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6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8" fill="hold">
                      <p:stCondLst>
                        <p:cond delay="indefinite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2" dur="1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3" dur="1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4" dur="10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>
                      <p:stCondLst>
                        <p:cond delay="indefinite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9" dur="1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0" dur="1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51" dur="10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 animBg="1"/>
      <p:bldP spid="11" grpId="0" animBg="1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Nadpis 6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 algn="l"/>
            <a:r>
              <a:rPr lang="cs-CZ" sz="4400" dirty="0" smtClean="0"/>
              <a:t>Tvrdost</a:t>
            </a:r>
            <a:endParaRPr lang="cs-CZ" sz="4400" dirty="0"/>
          </a:p>
        </p:txBody>
      </p:sp>
      <p:sp>
        <p:nvSpPr>
          <p:cNvPr id="9" name="Zástupný symbol pro obsah 8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3962400" cy="4525963"/>
          </a:xfrm>
        </p:spPr>
        <p:txBody>
          <a:bodyPr>
            <a:noAutofit/>
          </a:bodyPr>
          <a:lstStyle/>
          <a:p>
            <a:r>
              <a:rPr lang="cs-CZ" dirty="0" smtClean="0"/>
              <a:t>Schopnost nerostu odolávat mechanickému působení</a:t>
            </a:r>
          </a:p>
          <a:p>
            <a:r>
              <a:rPr lang="cs-CZ" dirty="0" smtClean="0"/>
              <a:t>Určuje se srovnáváním s tvrdostí nerostů ze stupnice tvrdosti</a:t>
            </a:r>
          </a:p>
          <a:p>
            <a:pPr marL="0" indent="0">
              <a:buNone/>
            </a:pPr>
            <a:endParaRPr lang="cs-CZ" dirty="0" smtClean="0"/>
          </a:p>
        </p:txBody>
      </p:sp>
      <p:sp>
        <p:nvSpPr>
          <p:cNvPr id="2" name="Zástupný symbol pro obsah 1"/>
          <p:cNvSpPr>
            <a:spLocks noGrp="1"/>
          </p:cNvSpPr>
          <p:nvPr>
            <p:ph sz="half" idx="2"/>
          </p:nvPr>
        </p:nvSpPr>
        <p:spPr/>
        <p:txBody>
          <a:bodyPr>
            <a:noAutofit/>
          </a:bodyPr>
          <a:lstStyle/>
          <a:p>
            <a:pPr marL="514350" indent="-514350">
              <a:buAutoNum type="arabicPlain"/>
            </a:pPr>
            <a:r>
              <a:rPr lang="cs-CZ" sz="2400" dirty="0" smtClean="0"/>
              <a:t>Mastek</a:t>
            </a:r>
          </a:p>
          <a:p>
            <a:pPr marL="514350" indent="-514350">
              <a:buAutoNum type="arabicPlain"/>
            </a:pPr>
            <a:r>
              <a:rPr lang="cs-CZ" sz="2400" dirty="0" smtClean="0"/>
              <a:t>Sůl kamenná</a:t>
            </a:r>
          </a:p>
          <a:p>
            <a:pPr marL="514350" indent="-514350">
              <a:buAutoNum type="arabicPlain"/>
            </a:pPr>
            <a:r>
              <a:rPr lang="cs-CZ" sz="2400" dirty="0" smtClean="0"/>
              <a:t>Kalcit</a:t>
            </a:r>
          </a:p>
          <a:p>
            <a:pPr marL="514350" indent="-514350">
              <a:buAutoNum type="arabicPlain"/>
            </a:pPr>
            <a:r>
              <a:rPr lang="cs-CZ" sz="2400" dirty="0" smtClean="0"/>
              <a:t>Fluorit</a:t>
            </a:r>
          </a:p>
          <a:p>
            <a:pPr marL="514350" indent="-514350">
              <a:buAutoNum type="arabicPlain"/>
            </a:pPr>
            <a:r>
              <a:rPr lang="cs-CZ" sz="2400" dirty="0" smtClean="0"/>
              <a:t>Apatit</a:t>
            </a:r>
          </a:p>
          <a:p>
            <a:pPr marL="514350" indent="-514350">
              <a:buAutoNum type="arabicPlain"/>
            </a:pPr>
            <a:r>
              <a:rPr lang="cs-CZ" sz="2400" dirty="0" smtClean="0"/>
              <a:t>Živec (ortoklas)</a:t>
            </a:r>
          </a:p>
          <a:p>
            <a:pPr marL="514350" indent="-514350">
              <a:buAutoNum type="arabicPlain"/>
            </a:pPr>
            <a:r>
              <a:rPr lang="cs-CZ" sz="2400" dirty="0" smtClean="0"/>
              <a:t>Křemen</a:t>
            </a:r>
          </a:p>
          <a:p>
            <a:pPr marL="514350" indent="-514350">
              <a:buAutoNum type="arabicPlain"/>
            </a:pPr>
            <a:r>
              <a:rPr lang="cs-CZ" sz="2400" dirty="0" smtClean="0"/>
              <a:t>Topaz</a:t>
            </a:r>
          </a:p>
          <a:p>
            <a:pPr marL="514350" indent="-514350">
              <a:buAutoNum type="arabicPlain"/>
            </a:pPr>
            <a:r>
              <a:rPr lang="cs-CZ" sz="2400" dirty="0" smtClean="0"/>
              <a:t>Korund</a:t>
            </a:r>
          </a:p>
          <a:p>
            <a:pPr marL="514350" indent="-514350">
              <a:buAutoNum type="arabicPlain"/>
            </a:pPr>
            <a:r>
              <a:rPr lang="cs-CZ" sz="2400" dirty="0" smtClean="0"/>
              <a:t>Diamant</a:t>
            </a:r>
          </a:p>
        </p:txBody>
      </p:sp>
      <p:pic>
        <p:nvPicPr>
          <p:cNvPr id="48136" name="Picture 8" descr="OPVK_hor_zakladni_logolink_RGB_cz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2400" y="5867400"/>
            <a:ext cx="3657600" cy="7969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cxnSp>
        <p:nvCxnSpPr>
          <p:cNvPr id="3" name="Přímá spojnice 2"/>
          <p:cNvCxnSpPr/>
          <p:nvPr/>
        </p:nvCxnSpPr>
        <p:spPr>
          <a:xfrm>
            <a:off x="554205" y="1371600"/>
            <a:ext cx="8132595" cy="0"/>
          </a:xfrm>
          <a:prstGeom prst="line">
            <a:avLst/>
          </a:prstGeom>
          <a:ln w="12700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562675255"/>
      </p:ext>
    </p:extLst>
  </p:cSld>
  <p:clrMapOvr>
    <a:masterClrMapping/>
  </p:clrMapOvr>
  <p:transition spd="slow">
    <p:push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1000"/>
                                        <p:tgtEl>
                                          <p:spTgt spid="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1000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4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6" dur="1000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7" dur="1000" fill="hold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8" dur="1000" fill="hold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9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1" dur="1000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2" dur="1000" fill="hold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3" dur="1000" fill="hold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4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6" dur="1000"/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7" dur="1000" fill="hold"/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8" dur="1000" fill="hold"/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9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1" dur="1000"/>
                                        <p:tgtEl>
                                          <p:spTgt spid="2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2" dur="1000" fill="hold"/>
                                        <p:tgtEl>
                                          <p:spTgt spid="2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3" dur="1000" fill="hold"/>
                                        <p:tgtEl>
                                          <p:spTgt spid="2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44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6" dur="1000"/>
                                        <p:tgtEl>
                                          <p:spTgt spid="2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7" dur="1000" fill="hold"/>
                                        <p:tgtEl>
                                          <p:spTgt spid="2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8" dur="1000" fill="hold"/>
                                        <p:tgtEl>
                                          <p:spTgt spid="2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49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1" dur="1000"/>
                                        <p:tgtEl>
                                          <p:spTgt spid="2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52" dur="1000" fill="hold"/>
                                        <p:tgtEl>
                                          <p:spTgt spid="2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3" dur="1000" fill="hold"/>
                                        <p:tgtEl>
                                          <p:spTgt spid="2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54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6" dur="1000"/>
                                        <p:tgtEl>
                                          <p:spTgt spid="2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57" dur="1000" fill="hold"/>
                                        <p:tgtEl>
                                          <p:spTgt spid="2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8" dur="1000" fill="hold"/>
                                        <p:tgtEl>
                                          <p:spTgt spid="2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59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1" dur="1000"/>
                                        <p:tgtEl>
                                          <p:spTgt spid="2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62" dur="1000" fill="hold"/>
                                        <p:tgtEl>
                                          <p:spTgt spid="2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3" dur="1000" fill="hold"/>
                                        <p:tgtEl>
                                          <p:spTgt spid="2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64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6" dur="1000"/>
                                        <p:tgtEl>
                                          <p:spTgt spid="2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67" dur="1000" fill="hold"/>
                                        <p:tgtEl>
                                          <p:spTgt spid="2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8" dur="1000" fill="hold"/>
                                        <p:tgtEl>
                                          <p:spTgt spid="2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Nadpis 6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 algn="l"/>
            <a:r>
              <a:rPr lang="cs-CZ" sz="4400" dirty="0" smtClean="0"/>
              <a:t>Štěpnost a lom</a:t>
            </a:r>
            <a:endParaRPr lang="cs-CZ" sz="4400" dirty="0"/>
          </a:p>
        </p:txBody>
      </p:sp>
      <p:sp>
        <p:nvSpPr>
          <p:cNvPr id="10" name="Zástupný symbol pro obsah 9"/>
          <p:cNvSpPr>
            <a:spLocks noGrp="1"/>
          </p:cNvSpPr>
          <p:nvPr>
            <p:ph sz="half" idx="1"/>
          </p:nvPr>
        </p:nvSpPr>
        <p:spPr/>
        <p:txBody>
          <a:bodyPr>
            <a:normAutofit lnSpcReduction="10000"/>
          </a:bodyPr>
          <a:lstStyle/>
          <a:p>
            <a:r>
              <a:rPr lang="cs-CZ" dirty="0" smtClean="0"/>
              <a:t>Štěpnost – schopnost nerostu oddělovat se při mechanickém působení podle rovných lesklých ploch (štípou se podle rovných ploch)</a:t>
            </a:r>
          </a:p>
          <a:p>
            <a:pPr lvl="1" indent="-342900">
              <a:buFont typeface="Arial" pitchFamily="34" charset="0"/>
              <a:buChar char="•"/>
            </a:pPr>
            <a:r>
              <a:rPr lang="cs-CZ" sz="2000" i="1" dirty="0"/>
              <a:t>Výborná</a:t>
            </a:r>
          </a:p>
          <a:p>
            <a:pPr lvl="1" indent="-342900">
              <a:buFont typeface="Arial" pitchFamily="34" charset="0"/>
              <a:buChar char="•"/>
            </a:pPr>
            <a:r>
              <a:rPr lang="cs-CZ" sz="2000" i="1" dirty="0"/>
              <a:t>Velmi dobrá</a:t>
            </a:r>
          </a:p>
          <a:p>
            <a:pPr lvl="1" indent="-342900">
              <a:buFont typeface="Arial" pitchFamily="34" charset="0"/>
              <a:buChar char="•"/>
            </a:pPr>
            <a:r>
              <a:rPr lang="cs-CZ" sz="2000" i="1" dirty="0"/>
              <a:t>Dobrá</a:t>
            </a:r>
          </a:p>
          <a:p>
            <a:pPr lvl="1" indent="-342900">
              <a:buFont typeface="Arial" pitchFamily="34" charset="0"/>
              <a:buChar char="•"/>
            </a:pPr>
            <a:r>
              <a:rPr lang="cs-CZ" sz="2000" i="1" dirty="0" smtClean="0"/>
              <a:t>Nedokonalá</a:t>
            </a:r>
          </a:p>
          <a:p>
            <a:pPr marL="342900" lvl="1" indent="-342900">
              <a:buFont typeface="Arial" pitchFamily="34" charset="0"/>
              <a:buChar char="•"/>
            </a:pPr>
            <a:r>
              <a:rPr lang="cs-CZ" sz="2800" dirty="0"/>
              <a:t>Nerosty štěpné</a:t>
            </a:r>
          </a:p>
          <a:p>
            <a:endParaRPr lang="cs-CZ" dirty="0"/>
          </a:p>
        </p:txBody>
      </p:sp>
      <p:sp>
        <p:nvSpPr>
          <p:cNvPr id="11" name="Zástupný symbol pro obsah 10"/>
          <p:cNvSpPr>
            <a:spLocks noGrp="1"/>
          </p:cNvSpPr>
          <p:nvPr>
            <p:ph sz="half" idx="2"/>
          </p:nvPr>
        </p:nvSpPr>
        <p:spPr/>
        <p:txBody>
          <a:bodyPr>
            <a:normAutofit lnSpcReduction="10000"/>
          </a:bodyPr>
          <a:lstStyle/>
          <a:p>
            <a:r>
              <a:rPr lang="cs-CZ" dirty="0" smtClean="0"/>
              <a:t>Lom –</a:t>
            </a:r>
            <a:r>
              <a:rPr lang="cs-CZ" dirty="0" smtClean="0">
                <a:sym typeface="Wingdings 3"/>
              </a:rPr>
              <a:t> </a:t>
            </a:r>
            <a:r>
              <a:rPr lang="cs-CZ" dirty="0" smtClean="0"/>
              <a:t>při mechanickém působení se nerosty lámou podle nerovných ploch</a:t>
            </a:r>
          </a:p>
          <a:p>
            <a:r>
              <a:rPr lang="cs-CZ" dirty="0" smtClean="0"/>
              <a:t>Nerosty lomné</a:t>
            </a:r>
            <a:endParaRPr lang="cs-CZ" dirty="0"/>
          </a:p>
        </p:txBody>
      </p:sp>
      <p:pic>
        <p:nvPicPr>
          <p:cNvPr id="48136" name="Picture 8" descr="OPVK_hor_zakladni_logolink_RGB_cz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4800" y="5875361"/>
            <a:ext cx="3657600" cy="7969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cxnSp>
        <p:nvCxnSpPr>
          <p:cNvPr id="3" name="Přímá spojnice 2"/>
          <p:cNvCxnSpPr/>
          <p:nvPr/>
        </p:nvCxnSpPr>
        <p:spPr>
          <a:xfrm>
            <a:off x="554205" y="1371600"/>
            <a:ext cx="8132595" cy="0"/>
          </a:xfrm>
          <a:prstGeom prst="line">
            <a:avLst/>
          </a:prstGeom>
          <a:ln w="12700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2050" name="Picture 2"/>
          <p:cNvPicPr>
            <a:picLocks noChangeAspect="1" noChangeArrowheads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4879" t="15283" r="9375" b="7931"/>
          <a:stretch/>
        </p:blipFill>
        <p:spPr bwMode="auto">
          <a:xfrm>
            <a:off x="5179325" y="3925788"/>
            <a:ext cx="3505200" cy="2149742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12" name="TextovéPole 11"/>
          <p:cNvSpPr txBox="1"/>
          <p:nvPr/>
        </p:nvSpPr>
        <p:spPr>
          <a:xfrm>
            <a:off x="6095999" y="6075530"/>
            <a:ext cx="2588525" cy="24622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cs-CZ" sz="1000" dirty="0" smtClean="0">
                <a:latin typeface="+mn-lt"/>
              </a:rPr>
              <a:t>Růženín</a:t>
            </a:r>
            <a:endParaRPr lang="cs-CZ" sz="1000" dirty="0">
              <a:latin typeface="+mn-lt"/>
            </a:endParaRPr>
          </a:p>
        </p:txBody>
      </p:sp>
    </p:spTree>
    <p:extLst>
      <p:ext uri="{BB962C8B-B14F-4D97-AF65-F5344CB8AC3E}">
        <p14:creationId xmlns:p14="http://schemas.microsoft.com/office/powerpoint/2010/main" val="3623785584"/>
      </p:ext>
    </p:extLst>
  </p:cSld>
  <p:clrMapOvr>
    <a:masterClrMapping/>
  </p:clrMapOvr>
  <p:transition spd="slow">
    <p:push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1000"/>
                                        <p:tgtEl>
                                          <p:spTgt spid="10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10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10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5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1000"/>
                                        <p:tgtEl>
                                          <p:spTgt spid="10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8" dur="1000" fill="hold"/>
                                        <p:tgtEl>
                                          <p:spTgt spid="10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10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0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1000"/>
                                        <p:tgtEl>
                                          <p:spTgt spid="10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10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" dur="1000" fill="hold"/>
                                        <p:tgtEl>
                                          <p:spTgt spid="10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5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1000"/>
                                        <p:tgtEl>
                                          <p:spTgt spid="10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8" dur="1000" fill="hold"/>
                                        <p:tgtEl>
                                          <p:spTgt spid="10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9" dur="1000" fill="hold"/>
                                        <p:tgtEl>
                                          <p:spTgt spid="10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0" fill="hold">
                      <p:stCondLst>
                        <p:cond delay="indefinite"/>
                      </p:stCondLst>
                      <p:childTnLst>
                        <p:par>
                          <p:cTn id="31" fill="hold">
                            <p:stCondLst>
                              <p:cond delay="0"/>
                            </p:stCondLst>
                            <p:childTnLst>
                              <p:par>
                                <p:cTn id="32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4" dur="1000"/>
                                        <p:tgtEl>
                                          <p:spTgt spid="10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5" dur="1000" fill="hold"/>
                                        <p:tgtEl>
                                          <p:spTgt spid="10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6" dur="1000" fill="hold"/>
                                        <p:tgtEl>
                                          <p:spTgt spid="10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7" fill="hold">
                      <p:stCondLst>
                        <p:cond delay="indefinite"/>
                      </p:stCondLst>
                      <p:childTnLst>
                        <p:par>
                          <p:cTn id="38" fill="hold">
                            <p:stCondLst>
                              <p:cond delay="0"/>
                            </p:stCondLst>
                            <p:childTnLst>
                              <p:par>
                                <p:cTn id="3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1" presetID="5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3" dur="500" fill="hold"/>
                                        <p:tgtEl>
                                          <p:spTgt spid="205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4" dur="500" fill="hold"/>
                                        <p:tgtEl>
                                          <p:spTgt spid="205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5" dur="500"/>
                                        <p:tgtEl>
                                          <p:spTgt spid="205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6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8" fill="hold">
                      <p:stCondLst>
                        <p:cond delay="indefinite"/>
                      </p:stCondLst>
                      <p:childTnLst>
                        <p:par>
                          <p:cTn id="49" fill="hold">
                            <p:stCondLst>
                              <p:cond delay="0"/>
                            </p:stCondLst>
                            <p:childTnLst>
                              <p:par>
                                <p:cTn id="50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2" dur="1000"/>
                                        <p:tgtEl>
                                          <p:spTgt spid="1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53" dur="1000" fill="hold"/>
                                        <p:tgtEl>
                                          <p:spTgt spid="1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4" dur="1000" fill="hold"/>
                                        <p:tgtEl>
                                          <p:spTgt spid="1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Nadpis 6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 algn="l"/>
            <a:r>
              <a:rPr lang="cs-CZ" sz="4400" dirty="0" smtClean="0"/>
              <a:t>Pevnost a soudržnost</a:t>
            </a:r>
            <a:endParaRPr lang="cs-CZ" sz="4400" dirty="0"/>
          </a:p>
        </p:txBody>
      </p:sp>
      <p:sp>
        <p:nvSpPr>
          <p:cNvPr id="10" name="Zástupný symbol pro obsah 9"/>
          <p:cNvSpPr>
            <a:spLocks noGrp="1"/>
          </p:cNvSpPr>
          <p:nvPr>
            <p:ph sz="half" idx="1"/>
          </p:nvPr>
        </p:nvSpPr>
        <p:spPr/>
        <p:txBody>
          <a:bodyPr>
            <a:normAutofit/>
          </a:bodyPr>
          <a:lstStyle/>
          <a:p>
            <a:r>
              <a:rPr lang="cs-CZ" dirty="0" smtClean="0"/>
              <a:t>Pevnost – schopnost nerostu odolávat tlaku nebo nárazu</a:t>
            </a:r>
          </a:p>
          <a:p>
            <a:pPr marL="0" indent="0">
              <a:buNone/>
            </a:pPr>
            <a:endParaRPr lang="cs-CZ" dirty="0"/>
          </a:p>
        </p:txBody>
      </p:sp>
      <p:sp>
        <p:nvSpPr>
          <p:cNvPr id="11" name="Zástupný symbol pro obsah 10"/>
          <p:cNvSpPr>
            <a:spLocks noGrp="1"/>
          </p:cNvSpPr>
          <p:nvPr>
            <p:ph sz="half" idx="2"/>
          </p:nvPr>
        </p:nvSpPr>
        <p:spPr/>
        <p:txBody>
          <a:bodyPr>
            <a:normAutofit/>
          </a:bodyPr>
          <a:lstStyle/>
          <a:p>
            <a:r>
              <a:rPr lang="cs-CZ" dirty="0" smtClean="0"/>
              <a:t>Soudržnost – schopnost stavebních částí nerostu zůstat pohromadě</a:t>
            </a:r>
          </a:p>
          <a:p>
            <a:r>
              <a:rPr lang="cs-CZ" dirty="0" smtClean="0"/>
              <a:t>Zkoumá se ohýbáním, tahem, úderem</a:t>
            </a:r>
          </a:p>
          <a:p>
            <a:r>
              <a:rPr lang="cs-CZ" dirty="0" smtClean="0"/>
              <a:t>Rozlišujeme:</a:t>
            </a:r>
          </a:p>
          <a:p>
            <a:pPr lvl="1" indent="-342900">
              <a:buFont typeface="Arial" pitchFamily="34" charset="0"/>
              <a:buChar char="•"/>
            </a:pPr>
            <a:r>
              <a:rPr lang="cs-CZ" i="1" dirty="0" smtClean="0"/>
              <a:t>Křehké nerosty</a:t>
            </a:r>
          </a:p>
          <a:p>
            <a:pPr lvl="1" indent="-342900">
              <a:buFont typeface="Arial" pitchFamily="34" charset="0"/>
              <a:buChar char="•"/>
            </a:pPr>
            <a:r>
              <a:rPr lang="cs-CZ" i="1" dirty="0" smtClean="0"/>
              <a:t>Jemné nerosty</a:t>
            </a:r>
          </a:p>
          <a:p>
            <a:pPr lvl="1" indent="-342900">
              <a:buFont typeface="Arial" pitchFamily="34" charset="0"/>
              <a:buChar char="•"/>
            </a:pPr>
            <a:r>
              <a:rPr lang="cs-CZ" i="1" dirty="0" smtClean="0"/>
              <a:t>Tažné a kujné nerosty</a:t>
            </a:r>
            <a:endParaRPr lang="cs-CZ" i="1" dirty="0"/>
          </a:p>
        </p:txBody>
      </p:sp>
      <p:pic>
        <p:nvPicPr>
          <p:cNvPr id="48136" name="Picture 8" descr="OPVK_hor_zakladni_logolink_RGB_cz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4800" y="5875361"/>
            <a:ext cx="3657600" cy="7969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cxnSp>
        <p:nvCxnSpPr>
          <p:cNvPr id="3" name="Přímá spojnice 2"/>
          <p:cNvCxnSpPr/>
          <p:nvPr/>
        </p:nvCxnSpPr>
        <p:spPr>
          <a:xfrm>
            <a:off x="554205" y="1371600"/>
            <a:ext cx="8132595" cy="0"/>
          </a:xfrm>
          <a:prstGeom prst="line">
            <a:avLst/>
          </a:prstGeom>
          <a:ln w="12700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9" name="TextovéPole 8"/>
          <p:cNvSpPr txBox="1"/>
          <p:nvPr/>
        </p:nvSpPr>
        <p:spPr>
          <a:xfrm>
            <a:off x="609600" y="4038600"/>
            <a:ext cx="3712995" cy="830997"/>
          </a:xfrm>
          <a:prstGeom prst="rect">
            <a:avLst/>
          </a:prstGeom>
          <a:noFill/>
          <a:ln w="28575">
            <a:solidFill>
              <a:schemeClr val="accent6">
                <a:lumMod val="75000"/>
              </a:schemeClr>
            </a:solidFill>
          </a:ln>
        </p:spPr>
        <p:txBody>
          <a:bodyPr wrap="square" rtlCol="0">
            <a:spAutoFit/>
          </a:bodyPr>
          <a:lstStyle/>
          <a:p>
            <a:r>
              <a:rPr lang="cs-CZ" sz="2400" i="1" dirty="0" smtClean="0">
                <a:latin typeface="+mn-lt"/>
              </a:rPr>
              <a:t>Vyzkoušej, do které skupiny nerostů patří tuha</a:t>
            </a:r>
            <a:r>
              <a:rPr lang="cs-CZ" sz="2400" i="1" dirty="0">
                <a:latin typeface="+mn-lt"/>
              </a:rPr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3136523008"/>
      </p:ext>
    </p:extLst>
  </p:cSld>
  <p:clrMapOvr>
    <a:masterClrMapping/>
  </p:clrMapOvr>
  <p:transition spd="slow">
    <p:push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1000"/>
                                        <p:tgtEl>
                                          <p:spTgt spid="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1000"/>
                                        <p:tgtEl>
                                          <p:spTgt spid="1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1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1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>
                      <p:stCondLst>
                        <p:cond delay="indefinite"/>
                      </p:stCondLst>
                      <p:childTnLst>
                        <p:par>
                          <p:cTn id="25" fill="hold">
                            <p:stCondLst>
                              <p:cond delay="0"/>
                            </p:stCondLst>
                            <p:childTnLst>
                              <p:par>
                                <p:cTn id="26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8" dur="1000"/>
                                        <p:tgtEl>
                                          <p:spTgt spid="1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9" dur="1000" fill="hold"/>
                                        <p:tgtEl>
                                          <p:spTgt spid="1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" dur="1000" fill="hold"/>
                                        <p:tgtEl>
                                          <p:spTgt spid="1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1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3" dur="1000"/>
                                        <p:tgtEl>
                                          <p:spTgt spid="1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4" dur="1000" fill="hold"/>
                                        <p:tgtEl>
                                          <p:spTgt spid="1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5" dur="1000" fill="hold"/>
                                        <p:tgtEl>
                                          <p:spTgt spid="1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6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8" dur="1000"/>
                                        <p:tgtEl>
                                          <p:spTgt spid="1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9" dur="1000" fill="hold"/>
                                        <p:tgtEl>
                                          <p:spTgt spid="1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0" dur="1000" fill="hold"/>
                                        <p:tgtEl>
                                          <p:spTgt spid="1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41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3" dur="1000"/>
                                        <p:tgtEl>
                                          <p:spTgt spid="1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4" dur="1000" fill="hold"/>
                                        <p:tgtEl>
                                          <p:spTgt spid="1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5" dur="1000" fill="hold"/>
                                        <p:tgtEl>
                                          <p:spTgt spid="1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6" fill="hold">
                      <p:stCondLst>
                        <p:cond delay="indefinite"/>
                      </p:stCondLst>
                      <p:childTnLst>
                        <p:par>
                          <p:cTn id="47" fill="hold">
                            <p:stCondLst>
                              <p:cond delay="0"/>
                            </p:stCondLst>
                            <p:childTnLst>
                              <p:par>
                                <p:cTn id="48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0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1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52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 build="p"/>
      <p:bldP spid="9" grpId="0" animBg="1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Nadpis 6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 algn="l"/>
            <a:r>
              <a:rPr lang="cs-CZ" sz="4400" dirty="0" smtClean="0"/>
              <a:t>Optické vlastnosti</a:t>
            </a:r>
            <a:endParaRPr lang="cs-CZ" sz="4400" dirty="0"/>
          </a:p>
        </p:txBody>
      </p:sp>
      <p:sp>
        <p:nvSpPr>
          <p:cNvPr id="10" name="Zástupný symbol pro obsah 9"/>
          <p:cNvSpPr>
            <a:spLocks noGrp="1"/>
          </p:cNvSpPr>
          <p:nvPr>
            <p:ph sz="half" idx="1"/>
          </p:nvPr>
        </p:nvSpPr>
        <p:spPr/>
        <p:txBody>
          <a:bodyPr>
            <a:normAutofit/>
          </a:bodyPr>
          <a:lstStyle/>
          <a:p>
            <a:r>
              <a:rPr lang="cs-CZ" dirty="0" smtClean="0"/>
              <a:t>Propustnost světla – určuje se podle množství světla, které nerost propouští</a:t>
            </a:r>
          </a:p>
          <a:p>
            <a:r>
              <a:rPr lang="cs-CZ" dirty="0" smtClean="0"/>
              <a:t>Rozlišujeme:</a:t>
            </a:r>
          </a:p>
          <a:p>
            <a:pPr lvl="1" indent="-342900">
              <a:buFont typeface="Arial" pitchFamily="34" charset="0"/>
              <a:buChar char="•"/>
            </a:pPr>
            <a:r>
              <a:rPr lang="cs-CZ" i="1" dirty="0" smtClean="0"/>
              <a:t>Průhledné nerosty</a:t>
            </a:r>
          </a:p>
          <a:p>
            <a:pPr lvl="1" indent="-342900">
              <a:buFont typeface="Arial" pitchFamily="34" charset="0"/>
              <a:buChar char="•"/>
            </a:pPr>
            <a:r>
              <a:rPr lang="cs-CZ" i="1" dirty="0" smtClean="0"/>
              <a:t>Průsvitné nerosty</a:t>
            </a:r>
          </a:p>
          <a:p>
            <a:pPr lvl="1" indent="-342900">
              <a:buFont typeface="Arial" pitchFamily="34" charset="0"/>
              <a:buChar char="•"/>
            </a:pPr>
            <a:r>
              <a:rPr lang="cs-CZ" i="1" dirty="0" smtClean="0"/>
              <a:t>Neprůsvitné nerosty</a:t>
            </a:r>
          </a:p>
          <a:p>
            <a:pPr marL="0" indent="0">
              <a:buNone/>
            </a:pPr>
            <a:endParaRPr lang="cs-CZ" dirty="0"/>
          </a:p>
        </p:txBody>
      </p:sp>
      <p:sp>
        <p:nvSpPr>
          <p:cNvPr id="11" name="Zástupný symbol pro obsah 10"/>
          <p:cNvSpPr>
            <a:spLocks noGrp="1"/>
          </p:cNvSpPr>
          <p:nvPr>
            <p:ph sz="half" idx="2"/>
          </p:nvPr>
        </p:nvSpPr>
        <p:spPr/>
        <p:txBody>
          <a:bodyPr>
            <a:normAutofit/>
          </a:bodyPr>
          <a:lstStyle/>
          <a:p>
            <a:r>
              <a:rPr lang="cs-CZ" dirty="0" smtClean="0"/>
              <a:t>Lesk – vzniká odrazem světla od povrchu nerostu</a:t>
            </a:r>
          </a:p>
          <a:p>
            <a:r>
              <a:rPr lang="cs-CZ" dirty="0" smtClean="0"/>
              <a:t>Rozlišujeme:</a:t>
            </a:r>
          </a:p>
          <a:p>
            <a:pPr lvl="1" indent="-342900">
              <a:buFont typeface="Arial" pitchFamily="34" charset="0"/>
              <a:buChar char="•"/>
            </a:pPr>
            <a:r>
              <a:rPr lang="cs-CZ" sz="2000" i="1" dirty="0" smtClean="0"/>
              <a:t>Diamantový lesk</a:t>
            </a:r>
          </a:p>
          <a:p>
            <a:pPr lvl="1" indent="-342900">
              <a:buFont typeface="Arial" pitchFamily="34" charset="0"/>
              <a:buChar char="•"/>
            </a:pPr>
            <a:r>
              <a:rPr lang="cs-CZ" sz="2000" i="1" dirty="0" smtClean="0"/>
              <a:t>Kovový lesk</a:t>
            </a:r>
          </a:p>
          <a:p>
            <a:pPr lvl="1" indent="-342900">
              <a:buFont typeface="Arial" pitchFamily="34" charset="0"/>
              <a:buChar char="•"/>
            </a:pPr>
            <a:r>
              <a:rPr lang="cs-CZ" sz="2000" i="1" dirty="0" smtClean="0"/>
              <a:t>Perleťový lesk</a:t>
            </a:r>
          </a:p>
          <a:p>
            <a:pPr lvl="1" indent="-342900">
              <a:buFont typeface="Arial" pitchFamily="34" charset="0"/>
              <a:buChar char="•"/>
            </a:pPr>
            <a:r>
              <a:rPr lang="cs-CZ" sz="2000" i="1" dirty="0" smtClean="0"/>
              <a:t>Skelný lesk aj.</a:t>
            </a:r>
            <a:endParaRPr lang="cs-CZ" sz="2000" i="1" dirty="0"/>
          </a:p>
        </p:txBody>
      </p:sp>
      <p:pic>
        <p:nvPicPr>
          <p:cNvPr id="48136" name="Picture 8" descr="OPVK_hor_zakladni_logolink_RGB_cz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02155" y="5875361"/>
            <a:ext cx="3657600" cy="7969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cxnSp>
        <p:nvCxnSpPr>
          <p:cNvPr id="3" name="Přímá spojnice 2"/>
          <p:cNvCxnSpPr/>
          <p:nvPr/>
        </p:nvCxnSpPr>
        <p:spPr>
          <a:xfrm>
            <a:off x="554205" y="1371600"/>
            <a:ext cx="8132595" cy="0"/>
          </a:xfrm>
          <a:prstGeom prst="line">
            <a:avLst/>
          </a:prstGeom>
          <a:ln w="12700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" name="TextovéPole 7"/>
          <p:cNvSpPr txBox="1"/>
          <p:nvPr/>
        </p:nvSpPr>
        <p:spPr>
          <a:xfrm>
            <a:off x="609600" y="5410200"/>
            <a:ext cx="3836561" cy="830997"/>
          </a:xfrm>
          <a:prstGeom prst="rect">
            <a:avLst/>
          </a:prstGeom>
          <a:noFill/>
          <a:ln w="28575">
            <a:solidFill>
              <a:schemeClr val="accent6">
                <a:lumMod val="75000"/>
              </a:schemeClr>
            </a:solidFill>
          </a:ln>
        </p:spPr>
        <p:txBody>
          <a:bodyPr wrap="square" rtlCol="0">
            <a:spAutoFit/>
          </a:bodyPr>
          <a:lstStyle/>
          <a:p>
            <a:r>
              <a:rPr lang="cs-CZ" sz="2400" i="1" dirty="0" smtClean="0">
                <a:latin typeface="+mn-lt"/>
              </a:rPr>
              <a:t>Které nerosty označujeme jako čiré?</a:t>
            </a:r>
            <a:endParaRPr lang="cs-CZ" sz="2400" i="1" dirty="0">
              <a:latin typeface="+mn-lt"/>
            </a:endParaRPr>
          </a:p>
        </p:txBody>
      </p:sp>
    </p:spTree>
    <p:extLst>
      <p:ext uri="{BB962C8B-B14F-4D97-AF65-F5344CB8AC3E}">
        <p14:creationId xmlns:p14="http://schemas.microsoft.com/office/powerpoint/2010/main" val="1850224196"/>
      </p:ext>
    </p:extLst>
  </p:cSld>
  <p:clrMapOvr>
    <a:masterClrMapping/>
  </p:clrMapOvr>
  <p:transition spd="slow">
    <p:push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1000"/>
                                        <p:tgtEl>
                                          <p:spTgt spid="10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10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10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7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1000"/>
                                        <p:tgtEl>
                                          <p:spTgt spid="10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0" dur="1000" fill="hold"/>
                                        <p:tgtEl>
                                          <p:spTgt spid="10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1000" fill="hold"/>
                                        <p:tgtEl>
                                          <p:spTgt spid="10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2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4" dur="1000"/>
                                        <p:tgtEl>
                                          <p:spTgt spid="10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5" dur="1000" fill="hold"/>
                                        <p:tgtEl>
                                          <p:spTgt spid="10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" dur="1000" fill="hold"/>
                                        <p:tgtEl>
                                          <p:spTgt spid="10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7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9" dur="1000"/>
                                        <p:tgtEl>
                                          <p:spTgt spid="10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0" dur="1000" fill="hold"/>
                                        <p:tgtEl>
                                          <p:spTgt spid="10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1" dur="1000" fill="hold"/>
                                        <p:tgtEl>
                                          <p:spTgt spid="10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2" fill="hold">
                      <p:stCondLst>
                        <p:cond delay="indefinite"/>
                      </p:stCondLst>
                      <p:childTnLst>
                        <p:par>
                          <p:cTn id="33" fill="hold">
                            <p:stCondLst>
                              <p:cond delay="0"/>
                            </p:stCondLst>
                            <p:childTnLst>
                              <p:par>
                                <p:cTn id="34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6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7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8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3" dur="1000"/>
                                        <p:tgtEl>
                                          <p:spTgt spid="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4" dur="1000" fill="hold"/>
                                        <p:tgtEl>
                                          <p:spTgt spid="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5" dur="1000" fill="hold"/>
                                        <p:tgtEl>
                                          <p:spTgt spid="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6" fill="hold">
                      <p:stCondLst>
                        <p:cond delay="indefinite"/>
                      </p:stCondLst>
                      <p:childTnLst>
                        <p:par>
                          <p:cTn id="47" fill="hold">
                            <p:stCondLst>
                              <p:cond delay="0"/>
                            </p:stCondLst>
                            <p:childTnLst>
                              <p:par>
                                <p:cTn id="48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0" dur="1000"/>
                                        <p:tgtEl>
                                          <p:spTgt spid="1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51" dur="1000" fill="hold"/>
                                        <p:tgtEl>
                                          <p:spTgt spid="1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2" dur="1000" fill="hold"/>
                                        <p:tgtEl>
                                          <p:spTgt spid="1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53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5" dur="1000"/>
                                        <p:tgtEl>
                                          <p:spTgt spid="1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56" dur="1000" fill="hold"/>
                                        <p:tgtEl>
                                          <p:spTgt spid="1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7" dur="1000" fill="hold"/>
                                        <p:tgtEl>
                                          <p:spTgt spid="1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58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0" dur="1000"/>
                                        <p:tgtEl>
                                          <p:spTgt spid="1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61" dur="1000" fill="hold"/>
                                        <p:tgtEl>
                                          <p:spTgt spid="1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2" dur="1000" fill="hold"/>
                                        <p:tgtEl>
                                          <p:spTgt spid="1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63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5" dur="1000"/>
                                        <p:tgtEl>
                                          <p:spTgt spid="1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66" dur="1000" fill="hold"/>
                                        <p:tgtEl>
                                          <p:spTgt spid="1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7" dur="1000" fill="hold"/>
                                        <p:tgtEl>
                                          <p:spTgt spid="1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68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0" dur="1000"/>
                                        <p:tgtEl>
                                          <p:spTgt spid="1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71" dur="1000" fill="hold"/>
                                        <p:tgtEl>
                                          <p:spTgt spid="1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2" dur="1000" fill="hold"/>
                                        <p:tgtEl>
                                          <p:spTgt spid="1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 animBg="1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Nadpis 6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 algn="l"/>
            <a:r>
              <a:rPr lang="cs-CZ" sz="4400" dirty="0" smtClean="0"/>
              <a:t>Optické vlastnosti</a:t>
            </a:r>
            <a:endParaRPr lang="cs-CZ" sz="4400" dirty="0"/>
          </a:p>
        </p:txBody>
      </p:sp>
      <p:sp>
        <p:nvSpPr>
          <p:cNvPr id="10" name="Zástupný symbol pro obsah 9"/>
          <p:cNvSpPr>
            <a:spLocks noGrp="1"/>
          </p:cNvSpPr>
          <p:nvPr>
            <p:ph sz="half" idx="1"/>
          </p:nvPr>
        </p:nvSpPr>
        <p:spPr/>
        <p:txBody>
          <a:bodyPr>
            <a:normAutofit/>
          </a:bodyPr>
          <a:lstStyle/>
          <a:p>
            <a:r>
              <a:rPr lang="cs-CZ" dirty="0" smtClean="0"/>
              <a:t>Barva – charakteristická vlastnost</a:t>
            </a:r>
          </a:p>
          <a:p>
            <a:r>
              <a:rPr lang="cs-CZ" dirty="0"/>
              <a:t>Rozlišujeme:</a:t>
            </a:r>
          </a:p>
          <a:p>
            <a:pPr lvl="1" indent="-342900">
              <a:buFont typeface="Arial" pitchFamily="34" charset="0"/>
              <a:buChar char="•"/>
            </a:pPr>
            <a:r>
              <a:rPr lang="cs-CZ" i="1" dirty="0" smtClean="0"/>
              <a:t>Barevné nerosty</a:t>
            </a:r>
          </a:p>
          <a:p>
            <a:pPr lvl="1" indent="-342900">
              <a:buFont typeface="Arial" pitchFamily="34" charset="0"/>
              <a:buChar char="•"/>
            </a:pPr>
            <a:r>
              <a:rPr lang="cs-CZ" i="1" dirty="0" smtClean="0"/>
              <a:t>Zbarvené nerosty</a:t>
            </a:r>
          </a:p>
          <a:p>
            <a:pPr lvl="1" indent="-342900">
              <a:buFont typeface="Arial" pitchFamily="34" charset="0"/>
              <a:buChar char="•"/>
            </a:pPr>
            <a:r>
              <a:rPr lang="cs-CZ" i="1" dirty="0" smtClean="0"/>
              <a:t>Bezbarvé nerosty</a:t>
            </a:r>
            <a:endParaRPr lang="cs-CZ" i="1" dirty="0"/>
          </a:p>
        </p:txBody>
      </p:sp>
      <p:sp>
        <p:nvSpPr>
          <p:cNvPr id="11" name="Zástupný symbol pro obsah 10"/>
          <p:cNvSpPr>
            <a:spLocks noGrp="1"/>
          </p:cNvSpPr>
          <p:nvPr>
            <p:ph sz="half" idx="2"/>
          </p:nvPr>
        </p:nvSpPr>
        <p:spPr/>
        <p:txBody>
          <a:bodyPr>
            <a:normAutofit/>
          </a:bodyPr>
          <a:lstStyle/>
          <a:p>
            <a:r>
              <a:rPr lang="cs-CZ" dirty="0" smtClean="0"/>
              <a:t>Vryp - barva prášku nerostu</a:t>
            </a:r>
            <a:endParaRPr lang="cs-CZ" dirty="0"/>
          </a:p>
          <a:p>
            <a:r>
              <a:rPr lang="cs-CZ" dirty="0" smtClean="0"/>
              <a:t>Barevný vryp mají nerosty barevné</a:t>
            </a:r>
          </a:p>
          <a:p>
            <a:r>
              <a:rPr lang="cs-CZ" dirty="0" smtClean="0"/>
              <a:t>Bílý nebo šedobílý vryp mají nerosty zbarvené a bezbarvé</a:t>
            </a:r>
          </a:p>
        </p:txBody>
      </p:sp>
      <p:pic>
        <p:nvPicPr>
          <p:cNvPr id="48136" name="Picture 8" descr="OPVK_hor_zakladni_logolink_RGB_cz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181600" y="5715000"/>
            <a:ext cx="3657600" cy="7969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cxnSp>
        <p:nvCxnSpPr>
          <p:cNvPr id="3" name="Přímá spojnice 2"/>
          <p:cNvCxnSpPr/>
          <p:nvPr/>
        </p:nvCxnSpPr>
        <p:spPr>
          <a:xfrm>
            <a:off x="554205" y="1371600"/>
            <a:ext cx="8132595" cy="0"/>
          </a:xfrm>
          <a:prstGeom prst="line">
            <a:avLst/>
          </a:prstGeom>
          <a:ln w="12700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" name="TextovéPole 1"/>
          <p:cNvSpPr txBox="1"/>
          <p:nvPr/>
        </p:nvSpPr>
        <p:spPr>
          <a:xfrm>
            <a:off x="3824322" y="5358444"/>
            <a:ext cx="3886200" cy="24622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1000" dirty="0" smtClean="0">
                <a:latin typeface="+mn-lt"/>
              </a:rPr>
              <a:t>Vryp barevného a zbarveného nerostu</a:t>
            </a:r>
            <a:endParaRPr lang="cs-CZ" sz="1000" dirty="0">
              <a:latin typeface="+mn-lt"/>
            </a:endParaRPr>
          </a:p>
        </p:txBody>
      </p:sp>
      <p:pic>
        <p:nvPicPr>
          <p:cNvPr id="29698" name="Picture 2" descr="File:Streak plate with Pyrite and Rhodochrosite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990600" y="4495800"/>
            <a:ext cx="2819400" cy="2135910"/>
          </a:xfrm>
          <a:prstGeom prst="rect">
            <a:avLst/>
          </a:prstGeom>
          <a:noFill/>
          <a:ln>
            <a:solidFill>
              <a:schemeClr val="bg1"/>
            </a:solidFill>
          </a:ln>
        </p:spPr>
      </p:pic>
    </p:spTree>
    <p:extLst>
      <p:ext uri="{BB962C8B-B14F-4D97-AF65-F5344CB8AC3E}">
        <p14:creationId xmlns:p14="http://schemas.microsoft.com/office/powerpoint/2010/main" val="2339676134"/>
      </p:ext>
    </p:extLst>
  </p:cSld>
  <p:clrMapOvr>
    <a:masterClrMapping/>
  </p:clrMapOvr>
  <p:transition spd="slow">
    <p:push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1000"/>
                                        <p:tgtEl>
                                          <p:spTgt spid="10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10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10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7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1000"/>
                                        <p:tgtEl>
                                          <p:spTgt spid="10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0" dur="1000" fill="hold"/>
                                        <p:tgtEl>
                                          <p:spTgt spid="10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1000" fill="hold"/>
                                        <p:tgtEl>
                                          <p:spTgt spid="10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2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4" dur="1000"/>
                                        <p:tgtEl>
                                          <p:spTgt spid="10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5" dur="1000" fill="hold"/>
                                        <p:tgtEl>
                                          <p:spTgt spid="10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" dur="1000" fill="hold"/>
                                        <p:tgtEl>
                                          <p:spTgt spid="10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7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9" dur="1000"/>
                                        <p:tgtEl>
                                          <p:spTgt spid="10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0" dur="1000" fill="hold"/>
                                        <p:tgtEl>
                                          <p:spTgt spid="10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1" dur="1000" fill="hold"/>
                                        <p:tgtEl>
                                          <p:spTgt spid="10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2" fill="hold">
                      <p:stCondLst>
                        <p:cond delay="indefinite"/>
                      </p:stCondLst>
                      <p:childTnLst>
                        <p:par>
                          <p:cTn id="33" fill="hold">
                            <p:stCondLst>
                              <p:cond delay="0"/>
                            </p:stCondLst>
                            <p:childTnLst>
                              <p:par>
                                <p:cTn id="34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6" dur="1000"/>
                                        <p:tgtEl>
                                          <p:spTgt spid="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7" dur="1000" fill="hold"/>
                                        <p:tgtEl>
                                          <p:spTgt spid="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8" dur="1000" fill="hold"/>
                                        <p:tgtEl>
                                          <p:spTgt spid="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3" dur="1000"/>
                                        <p:tgtEl>
                                          <p:spTgt spid="1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4" dur="1000" fill="hold"/>
                                        <p:tgtEl>
                                          <p:spTgt spid="1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5" dur="1000" fill="hold"/>
                                        <p:tgtEl>
                                          <p:spTgt spid="1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46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8" dur="1000"/>
                                        <p:tgtEl>
                                          <p:spTgt spid="1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9" dur="1000" fill="hold"/>
                                        <p:tgtEl>
                                          <p:spTgt spid="1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0" dur="1000" fill="hold"/>
                                        <p:tgtEl>
                                          <p:spTgt spid="1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51" presetID="5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6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3" dur="500" fill="hold"/>
                                        <p:tgtEl>
                                          <p:spTgt spid="2969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4" dur="500" fill="hold"/>
                                        <p:tgtEl>
                                          <p:spTgt spid="2969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55" dur="500"/>
                                        <p:tgtEl>
                                          <p:spTgt spid="2969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6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Nadpis 6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 algn="l"/>
            <a:r>
              <a:rPr lang="cs-CZ" sz="4400" dirty="0" smtClean="0"/>
              <a:t>Magnetické a elektrické vlastnosti</a:t>
            </a:r>
            <a:endParaRPr lang="cs-CZ" sz="4400" dirty="0"/>
          </a:p>
        </p:txBody>
      </p:sp>
      <p:sp>
        <p:nvSpPr>
          <p:cNvPr id="2" name="Zástupný symbol pro obsah 1"/>
          <p:cNvSpPr>
            <a:spLocks noGrp="1"/>
          </p:cNvSpPr>
          <p:nvPr>
            <p:ph sz="half" idx="1"/>
          </p:nvPr>
        </p:nvSpPr>
        <p:spPr/>
        <p:txBody>
          <a:bodyPr/>
          <a:lstStyle/>
          <a:p>
            <a:r>
              <a:rPr lang="cs-CZ" dirty="0"/>
              <a:t>Magnetické nerosty – vychylují magnetickou střelku kompasu</a:t>
            </a:r>
          </a:p>
          <a:p>
            <a:r>
              <a:rPr lang="cs-CZ" dirty="0"/>
              <a:t>Elektrický náboj – získávají nerosty třením, tlakem nebo </a:t>
            </a:r>
            <a:r>
              <a:rPr lang="cs-CZ" dirty="0" smtClean="0"/>
              <a:t>úderem</a:t>
            </a:r>
            <a:endParaRPr lang="cs-CZ" dirty="0"/>
          </a:p>
        </p:txBody>
      </p:sp>
      <p:pic>
        <p:nvPicPr>
          <p:cNvPr id="48136" name="Picture 8" descr="OPVK_hor_zakladni_logolink_RGB_cz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8600" y="5791200"/>
            <a:ext cx="3657600" cy="7969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cxnSp>
        <p:nvCxnSpPr>
          <p:cNvPr id="3" name="Přímá spojnice 2"/>
          <p:cNvCxnSpPr/>
          <p:nvPr/>
        </p:nvCxnSpPr>
        <p:spPr>
          <a:xfrm>
            <a:off x="554205" y="1371600"/>
            <a:ext cx="8132595" cy="0"/>
          </a:xfrm>
          <a:prstGeom prst="line">
            <a:avLst/>
          </a:prstGeom>
          <a:ln w="12700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31746" name="Picture 2" descr="File:Magnetite sample with neodymium magnet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4876800" y="1676400"/>
            <a:ext cx="3810000" cy="2857500"/>
          </a:xfrm>
          <a:prstGeom prst="rect">
            <a:avLst/>
          </a:prstGeom>
          <a:noFill/>
          <a:ln>
            <a:solidFill>
              <a:schemeClr val="bg1"/>
            </a:solidFill>
          </a:ln>
        </p:spPr>
      </p:pic>
      <p:sp>
        <p:nvSpPr>
          <p:cNvPr id="13" name="TextovéPole 12"/>
          <p:cNvSpPr txBox="1"/>
          <p:nvPr/>
        </p:nvSpPr>
        <p:spPr>
          <a:xfrm>
            <a:off x="4876800" y="5032882"/>
            <a:ext cx="3810000" cy="830997"/>
          </a:xfrm>
          <a:prstGeom prst="rect">
            <a:avLst/>
          </a:prstGeom>
          <a:noFill/>
          <a:ln w="28575">
            <a:solidFill>
              <a:schemeClr val="accent6">
                <a:lumMod val="75000"/>
              </a:schemeClr>
            </a:solidFill>
          </a:ln>
        </p:spPr>
        <p:txBody>
          <a:bodyPr wrap="square" rtlCol="0">
            <a:spAutoFit/>
          </a:bodyPr>
          <a:lstStyle/>
          <a:p>
            <a:r>
              <a:rPr lang="cs-CZ" sz="2400" i="1" dirty="0" smtClean="0">
                <a:latin typeface="+mn-lt"/>
              </a:rPr>
              <a:t>Zjisti, co je to piezoelektrický jev a kde se využívá.</a:t>
            </a:r>
            <a:endParaRPr lang="cs-CZ" sz="2400" i="1" dirty="0">
              <a:latin typeface="+mn-lt"/>
            </a:endParaRPr>
          </a:p>
        </p:txBody>
      </p:sp>
      <p:sp>
        <p:nvSpPr>
          <p:cNvPr id="14" name="TextovéPole 13"/>
          <p:cNvSpPr txBox="1"/>
          <p:nvPr/>
        </p:nvSpPr>
        <p:spPr>
          <a:xfrm>
            <a:off x="6477000" y="4533900"/>
            <a:ext cx="2209800" cy="24622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cs-CZ" sz="1000" dirty="0" smtClean="0">
                <a:latin typeface="+mn-lt"/>
              </a:rPr>
              <a:t>Magnetit</a:t>
            </a:r>
            <a:endParaRPr lang="cs-CZ" sz="1000" dirty="0">
              <a:latin typeface="+mn-lt"/>
            </a:endParaRPr>
          </a:p>
        </p:txBody>
      </p:sp>
    </p:spTree>
    <p:extLst>
      <p:ext uri="{BB962C8B-B14F-4D97-AF65-F5344CB8AC3E}">
        <p14:creationId xmlns:p14="http://schemas.microsoft.com/office/powerpoint/2010/main" val="2339676134"/>
      </p:ext>
    </p:extLst>
  </p:cSld>
  <p:clrMapOvr>
    <a:masterClrMapping/>
  </p:clrMapOvr>
  <p:transition spd="slow">
    <p:push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1000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53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7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9" dur="500" fill="hold"/>
                                        <p:tgtEl>
                                          <p:spTgt spid="3174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500" fill="hold"/>
                                        <p:tgtEl>
                                          <p:spTgt spid="3174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1" dur="500"/>
                                        <p:tgtEl>
                                          <p:spTgt spid="3174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2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>
                      <p:stCondLst>
                        <p:cond delay="indefinite"/>
                      </p:stCondLst>
                      <p:childTnLst>
                        <p:par>
                          <p:cTn id="25" fill="hold">
                            <p:stCondLst>
                              <p:cond delay="0"/>
                            </p:stCondLst>
                            <p:childTnLst>
                              <p:par>
                                <p:cTn id="26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8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9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0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3" grpId="0" animBg="1"/>
      <p:bldP spid="14" grpId="0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Nadpis 6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 algn="l"/>
            <a:r>
              <a:rPr lang="cs-CZ" sz="4400" dirty="0" smtClean="0"/>
              <a:t>Chemické vlastnosti</a:t>
            </a:r>
            <a:endParaRPr lang="cs-CZ" sz="4400" dirty="0"/>
          </a:p>
        </p:txBody>
      </p:sp>
      <p:sp>
        <p:nvSpPr>
          <p:cNvPr id="10" name="Zástupný symbol pro obsah 9"/>
          <p:cNvSpPr>
            <a:spLocks noGrp="1"/>
          </p:cNvSpPr>
          <p:nvPr>
            <p:ph sz="half" idx="1"/>
          </p:nvPr>
        </p:nvSpPr>
        <p:spPr/>
        <p:txBody>
          <a:bodyPr>
            <a:normAutofit/>
          </a:bodyPr>
          <a:lstStyle/>
          <a:p>
            <a:r>
              <a:rPr lang="cs-CZ" dirty="0" smtClean="0"/>
              <a:t>Geochemie – vědní obor, zabývající se chemickým složením zemské kůry</a:t>
            </a:r>
          </a:p>
          <a:p>
            <a:r>
              <a:rPr lang="cs-CZ" dirty="0" smtClean="0"/>
              <a:t>Chemické vlastnosti nerostů vyplývají:</a:t>
            </a:r>
          </a:p>
          <a:p>
            <a:pPr lvl="1">
              <a:buFont typeface="Arial" pitchFamily="34" charset="0"/>
              <a:buChar char="•"/>
            </a:pPr>
            <a:r>
              <a:rPr lang="cs-CZ" i="1" dirty="0" smtClean="0"/>
              <a:t>Z jejich chemického složení</a:t>
            </a:r>
          </a:p>
          <a:p>
            <a:pPr lvl="1">
              <a:buFont typeface="Arial" pitchFamily="34" charset="0"/>
              <a:buChar char="•"/>
            </a:pPr>
            <a:r>
              <a:rPr lang="cs-CZ" i="1" dirty="0" smtClean="0"/>
              <a:t>Ze struktury jejich krystalové mřížky</a:t>
            </a:r>
            <a:endParaRPr lang="cs-CZ" i="1" dirty="0"/>
          </a:p>
        </p:txBody>
      </p:sp>
      <p:sp>
        <p:nvSpPr>
          <p:cNvPr id="11" name="Zástupný symbol pro obsah 10"/>
          <p:cNvSpPr>
            <a:spLocks noGrp="1"/>
          </p:cNvSpPr>
          <p:nvPr>
            <p:ph sz="half" idx="2"/>
          </p:nvPr>
        </p:nvSpPr>
        <p:spPr/>
        <p:txBody>
          <a:bodyPr>
            <a:normAutofit/>
          </a:bodyPr>
          <a:lstStyle/>
          <a:p>
            <a:r>
              <a:rPr lang="cs-CZ" dirty="0" smtClean="0"/>
              <a:t>Zjišťování chemických vlastností:</a:t>
            </a:r>
          </a:p>
          <a:p>
            <a:r>
              <a:rPr lang="cs-CZ" dirty="0" smtClean="0"/>
              <a:t>Rozpouštěním ve vodě, kyselinách nebo roztocích hydroxidů</a:t>
            </a:r>
          </a:p>
          <a:p>
            <a:r>
              <a:rPr lang="cs-CZ" dirty="0" smtClean="0"/>
              <a:t>Tavením ve zkumavkách</a:t>
            </a:r>
          </a:p>
          <a:p>
            <a:r>
              <a:rPr lang="cs-CZ" dirty="0" smtClean="0"/>
              <a:t>Žíháním nad dřevěným uhlí aj.</a:t>
            </a:r>
          </a:p>
          <a:p>
            <a:endParaRPr lang="cs-CZ" dirty="0" smtClean="0"/>
          </a:p>
        </p:txBody>
      </p:sp>
      <p:pic>
        <p:nvPicPr>
          <p:cNvPr id="48136" name="Picture 8" descr="OPVK_hor_zakladni_logolink_RGB_cz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02155" y="5875361"/>
            <a:ext cx="3657600" cy="7969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cxnSp>
        <p:nvCxnSpPr>
          <p:cNvPr id="3" name="Přímá spojnice 2"/>
          <p:cNvCxnSpPr/>
          <p:nvPr/>
        </p:nvCxnSpPr>
        <p:spPr>
          <a:xfrm>
            <a:off x="554205" y="1371600"/>
            <a:ext cx="8132595" cy="0"/>
          </a:xfrm>
          <a:prstGeom prst="line">
            <a:avLst/>
          </a:prstGeom>
          <a:ln w="12700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850224196"/>
      </p:ext>
    </p:extLst>
  </p:cSld>
  <p:clrMapOvr>
    <a:masterClrMapping/>
  </p:clrMapOvr>
  <p:transition spd="slow">
    <p:push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1000"/>
                                        <p:tgtEl>
                                          <p:spTgt spid="10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10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10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7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1000"/>
                                        <p:tgtEl>
                                          <p:spTgt spid="10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0" dur="1000" fill="hold"/>
                                        <p:tgtEl>
                                          <p:spTgt spid="10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1000" fill="hold"/>
                                        <p:tgtEl>
                                          <p:spTgt spid="10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2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4" dur="1000"/>
                                        <p:tgtEl>
                                          <p:spTgt spid="10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5" dur="1000" fill="hold"/>
                                        <p:tgtEl>
                                          <p:spTgt spid="10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" dur="1000" fill="hold"/>
                                        <p:tgtEl>
                                          <p:spTgt spid="10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1" dur="1000"/>
                                        <p:tgtEl>
                                          <p:spTgt spid="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2" dur="1000" fill="hold"/>
                                        <p:tgtEl>
                                          <p:spTgt spid="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3" dur="1000" fill="hold"/>
                                        <p:tgtEl>
                                          <p:spTgt spid="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4" fill="hold">
                      <p:stCondLst>
                        <p:cond delay="indefinite"/>
                      </p:stCondLst>
                      <p:childTnLst>
                        <p:par>
                          <p:cTn id="35" fill="hold">
                            <p:stCondLst>
                              <p:cond delay="0"/>
                            </p:stCondLst>
                            <p:childTnLst>
                              <p:par>
                                <p:cTn id="36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8" dur="1000"/>
                                        <p:tgtEl>
                                          <p:spTgt spid="1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9" dur="1000" fill="hold"/>
                                        <p:tgtEl>
                                          <p:spTgt spid="1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0" dur="1000" fill="hold"/>
                                        <p:tgtEl>
                                          <p:spTgt spid="1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1" fill="hold">
                      <p:stCondLst>
                        <p:cond delay="indefinite"/>
                      </p:stCondLst>
                      <p:childTnLst>
                        <p:par>
                          <p:cTn id="42" fill="hold">
                            <p:stCondLst>
                              <p:cond delay="0"/>
                            </p:stCondLst>
                            <p:childTnLst>
                              <p:par>
                                <p:cTn id="43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5" dur="1000"/>
                                        <p:tgtEl>
                                          <p:spTgt spid="1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6" dur="1000" fill="hold"/>
                                        <p:tgtEl>
                                          <p:spTgt spid="1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7" dur="1000" fill="hold"/>
                                        <p:tgtEl>
                                          <p:spTgt spid="1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8" fill="hold">
                      <p:stCondLst>
                        <p:cond delay="indefinite"/>
                      </p:stCondLst>
                      <p:childTnLst>
                        <p:par>
                          <p:cTn id="49" fill="hold">
                            <p:stCondLst>
                              <p:cond delay="0"/>
                            </p:stCondLst>
                            <p:childTnLst>
                              <p:par>
                                <p:cTn id="50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2" dur="1000"/>
                                        <p:tgtEl>
                                          <p:spTgt spid="1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53" dur="1000" fill="hold"/>
                                        <p:tgtEl>
                                          <p:spTgt spid="1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4" dur="1000" fill="hold"/>
                                        <p:tgtEl>
                                          <p:spTgt spid="1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Nadpis 6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 algn="l"/>
            <a:r>
              <a:rPr lang="cs-CZ" sz="4400" dirty="0" smtClean="0"/>
              <a:t>Použité zdroje</a:t>
            </a:r>
            <a:endParaRPr lang="cs-CZ" sz="4400" dirty="0"/>
          </a:p>
        </p:txBody>
      </p:sp>
      <p:sp>
        <p:nvSpPr>
          <p:cNvPr id="2" name="Zástupný symbol pro obsah 1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cs-CZ" sz="1200" dirty="0" err="1"/>
              <a:t>Kwarc</a:t>
            </a:r>
            <a:r>
              <a:rPr lang="cs-CZ" sz="1200" dirty="0"/>
              <a:t> róźowy.jpg. In: </a:t>
            </a:r>
            <a:r>
              <a:rPr lang="cs-CZ" sz="1200" i="1" dirty="0" err="1"/>
              <a:t>Wikipedia</a:t>
            </a:r>
            <a:r>
              <a:rPr lang="cs-CZ" sz="1200" i="1" dirty="0"/>
              <a:t>: </a:t>
            </a:r>
            <a:r>
              <a:rPr lang="cs-CZ" sz="1200" i="1" dirty="0" err="1"/>
              <a:t>the</a:t>
            </a:r>
            <a:r>
              <a:rPr lang="cs-CZ" sz="1200" i="1" dirty="0"/>
              <a:t> free </a:t>
            </a:r>
            <a:r>
              <a:rPr lang="cs-CZ" sz="1200" i="1" dirty="0" err="1"/>
              <a:t>encyclopedia</a:t>
            </a:r>
            <a:r>
              <a:rPr lang="cs-CZ" sz="1200" dirty="0"/>
              <a:t> [online]. San Francisco (CA): </a:t>
            </a:r>
            <a:r>
              <a:rPr lang="cs-CZ" sz="1200" dirty="0" err="1"/>
              <a:t>Wikimedia</a:t>
            </a:r>
            <a:r>
              <a:rPr lang="cs-CZ" sz="1200" dirty="0"/>
              <a:t> </a:t>
            </a:r>
            <a:r>
              <a:rPr lang="cs-CZ" sz="1200" dirty="0" err="1"/>
              <a:t>Foundation</a:t>
            </a:r>
            <a:r>
              <a:rPr lang="cs-CZ" sz="1200" dirty="0"/>
              <a:t>, 2001-, 25. 9. 2008, 22:11 [cit. 2013-01-09]. Dostupné z: http://commons.wikimedia.org/wiki/File:Kwarc_r%C3%B3%C5%BAowy.jpg?uselang=cs </a:t>
            </a:r>
            <a:endParaRPr lang="cs-CZ" sz="1200" dirty="0" smtClean="0"/>
          </a:p>
          <a:p>
            <a:r>
              <a:rPr lang="cs-CZ" sz="1200" dirty="0" err="1"/>
              <a:t>Dodecahedral</a:t>
            </a:r>
            <a:r>
              <a:rPr lang="cs-CZ" sz="1200" dirty="0"/>
              <a:t> pyrite.jpg. In: </a:t>
            </a:r>
            <a:r>
              <a:rPr lang="cs-CZ" sz="1200" i="1" dirty="0" err="1"/>
              <a:t>Wikipedia</a:t>
            </a:r>
            <a:r>
              <a:rPr lang="cs-CZ" sz="1200" i="1" dirty="0"/>
              <a:t>: </a:t>
            </a:r>
            <a:r>
              <a:rPr lang="cs-CZ" sz="1200" i="1" dirty="0" err="1"/>
              <a:t>the</a:t>
            </a:r>
            <a:r>
              <a:rPr lang="cs-CZ" sz="1200" i="1" dirty="0"/>
              <a:t> free </a:t>
            </a:r>
            <a:r>
              <a:rPr lang="cs-CZ" sz="1200" i="1" dirty="0" err="1"/>
              <a:t>encyclopedia</a:t>
            </a:r>
            <a:r>
              <a:rPr lang="cs-CZ" sz="1200" dirty="0"/>
              <a:t> [online]. San Francisco (CA): </a:t>
            </a:r>
            <a:r>
              <a:rPr lang="cs-CZ" sz="1200" dirty="0" err="1"/>
              <a:t>Wikimedia</a:t>
            </a:r>
            <a:r>
              <a:rPr lang="cs-CZ" sz="1200" dirty="0"/>
              <a:t> </a:t>
            </a:r>
            <a:r>
              <a:rPr lang="cs-CZ" sz="1200" dirty="0" err="1"/>
              <a:t>Foundation</a:t>
            </a:r>
            <a:r>
              <a:rPr lang="cs-CZ" sz="1200" dirty="0"/>
              <a:t>, 2001-, 14. 2. 2006, 23:26 [cit. 2013-01-09]. Dostupné z: http://commons.wikimedia.org/wiki/File:Dodecahedral_pyrite.jpg?uselang=cs </a:t>
            </a:r>
            <a:endParaRPr lang="cs-CZ" sz="1200" dirty="0" smtClean="0"/>
          </a:p>
          <a:p>
            <a:r>
              <a:rPr lang="cs-CZ" sz="1200" dirty="0" err="1"/>
              <a:t>Streak</a:t>
            </a:r>
            <a:r>
              <a:rPr lang="cs-CZ" sz="1200" dirty="0"/>
              <a:t> plate </a:t>
            </a:r>
            <a:r>
              <a:rPr lang="cs-CZ" sz="1200" dirty="0" err="1"/>
              <a:t>with</a:t>
            </a:r>
            <a:r>
              <a:rPr lang="cs-CZ" sz="1200" dirty="0"/>
              <a:t> Pyrite and Rhodochrosite.jpg. In: </a:t>
            </a:r>
            <a:r>
              <a:rPr lang="cs-CZ" sz="1200" i="1" dirty="0" err="1"/>
              <a:t>Wikipedia</a:t>
            </a:r>
            <a:r>
              <a:rPr lang="cs-CZ" sz="1200" i="1" dirty="0"/>
              <a:t>: </a:t>
            </a:r>
            <a:r>
              <a:rPr lang="cs-CZ" sz="1200" i="1" dirty="0" err="1"/>
              <a:t>the</a:t>
            </a:r>
            <a:r>
              <a:rPr lang="cs-CZ" sz="1200" i="1" dirty="0"/>
              <a:t> free </a:t>
            </a:r>
            <a:r>
              <a:rPr lang="cs-CZ" sz="1200" i="1" dirty="0" err="1"/>
              <a:t>encyclopedia</a:t>
            </a:r>
            <a:r>
              <a:rPr lang="cs-CZ" sz="1200" dirty="0"/>
              <a:t> [online]. San Francisco (CA): </a:t>
            </a:r>
            <a:r>
              <a:rPr lang="cs-CZ" sz="1200" dirty="0" err="1"/>
              <a:t>Wikimedia</a:t>
            </a:r>
            <a:r>
              <a:rPr lang="cs-CZ" sz="1200" dirty="0"/>
              <a:t> </a:t>
            </a:r>
            <a:r>
              <a:rPr lang="cs-CZ" sz="1200" dirty="0" err="1"/>
              <a:t>Foundation</a:t>
            </a:r>
            <a:r>
              <a:rPr lang="cs-CZ" sz="1200" dirty="0"/>
              <a:t>, 2001-, 16. 6. 2010, 12:30 [cit. 2013-01-09]. Dostupné z: http://commons.wikimedia.org/wiki/File:Streak_plate_with_Pyrite_and_Rhodochrosite.jpg?uselang=cs </a:t>
            </a:r>
            <a:endParaRPr lang="cs-CZ" sz="1200" dirty="0" smtClean="0"/>
          </a:p>
          <a:p>
            <a:r>
              <a:rPr lang="cs-CZ" sz="1200" dirty="0" smtClean="0"/>
              <a:t>Magnetite sample </a:t>
            </a:r>
            <a:r>
              <a:rPr lang="cs-CZ" sz="1200" dirty="0" err="1" smtClean="0"/>
              <a:t>with</a:t>
            </a:r>
            <a:r>
              <a:rPr lang="cs-CZ" sz="1200" dirty="0" smtClean="0"/>
              <a:t> </a:t>
            </a:r>
            <a:r>
              <a:rPr lang="cs-CZ" sz="1200" dirty="0" err="1" smtClean="0"/>
              <a:t>neodymium</a:t>
            </a:r>
            <a:r>
              <a:rPr lang="cs-CZ" sz="1200" dirty="0" smtClean="0"/>
              <a:t> magnet.</a:t>
            </a:r>
            <a:r>
              <a:rPr lang="cs-CZ" sz="1200" dirty="0" err="1" smtClean="0"/>
              <a:t>jpg</a:t>
            </a:r>
            <a:r>
              <a:rPr lang="cs-CZ" sz="1200" dirty="0" smtClean="0"/>
              <a:t>. In: </a:t>
            </a:r>
            <a:r>
              <a:rPr lang="cs-CZ" sz="1200" i="1" dirty="0" err="1" smtClean="0"/>
              <a:t>Wikipedia</a:t>
            </a:r>
            <a:r>
              <a:rPr lang="cs-CZ" sz="1200" i="1" dirty="0" smtClean="0"/>
              <a:t>: </a:t>
            </a:r>
            <a:r>
              <a:rPr lang="cs-CZ" sz="1200" i="1" dirty="0" err="1" smtClean="0"/>
              <a:t>the</a:t>
            </a:r>
            <a:r>
              <a:rPr lang="cs-CZ" sz="1200" i="1" dirty="0" smtClean="0"/>
              <a:t> free </a:t>
            </a:r>
            <a:r>
              <a:rPr lang="cs-CZ" sz="1200" i="1" dirty="0" err="1" smtClean="0"/>
              <a:t>encyclopedia</a:t>
            </a:r>
            <a:r>
              <a:rPr lang="cs-CZ" sz="1200" dirty="0" smtClean="0"/>
              <a:t> [online]. San </a:t>
            </a:r>
            <a:r>
              <a:rPr lang="cs-CZ" sz="1200" dirty="0" err="1" smtClean="0"/>
              <a:t>Francisco</a:t>
            </a:r>
            <a:r>
              <a:rPr lang="cs-CZ" sz="1200" dirty="0" smtClean="0"/>
              <a:t> (CA): </a:t>
            </a:r>
            <a:r>
              <a:rPr lang="cs-CZ" sz="1200" dirty="0" err="1" smtClean="0"/>
              <a:t>Wikimedia</a:t>
            </a:r>
            <a:r>
              <a:rPr lang="cs-CZ" sz="1200" dirty="0" smtClean="0"/>
              <a:t> </a:t>
            </a:r>
            <a:r>
              <a:rPr lang="cs-CZ" sz="1200" dirty="0" err="1" smtClean="0"/>
              <a:t>Foundation</a:t>
            </a:r>
            <a:r>
              <a:rPr lang="cs-CZ" sz="1200" dirty="0" smtClean="0"/>
              <a:t>, 2001-, 10. 10. 2011, 14:39 [cit. 2013-01-09]. Dostupné z: http://commons.wikimedia.org/wiki/File:Magnetite_sample_with_neodymium_magnet.jpg?uselang=cs</a:t>
            </a:r>
          </a:p>
        </p:txBody>
      </p:sp>
      <p:pic>
        <p:nvPicPr>
          <p:cNvPr id="48136" name="Picture 8" descr="OPVK_hor_zakladni_logolink_RGB_cz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2400" y="5867400"/>
            <a:ext cx="3657600" cy="7969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cxnSp>
        <p:nvCxnSpPr>
          <p:cNvPr id="3" name="Přímá spojnice 2"/>
          <p:cNvCxnSpPr/>
          <p:nvPr/>
        </p:nvCxnSpPr>
        <p:spPr>
          <a:xfrm>
            <a:off x="554205" y="1371600"/>
            <a:ext cx="8132595" cy="0"/>
          </a:xfrm>
          <a:prstGeom prst="line">
            <a:avLst/>
          </a:prstGeom>
          <a:ln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444940291"/>
      </p:ext>
    </p:extLst>
  </p:cSld>
  <p:clrMapOvr>
    <a:masterClrMapping/>
  </p:clrMapOvr>
  <p:transition spd="slow">
    <p:push/>
  </p:transition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Výchozí návrh">
  <a:themeElements>
    <a:clrScheme name="Výchozí návrh 16">
      <a:dk1>
        <a:srgbClr val="171A1B"/>
      </a:dk1>
      <a:lt1>
        <a:srgbClr val="F39900"/>
      </a:lt1>
      <a:dk2>
        <a:srgbClr val="FFFFFF"/>
      </a:dk2>
      <a:lt2>
        <a:srgbClr val="FFFFFF"/>
      </a:lt2>
      <a:accent1>
        <a:srgbClr val="FFFFFF"/>
      </a:accent1>
      <a:accent2>
        <a:srgbClr val="FFFFFF"/>
      </a:accent2>
      <a:accent3>
        <a:srgbClr val="F8CAAA"/>
      </a:accent3>
      <a:accent4>
        <a:srgbClr val="121415"/>
      </a:accent4>
      <a:accent5>
        <a:srgbClr val="FFFFFF"/>
      </a:accent5>
      <a:accent6>
        <a:srgbClr val="E7E7E7"/>
      </a:accent6>
      <a:hlink>
        <a:srgbClr val="FFFFFF"/>
      </a:hlink>
      <a:folHlink>
        <a:srgbClr val="FFFFFF"/>
      </a:folHlink>
    </a:clrScheme>
    <a:fontScheme name="Výchozí návrh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Kancelář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  <a:extLst>
          <a:ext uri="{AF507438-7753-43E0-B8FC-AC1667EBCBE1}">
            <a14:hiddenEffects xmlns:a14="http://schemas.microsoft.com/office/drawing/2010/main">
              <a:effectLst>
                <a:outerShdw dist="35921" dir="2700000" algn="ctr" rotWithShape="0">
                  <a:schemeClr val="bg2"/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  <a:spAutoFit/>
      </a:bodyPr>
      <a:lstStyle>
        <a:defPPr marL="0" marR="0" indent="0" algn="l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cs-CZ" sz="18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Arial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  <a:extLst>
          <a:ext uri="{AF507438-7753-43E0-B8FC-AC1667EBCBE1}">
            <a14:hiddenEffects xmlns:a14="http://schemas.microsoft.com/office/drawing/2010/main">
              <a:effectLst>
                <a:outerShdw dist="35921" dir="2700000" algn="ctr" rotWithShape="0">
                  <a:schemeClr val="bg2"/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  <a:spAutoFit/>
      </a:bodyPr>
      <a:lstStyle>
        <a:defPPr marL="0" marR="0" indent="0" algn="l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cs-CZ" sz="18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Arial" charset="0"/>
          </a:defRPr>
        </a:defPPr>
      </a:lstStyle>
    </a:lnDef>
  </a:objectDefaults>
  <a:extraClrSchemeLst>
    <a:extraClrScheme>
      <a:clrScheme name="Výchozí návrh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Výchozí návrh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Výchozí návrh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Výchozí návrh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Výchozí návrh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Výchozí návrh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Výchozí návrh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CC3300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E2ADAA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Výchozí návrh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Výchozí návrh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Výchozí návrh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Výchozí návrh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Výchozí návrh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Výchozí návrh 13">
        <a:dk1>
          <a:srgbClr val="005A58"/>
        </a:dk1>
        <a:lt1>
          <a:srgbClr val="FFFFFF"/>
        </a:lt1>
        <a:dk2>
          <a:srgbClr val="F3990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F8CAAA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Výchozí návrh 14">
        <a:dk1>
          <a:srgbClr val="FFFFFF"/>
        </a:dk1>
        <a:lt1>
          <a:srgbClr val="FFFFFF"/>
        </a:lt1>
        <a:dk2>
          <a:srgbClr val="F39900"/>
        </a:dk2>
        <a:lt2>
          <a:srgbClr val="171A1B"/>
        </a:lt2>
        <a:accent1>
          <a:srgbClr val="FFFFFF"/>
        </a:accent1>
        <a:accent2>
          <a:srgbClr val="FFFFFF"/>
        </a:accent2>
        <a:accent3>
          <a:srgbClr val="F8CAAA"/>
        </a:accent3>
        <a:accent4>
          <a:srgbClr val="DADADA"/>
        </a:accent4>
        <a:accent5>
          <a:srgbClr val="FFFFFF"/>
        </a:accent5>
        <a:accent6>
          <a:srgbClr val="E7E7E7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Výchozí návrh 15">
        <a:dk1>
          <a:srgbClr val="171A1B"/>
        </a:dk1>
        <a:lt1>
          <a:srgbClr val="F39900"/>
        </a:lt1>
        <a:dk2>
          <a:srgbClr val="171A1B"/>
        </a:dk2>
        <a:lt2>
          <a:srgbClr val="FFFFFF"/>
        </a:lt2>
        <a:accent1>
          <a:srgbClr val="FFFFFF"/>
        </a:accent1>
        <a:accent2>
          <a:srgbClr val="FFFFFF"/>
        </a:accent2>
        <a:accent3>
          <a:srgbClr val="F8CAAA"/>
        </a:accent3>
        <a:accent4>
          <a:srgbClr val="121415"/>
        </a:accent4>
        <a:accent5>
          <a:srgbClr val="FFFFFF"/>
        </a:accent5>
        <a:accent6>
          <a:srgbClr val="E7E7E7"/>
        </a:accent6>
        <a:hlink>
          <a:srgbClr val="FFFFFF"/>
        </a:hlink>
        <a:folHlink>
          <a:srgbClr val="FFFF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Výchozí návrh 16">
        <a:dk1>
          <a:srgbClr val="171A1B"/>
        </a:dk1>
        <a:lt1>
          <a:srgbClr val="F39900"/>
        </a:lt1>
        <a:dk2>
          <a:srgbClr val="FFFFFF"/>
        </a:dk2>
        <a:lt2>
          <a:srgbClr val="FFFFFF"/>
        </a:lt2>
        <a:accent1>
          <a:srgbClr val="FFFFFF"/>
        </a:accent1>
        <a:accent2>
          <a:srgbClr val="FFFFFF"/>
        </a:accent2>
        <a:accent3>
          <a:srgbClr val="F8CAAA"/>
        </a:accent3>
        <a:accent4>
          <a:srgbClr val="121415"/>
        </a:accent4>
        <a:accent5>
          <a:srgbClr val="FFFFFF"/>
        </a:accent5>
        <a:accent6>
          <a:srgbClr val="E7E7E7"/>
        </a:accent6>
        <a:hlink>
          <a:srgbClr val="FFFFFF"/>
        </a:hlink>
        <a:folHlink>
          <a:srgbClr val="FFFFFF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Motiv systému Office">
  <a:themeElements>
    <a:clrScheme name="Vlastní 1">
      <a:dk1>
        <a:srgbClr val="020406"/>
      </a:dk1>
      <a:lt1>
        <a:srgbClr val="020406"/>
      </a:lt1>
      <a:dk2>
        <a:srgbClr val="1F497D"/>
      </a:dk2>
      <a:lt2>
        <a:srgbClr val="FFCC66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Kancelář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Kancelář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821</TotalTime>
  <Words>566</Words>
  <Application>Microsoft Office PowerPoint</Application>
  <PresentationFormat>Předvádění na obrazovce (4:3)</PresentationFormat>
  <Paragraphs>99</Paragraphs>
  <Slides>12</Slides>
  <Notes>0</Notes>
  <HiddenSlides>0</HiddenSlides>
  <MMClips>0</MMClips>
  <ScaleCrop>false</ScaleCrop>
  <HeadingPairs>
    <vt:vector size="6" baseType="variant">
      <vt:variant>
        <vt:lpstr>Motiv</vt:lpstr>
      </vt:variant>
      <vt:variant>
        <vt:i4>2</vt:i4>
      </vt:variant>
      <vt:variant>
        <vt:lpstr>Vložené servery OLE</vt:lpstr>
      </vt:variant>
      <vt:variant>
        <vt:i4>1</vt:i4>
      </vt:variant>
      <vt:variant>
        <vt:lpstr>Nadpisy snímků</vt:lpstr>
      </vt:variant>
      <vt:variant>
        <vt:i4>12</vt:i4>
      </vt:variant>
    </vt:vector>
  </HeadingPairs>
  <TitlesOfParts>
    <vt:vector size="15" baseType="lpstr">
      <vt:lpstr>Výchozí návrh</vt:lpstr>
      <vt:lpstr>Motiv systému Office</vt:lpstr>
      <vt:lpstr>Rovnice</vt:lpstr>
      <vt:lpstr>VLASTNOSTI NEROSTŮ</vt:lpstr>
      <vt:lpstr>Anotace:</vt:lpstr>
      <vt:lpstr>Fyzikální vlastnosti nerostů</vt:lpstr>
      <vt:lpstr>Hustota</vt:lpstr>
      <vt:lpstr>Tvrdost</vt:lpstr>
      <vt:lpstr>Štěpnost a lom</vt:lpstr>
      <vt:lpstr>Pevnost a soudržnost</vt:lpstr>
      <vt:lpstr>Optické vlastnosti</vt:lpstr>
      <vt:lpstr>Optické vlastnosti</vt:lpstr>
      <vt:lpstr>Magnetické a elektrické vlastnosti</vt:lpstr>
      <vt:lpstr>Chemické vlastnosti</vt:lpstr>
      <vt:lpstr>Použité zdroje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Jana Kalandrová</dc:creator>
  <cp:lastModifiedBy>pc</cp:lastModifiedBy>
  <cp:revision>242</cp:revision>
  <cp:lastPrinted>1601-01-01T00:00:00Z</cp:lastPrinted>
  <dcterms:created xsi:type="dcterms:W3CDTF">1601-01-01T00:00:00Z</dcterms:created>
  <dcterms:modified xsi:type="dcterms:W3CDTF">2013-04-21T15:46:14Z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Version">
    <vt:i4>1</vt:i4>
  </property>
</Properties>
</file>