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</p:sldMasterIdLst>
  <p:handoutMasterIdLst>
    <p:handoutMasterId r:id="rId22"/>
  </p:handoutMasterIdLst>
  <p:sldIdLst>
    <p:sldId id="256" r:id="rId3"/>
    <p:sldId id="259" r:id="rId4"/>
    <p:sldId id="257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61" r:id="rId20"/>
    <p:sldId id="275" r:id="rId21"/>
  </p:sldIdLst>
  <p:sldSz cx="9144000" cy="6858000" type="screen4x3"/>
  <p:notesSz cx="6761163" cy="99425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94986-A282-4772-B901-58E703827619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FBB6A-17B5-4292-A724-3ADAE4B969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298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B0071-A283-46E0-A997-1B7174AD486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996813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15D52-FEB3-4840-9BEC-ABD0E673F48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04166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99C31-1828-4A0C-BEA5-F9F24C9E701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846685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4664-CB70-4F89-8822-4DB3937846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1464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07B5-9E86-4586-8750-25FE6BA5D6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3682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372B-949D-4509-939F-5CC4AF2EC2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8553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FB48-7200-4CBE-A413-EF9C285D2F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4533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6189-A085-40AF-A156-A016E702BD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1402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B1-2DED-4991-84E3-FD407DBF8D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0685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9D8C-E548-4705-B21E-4EB91E9F55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9026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8F44-E1E8-4298-9E96-ACA3E7C7B6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2179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EBE7B-00CF-40AB-AD8D-10FE77C80F3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986640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CA27-EC96-45EA-A2FA-9D27F5F4E5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8210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EB65-C6CF-4E49-8F36-FDC2FB7151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2563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E96B-D5B5-40B4-BA0C-9B2744AFF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509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ED94-94CC-40B4-87A1-75368626203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23823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A702B-5973-41C2-B2D4-FD91A8A76F9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36466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7E15E-CF71-44BB-A0E1-3278E127938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86766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EA79F-418A-40BA-909D-40F440404F6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308736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72C9D-3B92-410D-9A87-8E407828FD7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521485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9751A-6D99-4B0D-A212-57D3585FBAF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020751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F058A-5387-4681-9FC8-CC8AF9E2F21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864352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D2466D-9A2F-4F9A-8095-8C8C55F015D1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466D-9A2F-4F9A-8095-8C8C55F015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06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PRVKY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b="1" smtClean="0"/>
              <a:t>Př_128_Mineralogie_Prvky</a:t>
            </a:r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</a:t>
            </a:r>
            <a:r>
              <a:rPr lang="cs-CZ" b="1" dirty="0" smtClean="0"/>
              <a:t>Drahomíra Kalandrová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</a:t>
            </a:r>
            <a:r>
              <a:rPr lang="cs-CZ" dirty="0" smtClean="0"/>
              <a:t>Fryšták, </a:t>
            </a:r>
            <a:r>
              <a:rPr lang="cs-CZ" dirty="0"/>
              <a:t>okres </a:t>
            </a:r>
            <a:r>
              <a:rPr lang="cs-CZ" dirty="0" smtClean="0"/>
              <a:t>Zlín</a:t>
            </a:r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Tuha - využití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Žáruvzdorné kelímky na tavení kovů</a:t>
            </a:r>
          </a:p>
          <a:p>
            <a:r>
              <a:rPr lang="cs-CZ" dirty="0" smtClean="0"/>
              <a:t>Tužky</a:t>
            </a:r>
          </a:p>
          <a:p>
            <a:r>
              <a:rPr lang="cs-CZ" dirty="0" smtClean="0"/>
              <a:t>Mazivo do ložisek</a:t>
            </a:r>
          </a:p>
          <a:p>
            <a:r>
              <a:rPr lang="cs-CZ" dirty="0" smtClean="0"/>
              <a:t>Dobře vede elektrický proud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72" y="1676400"/>
            <a:ext cx="4018767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92372" y="4630579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+mn-lt"/>
              </a:rPr>
              <a:t>Hrot tužky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50293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Tuha - naleziště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Tvoří ložiska ve vrstvách nebo ve tvaru čoček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i="1" dirty="0" smtClean="0"/>
              <a:t>Český Krumlov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i="1" dirty="0" smtClean="0"/>
              <a:t>Netolice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i="1" dirty="0" smtClean="0"/>
              <a:t>Staré Město pod Sněžníkem</a:t>
            </a:r>
            <a:endParaRPr lang="cs-CZ" sz="2000" i="1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149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30320" y="4130888"/>
            <a:ext cx="8004080" cy="46166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Název nerostu pochází z řeckého slova </a:t>
            </a:r>
            <a:r>
              <a:rPr lang="cs-CZ" sz="2400" i="1" dirty="0" err="1" smtClean="0">
                <a:latin typeface="+mn-lt"/>
              </a:rPr>
              <a:t>grafein</a:t>
            </a:r>
            <a:r>
              <a:rPr lang="cs-CZ" sz="2400" i="1" dirty="0" smtClean="0">
                <a:latin typeface="+mn-lt"/>
              </a:rPr>
              <a:t> – psáti.</a:t>
            </a:r>
            <a:endParaRPr lang="cs-CZ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34307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Diamant    C</a:t>
            </a:r>
            <a:endParaRPr lang="cs-CZ" sz="4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Krychlová soustava</a:t>
            </a:r>
          </a:p>
          <a:p>
            <a:r>
              <a:rPr lang="cs-CZ" dirty="0" smtClean="0"/>
              <a:t>Nejtvrdší nerost</a:t>
            </a:r>
          </a:p>
          <a:p>
            <a:r>
              <a:rPr lang="cs-CZ" dirty="0" smtClean="0"/>
              <a:t>Odolný vůči chemickým vlivům</a:t>
            </a:r>
          </a:p>
          <a:p>
            <a:r>
              <a:rPr lang="cs-CZ" dirty="0" smtClean="0"/>
              <a:t>Dobrý vodič tepla</a:t>
            </a:r>
          </a:p>
          <a:p>
            <a:r>
              <a:rPr lang="cs-CZ" dirty="0" smtClean="0"/>
              <a:t>Nevede elektrický proud</a:t>
            </a:r>
          </a:p>
          <a:p>
            <a:r>
              <a:rPr lang="cs-CZ" dirty="0" smtClean="0"/>
              <a:t>Vysoký lesk</a:t>
            </a:r>
          </a:p>
          <a:p>
            <a:r>
              <a:rPr lang="cs-CZ" dirty="0" smtClean="0"/>
              <a:t>Silně láme a rozkládá světlo</a:t>
            </a: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149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336" y="1752600"/>
            <a:ext cx="3859664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045000" y="434340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Diamant 6mm, 1,8 karátů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18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Diamant - využití</a:t>
            </a:r>
            <a:endParaRPr lang="cs-CZ" sz="4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Nejcennější drahokam</a:t>
            </a:r>
          </a:p>
          <a:p>
            <a:r>
              <a:rPr lang="cs-CZ" dirty="0" smtClean="0"/>
              <a:t>Šperkařství</a:t>
            </a:r>
          </a:p>
          <a:p>
            <a:r>
              <a:rPr lang="cs-CZ" dirty="0" smtClean="0"/>
              <a:t>Technika (vrtné soupravy, obráběcí stroje, brusné nástroje, řezání skla)</a:t>
            </a: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149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31" y="1752600"/>
            <a:ext cx="3267075" cy="326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31603" y="5019675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Prsten s briliantem</a:t>
            </a:r>
            <a:endParaRPr lang="cs-CZ" sz="1000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32000" y="4727286"/>
            <a:ext cx="370262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Pokus se vysvětlit rozdíl mezi diamantem a briliantem.</a:t>
            </a:r>
            <a:endParaRPr lang="cs-CZ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72920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Diamant - naleziště</a:t>
            </a:r>
            <a:endParaRPr lang="cs-CZ" sz="4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Dva malé diamanty</a:t>
            </a:r>
          </a:p>
          <a:p>
            <a:pPr lvl="1">
              <a:buFont typeface="Arial" pitchFamily="34" charset="0"/>
              <a:buChar char="•"/>
            </a:pPr>
            <a:r>
              <a:rPr lang="cs-CZ" sz="2000" i="1" dirty="0" smtClean="0"/>
              <a:t>v Českém středohoří</a:t>
            </a:r>
          </a:p>
          <a:p>
            <a:r>
              <a:rPr lang="cs-CZ" dirty="0" smtClean="0"/>
              <a:t>Světová naleziště:</a:t>
            </a:r>
          </a:p>
          <a:p>
            <a:pPr lvl="1">
              <a:buFont typeface="Arial" pitchFamily="34" charset="0"/>
              <a:buChar char="•"/>
            </a:pPr>
            <a:r>
              <a:rPr lang="cs-CZ" sz="2000" i="1" dirty="0" smtClean="0"/>
              <a:t>Jižní </a:t>
            </a:r>
            <a:r>
              <a:rPr lang="cs-CZ" sz="2000" i="1" dirty="0"/>
              <a:t>Afrika (Kimberley)</a:t>
            </a:r>
          </a:p>
          <a:p>
            <a:pPr lvl="1">
              <a:buFont typeface="Arial" pitchFamily="34" charset="0"/>
              <a:buChar char="•"/>
            </a:pPr>
            <a:r>
              <a:rPr lang="cs-CZ" sz="2000" i="1" dirty="0"/>
              <a:t>Sibiř (Jakutsko)</a:t>
            </a:r>
          </a:p>
          <a:p>
            <a:r>
              <a:rPr lang="cs-CZ" dirty="0"/>
              <a:t>Karát udává hmotnost diamantů</a:t>
            </a:r>
          </a:p>
          <a:p>
            <a:r>
              <a:rPr lang="cs-CZ" dirty="0"/>
              <a:t>1 karát = 0,2 </a:t>
            </a:r>
            <a:r>
              <a:rPr lang="cs-CZ" dirty="0" smtClean="0"/>
              <a:t>g</a:t>
            </a: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149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48050"/>
            <a:ext cx="2463600" cy="380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32000" y="5443917"/>
            <a:ext cx="370262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Zjisti jak jednotka karát vznikla.</a:t>
            </a:r>
            <a:endParaRPr lang="cs-CZ" sz="2400" i="1" dirty="0">
              <a:latin typeface="+mn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645200" y="530517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+mn-lt"/>
              </a:rPr>
              <a:t>Rohovník obecný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59490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Síra    S</a:t>
            </a:r>
            <a:endParaRPr lang="cs-CZ" sz="4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Kosočtverečná soustava</a:t>
            </a:r>
          </a:p>
          <a:p>
            <a:r>
              <a:rPr lang="cs-CZ" dirty="0" smtClean="0"/>
              <a:t>Žlutá barva</a:t>
            </a:r>
          </a:p>
          <a:p>
            <a:r>
              <a:rPr lang="cs-CZ" dirty="0" smtClean="0"/>
              <a:t>Křehká</a:t>
            </a:r>
          </a:p>
          <a:p>
            <a:r>
              <a:rPr lang="cs-CZ" dirty="0" smtClean="0"/>
              <a:t>Agregáty lesk matný</a:t>
            </a:r>
          </a:p>
          <a:p>
            <a:r>
              <a:rPr lang="cs-CZ" dirty="0" smtClean="0"/>
              <a:t>Samostatné krystaly jsou průhledné se skelným leskem</a:t>
            </a:r>
          </a:p>
          <a:p>
            <a:r>
              <a:rPr lang="cs-CZ" dirty="0" smtClean="0"/>
              <a:t>Po zapálení shoří modrým plamenem na SO</a:t>
            </a:r>
            <a:r>
              <a:rPr lang="cs-CZ" baseline="-25000" dirty="0" smtClean="0"/>
              <a:t>2</a:t>
            </a:r>
            <a:endParaRPr lang="cs-CZ" dirty="0" smtClean="0"/>
          </a:p>
          <a:p>
            <a:r>
              <a:rPr lang="cs-CZ" b="1" dirty="0" smtClean="0">
                <a:solidFill>
                  <a:schemeClr val="bg1"/>
                </a:solidFill>
              </a:rPr>
              <a:t>Oxidy síry jsou pro živé organismy toxické!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149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836" y="1782170"/>
            <a:ext cx="4110164" cy="308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72200" y="4863507"/>
            <a:ext cx="253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Síra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46058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Síra - vznik</a:t>
            </a:r>
            <a:endParaRPr lang="cs-CZ" sz="4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Usazováním z plynů a z horkých roztoků při sopečné činnosti</a:t>
            </a:r>
          </a:p>
          <a:p>
            <a:r>
              <a:rPr lang="cs-CZ" dirty="0" smtClean="0"/>
              <a:t>Vylučováním z chladných roztoků v rudných ložiskách</a:t>
            </a:r>
          </a:p>
          <a:p>
            <a:r>
              <a:rPr lang="cs-CZ" dirty="0" smtClean="0"/>
              <a:t>Činností bakterií při rozkladu organické hmoty</a:t>
            </a: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149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00" y="1676400"/>
            <a:ext cx="3581400" cy="26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715000" y="4362450"/>
            <a:ext cx="299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Vznik síry sopečnou činností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20444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Síra – využití a naleziště</a:t>
            </a:r>
            <a:endParaRPr lang="cs-CZ" sz="4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Výroba kyseliny sírové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Vulkanizace kaučuku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Ošetření rostlin proti houbovým chorobám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 kožním lékařství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Evropská naleziště: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i="1" dirty="0" smtClean="0"/>
              <a:t>Sicílie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i="1" dirty="0" smtClean="0"/>
              <a:t>Francie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i="1" dirty="0" smtClean="0"/>
              <a:t>Polsko</a:t>
            </a:r>
            <a:endParaRPr lang="cs-CZ" sz="2000" i="1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149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9082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Použité zdroje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/>
              <a:t>Silver crystal.jpg.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26. 7. 2009, 19:17 [cit. 2013-01-11]. Dostupné z: http://commons.wikimedia.org/wiki/File:Silver_crystal.jpg?uselang=cs </a:t>
            </a:r>
            <a:endParaRPr lang="cs-CZ" sz="1200" dirty="0" smtClean="0"/>
          </a:p>
          <a:p>
            <a:r>
              <a:rPr lang="cs-CZ" sz="1200" dirty="0"/>
              <a:t>GoldNuggetUSGOV.jpg.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05:53, 7 </a:t>
            </a:r>
            <a:r>
              <a:rPr lang="cs-CZ" sz="1200" dirty="0" err="1"/>
              <a:t>January</a:t>
            </a:r>
            <a:r>
              <a:rPr lang="cs-CZ" sz="1200" dirty="0"/>
              <a:t> 2005 [cit. 2013-01-11]. Dostupné z: http://commons.wikimedia.org/wiki/File:GoldNuggetUSGOV.jpg </a:t>
            </a:r>
            <a:endParaRPr lang="cs-CZ" sz="1200" dirty="0" smtClean="0"/>
          </a:p>
          <a:p>
            <a:r>
              <a:rPr lang="cs-CZ" sz="1200" dirty="0"/>
              <a:t>Ducat </a:t>
            </a:r>
            <a:r>
              <a:rPr lang="cs-CZ" sz="1200" dirty="0" err="1"/>
              <a:t>Czechoslovakia</a:t>
            </a:r>
            <a:r>
              <a:rPr lang="cs-CZ" sz="1200" dirty="0"/>
              <a:t> 1923 rv.jpg.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9. 3. 2010, 16:01 [cit. 2013-01-11]. Dostupné z: http://cs.wikipedia.org/wiki/Soubor:Ducat_Czechoslovakia_1923_rv.jpg </a:t>
            </a:r>
            <a:endParaRPr lang="cs-CZ" sz="1200" dirty="0" smtClean="0"/>
          </a:p>
          <a:p>
            <a:r>
              <a:rPr lang="cs-CZ" sz="1200" dirty="0"/>
              <a:t>GrafitaEZ.jpg.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20. 9. 2005, 21:53 [cit. 2013-01-11]. Dostupné z: http://commons.wikimedia.org/wiki/File:GrafitaEZ.jpg?uselang=cs </a:t>
            </a:r>
            <a:endParaRPr lang="cs-CZ" sz="1200" dirty="0" smtClean="0"/>
          </a:p>
          <a:p>
            <a:r>
              <a:rPr lang="en-US" sz="1200" dirty="0" err="1"/>
              <a:t>Closeup</a:t>
            </a:r>
            <a:r>
              <a:rPr lang="en-US" sz="1200" dirty="0"/>
              <a:t> of pencil graphite.JPG. In: </a:t>
            </a:r>
            <a:r>
              <a:rPr lang="en-US" sz="1200" i="1" dirty="0"/>
              <a:t>Wikipedia: the free encyclopedia</a:t>
            </a:r>
            <a:r>
              <a:rPr lang="en-US" sz="1200" dirty="0"/>
              <a:t> [online]. San Francisco (CA): Wikimedia Foundation, 2001-, 23. 5. 2011, 00:12 [cit. 2013-01-11]. </a:t>
            </a:r>
            <a:r>
              <a:rPr lang="en-US" sz="1200" dirty="0" err="1"/>
              <a:t>Dostupné</a:t>
            </a:r>
            <a:r>
              <a:rPr lang="en-US" sz="1200" dirty="0"/>
              <a:t> z: http://commons.wikimedia.org/wiki/File:Closeup_of_pencil_graphite.JPG?uselang=cs </a:t>
            </a:r>
            <a:endParaRPr lang="cs-CZ" sz="1200" dirty="0" smtClean="0"/>
          </a:p>
          <a:p>
            <a:r>
              <a:rPr lang="cs-CZ" sz="1200" dirty="0" err="1"/>
              <a:t>Illustration</a:t>
            </a:r>
            <a:r>
              <a:rPr lang="cs-CZ" sz="1200" dirty="0"/>
              <a:t> </a:t>
            </a:r>
            <a:r>
              <a:rPr lang="cs-CZ" sz="1200" dirty="0" err="1"/>
              <a:t>Ceratonia</a:t>
            </a:r>
            <a:r>
              <a:rPr lang="cs-CZ" sz="1200" dirty="0"/>
              <a:t> siliqua0.jpg.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29. 10. 2004, 21:35 [cit. 2013-01-11]. Dostupné z: http://commons.wikimedia.org/wiki/File:Illustration_Ceratonia_siliqua0.jpg?uselang=cs </a:t>
            </a:r>
            <a:endParaRPr lang="cs-CZ" sz="1200" dirty="0" smtClean="0"/>
          </a:p>
          <a:p>
            <a:r>
              <a:rPr lang="cs-CZ" sz="1200" dirty="0" err="1"/>
              <a:t>Diamond</a:t>
            </a:r>
            <a:r>
              <a:rPr lang="cs-CZ" sz="1200" dirty="0"/>
              <a:t> - </a:t>
            </a:r>
            <a:r>
              <a:rPr lang="cs-CZ" sz="1200" dirty="0" err="1"/>
              <a:t>South</a:t>
            </a:r>
            <a:r>
              <a:rPr lang="cs-CZ" sz="1200" dirty="0"/>
              <a:t> </a:t>
            </a:r>
            <a:r>
              <a:rPr lang="cs-CZ" sz="1200" dirty="0" err="1"/>
              <a:t>Africa</a:t>
            </a:r>
            <a:r>
              <a:rPr lang="cs-CZ" sz="1200" dirty="0"/>
              <a:t> - </a:t>
            </a:r>
            <a:r>
              <a:rPr lang="cs-CZ" sz="1200" dirty="0" err="1"/>
              <a:t>Finsch</a:t>
            </a:r>
            <a:r>
              <a:rPr lang="cs-CZ" sz="1200" dirty="0"/>
              <a:t> Mine 2.jpg.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17. 6. 2012, 22:04 [cit. 2013-01-11]. Dostupné z: http://commons.wikimedia.org/wiki/File:Diamond_-_South_Africa_-_Finsch_Mine_2.jpg?uselang=cs </a:t>
            </a:r>
            <a:endParaRPr lang="cs-CZ" sz="1200" dirty="0" smtClean="0"/>
          </a:p>
          <a:p>
            <a:r>
              <a:rPr lang="cs-CZ" sz="1200" dirty="0"/>
              <a:t>Sulfur-sample.jpg.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16:59, 16 May 2007 [cit. 2013-01-11]. Dostupné z: http://commons.wikimedia.org/wiki/File:Sulfur-sample.jpg </a:t>
            </a:r>
            <a:endParaRPr lang="cs-CZ" sz="1200" dirty="0" smtClean="0"/>
          </a:p>
          <a:p>
            <a:endParaRPr lang="cs-CZ" sz="1200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9402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Použité zdroje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 err="1"/>
              <a:t>Sulfur</a:t>
            </a:r>
            <a:r>
              <a:rPr lang="cs-CZ" sz="1200" dirty="0"/>
              <a:t>-IMG 3733 1.JPG.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29. 9. 2008, 14:15 [cit. 2013-01-11]. Dostupné z: http://commons.wikimedia.org/wiki/File:Sulfur-IMG_3733_1.JPG?uselang=cs </a:t>
            </a:r>
            <a:endParaRPr lang="cs-CZ" sz="1200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9618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indent="-180000"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seznámení a upevňování učiva o prvcích.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podporuje výklad učitele a přibližuje učivo žákům.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přírodopis, 9. 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Černík, V</a:t>
            </a:r>
            <a:r>
              <a:rPr lang="cs-CZ" dirty="0"/>
              <a:t>., </a:t>
            </a:r>
            <a:r>
              <a:rPr lang="cs-CZ" dirty="0" smtClean="0"/>
              <a:t>Martinec</a:t>
            </a:r>
            <a:r>
              <a:rPr lang="cs-CZ" dirty="0"/>
              <a:t>, </a:t>
            </a:r>
            <a:r>
              <a:rPr lang="cs-CZ" dirty="0" smtClean="0"/>
              <a:t>Z., Vítek, J., Vodová, V. </a:t>
            </a:r>
            <a:r>
              <a:rPr lang="cs-CZ" i="1" dirty="0" smtClean="0"/>
              <a:t>Přírodopis 9 pro </a:t>
            </a:r>
            <a:r>
              <a:rPr lang="cs-CZ" i="1" dirty="0"/>
              <a:t>základní školy</a:t>
            </a:r>
            <a:r>
              <a:rPr lang="cs-CZ" i="1" dirty="0" smtClean="0"/>
              <a:t>: Geologie a ekologie. </a:t>
            </a:r>
            <a:r>
              <a:rPr lang="nn-NO" dirty="0" smtClean="0"/>
              <a:t>1</a:t>
            </a:r>
            <a:r>
              <a:rPr lang="nn-NO" dirty="0"/>
              <a:t>. vyd. Praha: SPN, </a:t>
            </a:r>
            <a:r>
              <a:rPr lang="nn-NO" dirty="0" smtClean="0"/>
              <a:t>20</a:t>
            </a:r>
            <a:r>
              <a:rPr lang="cs-CZ" dirty="0" smtClean="0"/>
              <a:t>10, </a:t>
            </a:r>
            <a:r>
              <a:rPr lang="cs-CZ" dirty="0"/>
              <a:t>ISBN </a:t>
            </a:r>
            <a:r>
              <a:rPr lang="cs-CZ" dirty="0" smtClean="0"/>
              <a:t>978-80-7235-496-2</a:t>
            </a:r>
            <a:endParaRPr lang="cs-CZ" dirty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400" dirty="0" smtClean="0"/>
              <a:t>Třídění nerostů podle chemického složení</a:t>
            </a:r>
            <a:endParaRPr lang="cs-CZ" sz="3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přírodě existuje asi 3000 nerostů</a:t>
            </a:r>
          </a:p>
          <a:p>
            <a:r>
              <a:rPr lang="cs-CZ" dirty="0" smtClean="0"/>
              <a:t>Jsou vytvořeny asi z 92 prvků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Skupiny nerostů: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Prvky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Sulfidy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Halogenidy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Oxidy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Uhličitany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Dusičnany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Sírany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Fosforečnany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Křemičitany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Organické nerosty</a:t>
            </a:r>
            <a:endParaRPr lang="cs-CZ" i="1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5" y="58673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Prvky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přírodě se jen málo prvků vyskytuje v ryzím stavu jako nerosty</a:t>
            </a:r>
          </a:p>
          <a:p>
            <a:r>
              <a:rPr lang="cs-CZ" dirty="0" smtClean="0"/>
              <a:t>Rozlišujeme kovové a nekovové prvky</a:t>
            </a:r>
          </a:p>
          <a:p>
            <a:r>
              <a:rPr lang="cs-CZ" dirty="0" smtClean="0"/>
              <a:t>Kovové prvky – zlato a platina (stříbro a měď)</a:t>
            </a:r>
          </a:p>
          <a:p>
            <a:r>
              <a:rPr lang="cs-CZ" dirty="0" smtClean="0"/>
              <a:t>Nekovové – uhlík a síra</a:t>
            </a: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5" y="58673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05703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772" y="1752600"/>
            <a:ext cx="4226243" cy="3314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919415" y="506730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Stříbro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5871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Prvky kovové a nekovové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Kovové prvky</a:t>
            </a:r>
          </a:p>
          <a:p>
            <a:r>
              <a:rPr lang="cs-CZ" dirty="0"/>
              <a:t>Krystalují v soustavě krychlové (pokud jsou ryzí, tj. bez příměsí)</a:t>
            </a:r>
          </a:p>
          <a:p>
            <a:r>
              <a:rPr lang="cs-CZ" dirty="0"/>
              <a:t>Častěji agregáty keříčkovité, </a:t>
            </a:r>
            <a:r>
              <a:rPr lang="cs-CZ" dirty="0" err="1"/>
              <a:t>plíškovité</a:t>
            </a:r>
            <a:r>
              <a:rPr lang="cs-CZ" dirty="0"/>
              <a:t> </a:t>
            </a:r>
            <a:r>
              <a:rPr lang="cs-CZ" dirty="0" smtClean="0"/>
              <a:t>a drátkovité</a:t>
            </a:r>
            <a:endParaRPr lang="cs-CZ" dirty="0"/>
          </a:p>
          <a:p>
            <a:r>
              <a:rPr lang="cs-CZ" dirty="0"/>
              <a:t>Ryzí kovy mají velkou hustotu</a:t>
            </a:r>
          </a:p>
          <a:p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5" y="58673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03" y="1905000"/>
            <a:ext cx="4043552" cy="273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786651" y="4635710"/>
            <a:ext cx="2872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Zlato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11622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Zlato    Au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Označujeme jako ušlechtilý kov (společně s platinou)</a:t>
            </a:r>
          </a:p>
          <a:p>
            <a:r>
              <a:rPr lang="cs-CZ" dirty="0" smtClean="0"/>
              <a:t>Rozpustné pouze v lučavce královské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Součást křemenných žil – drobné krystalky</a:t>
            </a:r>
          </a:p>
          <a:p>
            <a:r>
              <a:rPr lang="cs-CZ" dirty="0" smtClean="0"/>
              <a:t>V naplaveninách řek – zrnka</a:t>
            </a:r>
          </a:p>
          <a:p>
            <a:r>
              <a:rPr lang="cs-CZ" dirty="0" smtClean="0"/>
              <a:t>Těžba – nákladná – několik gramů v jedné tuně</a:t>
            </a:r>
          </a:p>
          <a:p>
            <a:r>
              <a:rPr lang="cs-CZ" dirty="0" smtClean="0"/>
              <a:t>Rýžování – z naplavenin</a:t>
            </a: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867398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432000" y="4112567"/>
            <a:ext cx="4038600" cy="46166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Co jsou </a:t>
            </a:r>
            <a:r>
              <a:rPr lang="cs-CZ" sz="2400" i="1" dirty="0" err="1" smtClean="0">
                <a:latin typeface="+mn-lt"/>
              </a:rPr>
              <a:t>zlatinky</a:t>
            </a:r>
            <a:r>
              <a:rPr lang="cs-CZ" sz="2400" i="1" dirty="0" smtClean="0">
                <a:latin typeface="+mn-lt"/>
              </a:rPr>
              <a:t>?</a:t>
            </a:r>
            <a:endParaRPr lang="cs-CZ" sz="2400" i="1" dirty="0"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32000" y="4876800"/>
            <a:ext cx="403860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Vyhledej jaké fyzikální vlastnosti má zlato.</a:t>
            </a:r>
            <a:endParaRPr lang="cs-CZ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42894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Zlato - naleziště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minulosti se u nás zlato těžilo: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Jílové u Prahy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Nový Knín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Kašperské hory</a:t>
            </a:r>
          </a:p>
          <a:p>
            <a:r>
              <a:rPr lang="cs-CZ" dirty="0" smtClean="0"/>
              <a:t>Zlatonosná řeka Otava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Světová naleziště: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Sibiř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Aljaška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Austrálie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Austrálie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Jižní a střední Afrika</a:t>
            </a:r>
            <a:endParaRPr lang="cs-CZ" i="1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5602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4925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Zlato - využití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Elektronika</a:t>
            </a:r>
          </a:p>
          <a:p>
            <a:r>
              <a:rPr lang="cs-CZ" dirty="0" smtClean="0"/>
              <a:t>Klenotnictví</a:t>
            </a:r>
          </a:p>
          <a:p>
            <a:r>
              <a:rPr lang="cs-CZ" dirty="0" smtClean="0"/>
              <a:t>Mincovnictví</a:t>
            </a:r>
          </a:p>
          <a:p>
            <a:r>
              <a:rPr lang="cs-CZ" dirty="0" smtClean="0"/>
              <a:t>Zubní lékařství</a:t>
            </a:r>
          </a:p>
          <a:p>
            <a:r>
              <a:rPr lang="cs-CZ" dirty="0" smtClean="0"/>
              <a:t>Mezinárodní platidlo</a:t>
            </a:r>
          </a:p>
          <a:p>
            <a:r>
              <a:rPr lang="cs-CZ" dirty="0" smtClean="0"/>
              <a:t>Zlatá rezerva ke krytí peněz v oběhu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Puncování – označení drahých kovů značkou, která vyjadřuje obsah drahého kovu a jeho pravost</a:t>
            </a: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19880"/>
            <a:ext cx="2438400" cy="2492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876800" y="6502826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Svatováclavský dukát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18514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Tuha    C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= grafit</a:t>
            </a:r>
          </a:p>
          <a:p>
            <a:r>
              <a:rPr lang="cs-CZ" dirty="0" smtClean="0"/>
              <a:t>Šedá až černá barva</a:t>
            </a:r>
          </a:p>
          <a:p>
            <a:r>
              <a:rPr lang="cs-CZ" dirty="0" smtClean="0"/>
              <a:t>Lesk matný až kovový</a:t>
            </a:r>
          </a:p>
          <a:p>
            <a:r>
              <a:rPr lang="cs-CZ" dirty="0" smtClean="0"/>
              <a:t>Měkká, otírá se o prsty, píše po papíře</a:t>
            </a:r>
          </a:p>
          <a:p>
            <a:r>
              <a:rPr lang="cs-CZ" dirty="0" smtClean="0"/>
              <a:t>Odolává vysokým teplotám a kyselinám</a:t>
            </a:r>
          </a:p>
          <a:p>
            <a:r>
              <a:rPr lang="cs-CZ" dirty="0" smtClean="0"/>
              <a:t>Šesterečná soustava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746345"/>
            <a:ext cx="36195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403075" y="5181179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Tuha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25245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Vlastní 1">
      <a:dk1>
        <a:srgbClr val="020406"/>
      </a:dk1>
      <a:lt1>
        <a:srgbClr val="020406"/>
      </a:lt1>
      <a:dk2>
        <a:srgbClr val="1F497D"/>
      </a:dk2>
      <a:lt2>
        <a:srgbClr val="FFCC6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</TotalTime>
  <Words>864</Words>
  <Application>Microsoft Office PowerPoint</Application>
  <PresentationFormat>Předvádění na obrazovce (4:3)</PresentationFormat>
  <Paragraphs>149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Výchozí návrh</vt:lpstr>
      <vt:lpstr>Motiv systému Office</vt:lpstr>
      <vt:lpstr>PRVKY</vt:lpstr>
      <vt:lpstr>Anotace:</vt:lpstr>
      <vt:lpstr>Třídění nerostů podle chemického složení</vt:lpstr>
      <vt:lpstr>Prvky</vt:lpstr>
      <vt:lpstr>Prvky kovové a nekovové</vt:lpstr>
      <vt:lpstr>Zlato    Au</vt:lpstr>
      <vt:lpstr>Zlato - naleziště</vt:lpstr>
      <vt:lpstr>Zlato - využití</vt:lpstr>
      <vt:lpstr>Tuha    C</vt:lpstr>
      <vt:lpstr>Tuha - využití</vt:lpstr>
      <vt:lpstr>Tuha - naleziště</vt:lpstr>
      <vt:lpstr>Diamant    C</vt:lpstr>
      <vt:lpstr>Diamant - využití</vt:lpstr>
      <vt:lpstr>Diamant - naleziště</vt:lpstr>
      <vt:lpstr>Síra    S</vt:lpstr>
      <vt:lpstr>Síra - vznik</vt:lpstr>
      <vt:lpstr>Síra – využití a naleziště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Kalandrová</dc:creator>
  <cp:lastModifiedBy>pc</cp:lastModifiedBy>
  <cp:revision>303</cp:revision>
  <cp:lastPrinted>2013-01-12T12:38:51Z</cp:lastPrinted>
  <dcterms:created xsi:type="dcterms:W3CDTF">1601-01-01T00:00:00Z</dcterms:created>
  <dcterms:modified xsi:type="dcterms:W3CDTF">2013-04-21T15:46:26Z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