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handoutMasterIdLst>
    <p:handoutMasterId r:id="rId23"/>
  </p:handoutMasterIdLst>
  <p:sldIdLst>
    <p:sldId id="256" r:id="rId3"/>
    <p:sldId id="259" r:id="rId4"/>
    <p:sldId id="25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75" r:id="rId21"/>
    <p:sldId id="290" r:id="rId22"/>
  </p:sldIdLst>
  <p:sldSz cx="9144000" cy="6858000" type="screen4x3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986-A282-4772-B901-58E703827619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BB6A-17B5-4292-A724-3ADAE4B969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29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0071-A283-46E0-A997-1B7174AD48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968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5D52-FEB3-4840-9BEC-ABD0E673F4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9C31-1828-4A0C-BEA5-F9F24C9E70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4668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146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68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55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53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40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0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17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BE7B-00CF-40AB-AD8D-10FE77C80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8664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21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56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50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ED94-94CC-40B4-87A1-7536862620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3823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702B-5973-41C2-B2D4-FD91A8A76F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646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E15E-CF71-44BB-A0E1-3278E127938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86766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A79F-418A-40BA-909D-40F440404F6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0873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C9D-3B92-410D-9A87-8E407828FD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2148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751A-6D99-4B0D-A212-57D3585FBAF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0207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058A-5387-4681-9FC8-CC8AF9E2F2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6435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2466D-9A2F-4F9A-8095-8C8C55F015D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SULFIDY A HALOGENIDY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smtClean="0"/>
              <a:t>Př_129_Mineralogie_Sulfidy </a:t>
            </a:r>
            <a:r>
              <a:rPr lang="cs-CZ" b="1" dirty="0" smtClean="0"/>
              <a:t>a halogenidy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Drahomíra Kalandrová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</a:t>
            </a:r>
            <a:r>
              <a:rPr lang="cs-CZ" dirty="0" smtClean="0"/>
              <a:t>Zlín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Pyrit a kyselé deště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9" y="57149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35675" y="2274838"/>
            <a:ext cx="3600324" cy="267765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Krystalky nebo žilky pyritu jsou obsaženy nejčastěji v hnědém uhlí.</a:t>
            </a:r>
          </a:p>
          <a:p>
            <a:r>
              <a:rPr lang="cs-CZ" sz="2400" i="1" dirty="0" smtClean="0">
                <a:latin typeface="+mn-lt"/>
              </a:rPr>
              <a:t>Pří spalování uhlí se do ovzduší uvolňuje oxid siřičitý. Ten způsobuje kyselé deště.</a:t>
            </a:r>
            <a:endParaRPr lang="cs-CZ" sz="2400" i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61" y="2057400"/>
            <a:ext cx="4184639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48400" y="5346510"/>
            <a:ext cx="246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Les zničený kyselým deštěm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7650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Antimonit    Sb</a:t>
            </a:r>
            <a:r>
              <a:rPr lang="cs-CZ" sz="4400" baseline="-25000" dirty="0" smtClean="0"/>
              <a:t>2</a:t>
            </a:r>
            <a:r>
              <a:rPr lang="cs-CZ" sz="4400" dirty="0" smtClean="0"/>
              <a:t>S</a:t>
            </a:r>
            <a:r>
              <a:rPr lang="cs-CZ" sz="4400" baseline="-25000" dirty="0" smtClean="0"/>
              <a:t>3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Soustava kosočtverečná</a:t>
            </a:r>
          </a:p>
          <a:p>
            <a:r>
              <a:rPr lang="cs-CZ" dirty="0" smtClean="0"/>
              <a:t>Vytváří jehlicovité a sloupcovité krystaly</a:t>
            </a:r>
          </a:p>
          <a:p>
            <a:r>
              <a:rPr lang="cs-CZ" dirty="0" smtClean="0"/>
              <a:t>Olověně šedý až černý</a:t>
            </a:r>
          </a:p>
          <a:p>
            <a:r>
              <a:rPr lang="cs-CZ" dirty="0" smtClean="0"/>
              <a:t>Kovově lesklý</a:t>
            </a:r>
          </a:p>
          <a:p>
            <a:r>
              <a:rPr lang="cs-CZ" dirty="0" smtClean="0"/>
              <a:t>Vryp šedý až černý</a:t>
            </a:r>
          </a:p>
          <a:p>
            <a:r>
              <a:rPr lang="cs-CZ" dirty="0" smtClean="0"/>
              <a:t>Nejdůležitější ruda antimonu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828800"/>
            <a:ext cx="3873869" cy="323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26625" y="5062929"/>
            <a:ext cx="2654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Antimonit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306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Využití antimonu,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Výroba lehce tavitelných slitin</a:t>
            </a:r>
          </a:p>
          <a:p>
            <a:r>
              <a:rPr lang="cs-CZ" dirty="0" smtClean="0"/>
              <a:t>Výroba zápalek</a:t>
            </a:r>
          </a:p>
          <a:p>
            <a:r>
              <a:rPr lang="cs-CZ" dirty="0" smtClean="0"/>
              <a:t>Pyrotechnika</a:t>
            </a:r>
          </a:p>
          <a:p>
            <a:r>
              <a:rPr lang="cs-CZ" dirty="0" smtClean="0"/>
              <a:t>Lékařství</a:t>
            </a:r>
          </a:p>
          <a:p>
            <a:r>
              <a:rPr lang="cs-CZ" dirty="0" smtClean="0"/>
              <a:t>Keramický a sklářský průmysl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800" dirty="0" smtClean="0"/>
              <a:t>Naleziště:</a:t>
            </a:r>
            <a:endParaRPr lang="cs-CZ" sz="2800" dirty="0"/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Bohutín u Příbrami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Milešov</a:t>
            </a:r>
          </a:p>
          <a:p>
            <a:pPr lvl="1">
              <a:buFont typeface="Arial" pitchFamily="34" charset="0"/>
              <a:buChar char="•"/>
            </a:pPr>
            <a:endParaRPr lang="cs-CZ" i="1" dirty="0"/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Čína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Japonsko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Bolívie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551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Chalkopyrit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Čtverečná soustava</a:t>
            </a:r>
          </a:p>
          <a:p>
            <a:r>
              <a:rPr lang="cs-CZ" dirty="0" smtClean="0"/>
              <a:t>Sytě mosazně žlutý (s pestrými náběhovými barvami)</a:t>
            </a:r>
          </a:p>
          <a:p>
            <a:r>
              <a:rPr lang="cs-CZ" dirty="0" smtClean="0"/>
              <a:t>Zrnitý</a:t>
            </a:r>
          </a:p>
          <a:p>
            <a:r>
              <a:rPr lang="cs-CZ" dirty="0" smtClean="0"/>
              <a:t>Měděná ruda</a:t>
            </a:r>
          </a:p>
          <a:p>
            <a:r>
              <a:rPr lang="cs-CZ" dirty="0" smtClean="0"/>
              <a:t>Naleziště v ČR: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Příbram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Zlaté Hory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96" y="1828801"/>
            <a:ext cx="4003003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816400" y="4495801"/>
            <a:ext cx="289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Chalkopyrit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9616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Halogenidy (halovce)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Sloučeniny halových prvků (F, C, Br, I) s kovy: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Fluoridy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Chloridy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Bromidy 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Jodidy</a:t>
            </a:r>
          </a:p>
          <a:p>
            <a:r>
              <a:rPr lang="cs-CZ" dirty="0" smtClean="0"/>
              <a:t>Důležité jsou zejména: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Sůl kamenná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Fluorit</a:t>
            </a:r>
          </a:p>
          <a:p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65" y="1828800"/>
            <a:ext cx="3552253" cy="323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935818" y="5062538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Sůl kamenná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466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Sůl kamenná    </a:t>
            </a:r>
            <a:r>
              <a:rPr lang="cs-CZ" sz="4400" dirty="0" err="1" smtClean="0"/>
              <a:t>NaCl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= halit</a:t>
            </a:r>
          </a:p>
          <a:p>
            <a:r>
              <a:rPr lang="cs-CZ" dirty="0" smtClean="0"/>
              <a:t>Krychlová soustava</a:t>
            </a:r>
          </a:p>
          <a:p>
            <a:r>
              <a:rPr lang="cs-CZ" dirty="0" smtClean="0"/>
              <a:t>Bezbarvý, často zbarvený</a:t>
            </a:r>
          </a:p>
          <a:p>
            <a:r>
              <a:rPr lang="cs-CZ" dirty="0" smtClean="0"/>
              <a:t>Dokonale rozpustný ve vodě</a:t>
            </a:r>
          </a:p>
          <a:p>
            <a:r>
              <a:rPr lang="cs-CZ" dirty="0"/>
              <a:t>Slaná chuť</a:t>
            </a:r>
          </a:p>
          <a:p>
            <a:r>
              <a:rPr lang="cs-CZ" dirty="0" smtClean="0"/>
              <a:t>Jediný jedlý nerost, pro člověka nepostradatelný</a:t>
            </a:r>
          </a:p>
          <a:p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693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00" y="1828800"/>
            <a:ext cx="35052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21200" y="44577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Krystalizace soli kamenné</a:t>
            </a:r>
            <a:endParaRPr lang="cs-CZ" sz="1000" dirty="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06800" y="4800600"/>
            <a:ext cx="3505200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Z nasyceného roztoku kuchyňské soli vypěstuj krystaly soli.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927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Sůl kamenná – naleziště, využití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Získává se odpařováním mořské vody nebo důlní činností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Rusko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Polsko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Německo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Rakousko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Ukrajina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Slovensko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Potravinářství</a:t>
            </a:r>
          </a:p>
          <a:p>
            <a:r>
              <a:rPr lang="cs-CZ" dirty="0" smtClean="0"/>
              <a:t>Chemický průmysl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673400" y="3124200"/>
            <a:ext cx="4038600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Mořská voda obsahuje průměrně 3,5 g soli v každém litru.</a:t>
            </a:r>
            <a:endParaRPr lang="cs-CZ" sz="2400" i="1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3400" y="4648200"/>
            <a:ext cx="40386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Nadměrné používání soli poškozuje zdraví.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6105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Fluorit    CaF</a:t>
            </a:r>
            <a:r>
              <a:rPr lang="cs-CZ" sz="4400" baseline="-25000" dirty="0" smtClean="0"/>
              <a:t>2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= kazivec</a:t>
            </a:r>
          </a:p>
          <a:p>
            <a:r>
              <a:rPr lang="cs-CZ" dirty="0" smtClean="0"/>
              <a:t>Krychlová soustava</a:t>
            </a:r>
          </a:p>
          <a:p>
            <a:r>
              <a:rPr lang="cs-CZ" dirty="0" smtClean="0"/>
              <a:t>Průsvitný až průhledný</a:t>
            </a:r>
          </a:p>
          <a:p>
            <a:r>
              <a:rPr lang="cs-CZ" dirty="0" smtClean="0"/>
              <a:t>Bezbarvý, často zbarvený (fialová, zelená)</a:t>
            </a:r>
          </a:p>
          <a:p>
            <a:r>
              <a:rPr lang="cs-CZ" dirty="0" smtClean="0"/>
              <a:t>Některé odrůdy fluoreskují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40000" cy="31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8800" y="4873964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Fluorit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61313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Fluorit – využití,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Sklářský průmysl – leptání skla</a:t>
            </a:r>
          </a:p>
          <a:p>
            <a:r>
              <a:rPr lang="cs-CZ" dirty="0" smtClean="0"/>
              <a:t>Přísada při výrobě hliníku a oceli</a:t>
            </a:r>
          </a:p>
          <a:p>
            <a:r>
              <a:rPr lang="cs-CZ" dirty="0" smtClean="0"/>
              <a:t>Základní surovina při výrobě kyseliny fluorovodíkové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/>
              <a:t>Česká naleziště:</a:t>
            </a:r>
            <a:endParaRPr lang="cs-CZ" sz="2800" dirty="0"/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Krušné hory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Děčínsko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Harrachov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683636" y="3505200"/>
            <a:ext cx="40386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Po zahřátí fluorit ve tmě silně září.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6615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MarcassiteII.jpg.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6. 7. 2009, 19:24 [cit. 2013-01-14]. Dostupné z: http://cs.wikipedia.org/wiki/Soubor:MarcassiteII.jpg </a:t>
            </a:r>
            <a:endParaRPr lang="cs-CZ" sz="1200" dirty="0" smtClean="0"/>
          </a:p>
          <a:p>
            <a:r>
              <a:rPr lang="cs-CZ" sz="1200" dirty="0"/>
              <a:t>Calcite-Galena-elm56c.jpg.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25. 5. 2010, 21:36 [cit. 2013-01-14]. Dostupné z: http://commons.wikimedia.org/wiki/File:Calcite-Galena-elm56c.jpg?uselang=cs </a:t>
            </a:r>
            <a:endParaRPr lang="cs-CZ" sz="1200" dirty="0" smtClean="0"/>
          </a:p>
          <a:p>
            <a:r>
              <a:rPr lang="cs-CZ" sz="1200" dirty="0"/>
              <a:t>Bleiplombe.jpg.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25. 7. 2012, 01:11 [cit. 2013-01-14]. Dostupné z: http://commons.wikimedia.org/wiki/File:Bleiplombe.jpg?uselang=cs </a:t>
            </a:r>
            <a:endParaRPr lang="cs-CZ" sz="1200" dirty="0" smtClean="0"/>
          </a:p>
          <a:p>
            <a:r>
              <a:rPr lang="cs-CZ" sz="1200" dirty="0"/>
              <a:t>Linotype Matrix </a:t>
            </a:r>
            <a:r>
              <a:rPr lang="cs-CZ" sz="1200" dirty="0" err="1"/>
              <a:t>Transposition</a:t>
            </a:r>
            <a:r>
              <a:rPr lang="cs-CZ" sz="1200" dirty="0"/>
              <a:t> </a:t>
            </a:r>
            <a:r>
              <a:rPr lang="cs-CZ" sz="1200" dirty="0" err="1"/>
              <a:t>Error</a:t>
            </a:r>
            <a:r>
              <a:rPr lang="cs-CZ" sz="1200" dirty="0"/>
              <a:t> (</a:t>
            </a:r>
            <a:r>
              <a:rPr lang="cs-CZ" sz="1200" dirty="0" err="1"/>
              <a:t>crop</a:t>
            </a:r>
            <a:r>
              <a:rPr lang="cs-CZ" sz="1200" dirty="0"/>
              <a:t>).JPG.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26. 11. 2008, 23:38 [cit. 2013-01-14]. Dostupné z: http://commons.wikimedia.org/wiki/File:Linotype_Matrix_Transposition_Error_(crop).JPG?uselang=cs </a:t>
            </a:r>
            <a:endParaRPr lang="cs-CZ" sz="1200" dirty="0" smtClean="0"/>
          </a:p>
          <a:p>
            <a:r>
              <a:rPr lang="cs-CZ" sz="1200" dirty="0" err="1"/>
              <a:t>Sfaleryt</a:t>
            </a:r>
            <a:r>
              <a:rPr lang="cs-CZ" sz="1200" dirty="0"/>
              <a:t>, Rumunia.jpg.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17. 5. 2006, 21:09 [cit. 2013-01-14]. Dostupné z: http://cs.wikipedia.org/wiki/Soubor:Sfaleryt,_Rumunia.jpg </a:t>
            </a:r>
            <a:endParaRPr lang="cs-CZ" sz="1200" dirty="0" smtClean="0"/>
          </a:p>
          <a:p>
            <a:r>
              <a:rPr lang="cs-CZ" sz="1200" dirty="0"/>
              <a:t>Silberwald.jpg.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18. 7. 2007, 23:20 [cit. 2013-01-14]. Dostupné z: http://commons.wikimedia.org/wiki/File:Silberwald.jpg?uselang=cs </a:t>
            </a:r>
            <a:endParaRPr lang="cs-CZ" sz="1200" dirty="0" smtClean="0"/>
          </a:p>
          <a:p>
            <a:r>
              <a:rPr lang="cs-CZ" sz="1200" dirty="0"/>
              <a:t>Stibnite-286279.jpg.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27. 4. 2010, 10:23 [cit. 2013-01-14]. Dostupné z: http://commons.wikimedia.org/wiki/File:Stibnite-286279.jpg?uselang=cs </a:t>
            </a:r>
            <a:endParaRPr lang="cs-CZ" sz="1200" dirty="0" smtClean="0"/>
          </a:p>
          <a:p>
            <a:r>
              <a:rPr lang="cs-CZ" sz="1200" dirty="0" err="1"/>
              <a:t>Chalcopyrite</a:t>
            </a:r>
            <a:r>
              <a:rPr lang="cs-CZ" sz="1200" dirty="0"/>
              <a:t> 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01:45, 14 </a:t>
            </a:r>
            <a:r>
              <a:rPr lang="cs-CZ" sz="1200" dirty="0" err="1"/>
              <a:t>November</a:t>
            </a:r>
            <a:r>
              <a:rPr lang="cs-CZ" sz="1200" dirty="0"/>
              <a:t> 2010 [cit. 2013-01-14]. Dostupné z: http://commons.wikimedia.org/wiki/File:Chalcopyrite_1.jpg </a:t>
            </a:r>
            <a:endParaRPr lang="cs-CZ" sz="1200" dirty="0" smtClean="0"/>
          </a:p>
          <a:p>
            <a:r>
              <a:rPr lang="cs-CZ" sz="1200" dirty="0"/>
              <a:t>Selpologne.jpg.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11. 7. 2010, 11:00 [cit. 2013-01-14]. Dostupné z: http://commons.wikimedia.org/wiki/File:Selpologne.jpg?uselang=cs </a:t>
            </a:r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618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indent="-180000"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a upevňování učiva o sulfidech a halogenidech.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podporuje výklad učitele a přibližuje učivo žákům.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přírodopis, 9.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Černík, V</a:t>
            </a:r>
            <a:r>
              <a:rPr lang="cs-CZ" dirty="0"/>
              <a:t>., </a:t>
            </a:r>
            <a:r>
              <a:rPr lang="cs-CZ" dirty="0" smtClean="0"/>
              <a:t>Martinec</a:t>
            </a:r>
            <a:r>
              <a:rPr lang="cs-CZ" dirty="0"/>
              <a:t>, </a:t>
            </a:r>
            <a:r>
              <a:rPr lang="cs-CZ" dirty="0" smtClean="0"/>
              <a:t>Z., Vítek, J., Vodová, V. </a:t>
            </a:r>
            <a:r>
              <a:rPr lang="cs-CZ" i="1" dirty="0" smtClean="0"/>
              <a:t>Přírodopis 9 pro </a:t>
            </a:r>
            <a:r>
              <a:rPr lang="cs-CZ" i="1" dirty="0"/>
              <a:t>základní školy</a:t>
            </a:r>
            <a:r>
              <a:rPr lang="cs-CZ" i="1" dirty="0" smtClean="0"/>
              <a:t>: Geologie a ekologie. </a:t>
            </a:r>
            <a:r>
              <a:rPr lang="nn-NO" dirty="0" smtClean="0"/>
              <a:t>1</a:t>
            </a:r>
            <a:r>
              <a:rPr lang="nn-NO" dirty="0"/>
              <a:t>. vyd. Praha: SPN, </a:t>
            </a:r>
            <a:r>
              <a:rPr lang="nn-NO" dirty="0" smtClean="0"/>
              <a:t>20</a:t>
            </a:r>
            <a:r>
              <a:rPr lang="cs-CZ" dirty="0" smtClean="0"/>
              <a:t>10, </a:t>
            </a:r>
            <a:r>
              <a:rPr lang="cs-CZ" dirty="0"/>
              <a:t>ISBN </a:t>
            </a:r>
            <a:r>
              <a:rPr lang="cs-CZ" dirty="0" smtClean="0"/>
              <a:t>978-80-7235-496-2</a:t>
            </a:r>
            <a:endParaRPr lang="cs-CZ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err="1"/>
              <a:t>NaCl-zoutkristallen</a:t>
            </a:r>
            <a:r>
              <a:rPr lang="cs-CZ" sz="1200" dirty="0"/>
              <a:t> op </a:t>
            </a:r>
            <a:r>
              <a:rPr lang="cs-CZ" sz="1200" dirty="0" err="1"/>
              <a:t>Schott</a:t>
            </a:r>
            <a:r>
              <a:rPr lang="cs-CZ" sz="1200" dirty="0"/>
              <a:t> </a:t>
            </a:r>
            <a:r>
              <a:rPr lang="cs-CZ" sz="1200" dirty="0" err="1"/>
              <a:t>Duran</a:t>
            </a:r>
            <a:r>
              <a:rPr lang="cs-CZ" sz="1200" dirty="0"/>
              <a:t> 100 ml.JPG.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24. 11. 2005, 16:46 [cit. 2013-01-14]. Dostupné z: http://cs.wikipedia.org/wiki/Soubor:NaCl-zoutkristallen_op_Schott_Duran_100_ml.JPG </a:t>
            </a:r>
            <a:endParaRPr lang="cs-CZ" sz="1200" dirty="0" smtClean="0"/>
          </a:p>
          <a:p>
            <a:r>
              <a:rPr lang="cs-CZ" sz="1200" dirty="0"/>
              <a:t>Barite-Fluorite-jmix07-162a.jpg.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27. 5. 2010, 05:27 [cit. 2013-01-14]. Dostupné z: http://commons.wikimedia.org/wiki/File:Barite-Fluorite-jmix07-162a.jpg?uselang=cs </a:t>
            </a:r>
            <a:endParaRPr lang="cs-CZ" sz="1200" dirty="0" smtClean="0"/>
          </a:p>
          <a:p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89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Sulfidy (sirníky)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Bezkyslíkaté sloučeniny síry s kovy</a:t>
            </a:r>
          </a:p>
          <a:p>
            <a:r>
              <a:rPr lang="cs-CZ" dirty="0" smtClean="0"/>
              <a:t>Důležité nerostné suroviny – rudy</a:t>
            </a:r>
          </a:p>
          <a:p>
            <a:r>
              <a:rPr lang="cs-CZ" dirty="0" smtClean="0"/>
              <a:t>Kovový vzhled</a:t>
            </a:r>
          </a:p>
          <a:p>
            <a:r>
              <a:rPr lang="cs-CZ" dirty="0" smtClean="0"/>
              <a:t>Vyplňují pukliny v horninách – rudné žíly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54" y="1901868"/>
            <a:ext cx="4268346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40200" y="4758515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Markazit – příbuzný pyritu</a:t>
            </a: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Galenit    </a:t>
            </a:r>
            <a:r>
              <a:rPr lang="cs-CZ" sz="4400" dirty="0" err="1" smtClean="0"/>
              <a:t>PbS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Krychlová soustava</a:t>
            </a:r>
          </a:p>
          <a:p>
            <a:r>
              <a:rPr lang="cs-CZ" dirty="0" smtClean="0"/>
              <a:t>Kovový vzhled</a:t>
            </a:r>
          </a:p>
          <a:p>
            <a:r>
              <a:rPr lang="cs-CZ" dirty="0" smtClean="0"/>
              <a:t>Modrošedá barva</a:t>
            </a:r>
          </a:p>
          <a:p>
            <a:r>
              <a:rPr lang="cs-CZ" dirty="0" smtClean="0"/>
              <a:t>Šedočerný vryp</a:t>
            </a:r>
          </a:p>
          <a:p>
            <a:r>
              <a:rPr lang="cs-CZ" dirty="0" smtClean="0"/>
              <a:t>Dokonale štěpný</a:t>
            </a:r>
          </a:p>
          <a:p>
            <a:r>
              <a:rPr lang="cs-CZ" dirty="0" smtClean="0"/>
              <a:t>Těží se jako olovnatá ruda</a:t>
            </a:r>
          </a:p>
          <a:p>
            <a:r>
              <a:rPr lang="cs-CZ" dirty="0" smtClean="0"/>
              <a:t>Může obsahovat stříbro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04" y="1828800"/>
            <a:ext cx="3305175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73600" y="56388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Galenit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Galenit – využití olova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Desky akumulátorů</a:t>
            </a:r>
          </a:p>
          <a:p>
            <a:r>
              <a:rPr lang="cs-CZ" dirty="0" smtClean="0"/>
              <a:t>Výroba lehce tavitelných slitin (pájky a liteřina)</a:t>
            </a:r>
          </a:p>
          <a:p>
            <a:r>
              <a:rPr lang="cs-CZ" dirty="0" smtClean="0"/>
              <a:t>Desky na ochranu proti rentgenovému a radioaktivnímu záření</a:t>
            </a:r>
          </a:p>
          <a:p>
            <a:r>
              <a:rPr lang="cs-CZ" dirty="0" smtClean="0"/>
              <a:t>Rozpustné olovnaté sloučeniny jsou jedovaté!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454200" cy="259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62600" y="4357474"/>
            <a:ext cx="314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Olověná plomba</a:t>
            </a:r>
            <a:endParaRPr lang="cs-CZ" sz="10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4852227"/>
            <a:ext cx="3454200" cy="1113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29400" y="5966207"/>
            <a:ext cx="208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liteřina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731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Galenit –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Domácí naleziště: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Příbram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Stříbro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Oloví v Krušných horách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Podhůří Hrubého Jeseníku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673400" y="1752600"/>
            <a:ext cx="4038600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Lití olova – lidový vánoční zvyk</a:t>
            </a:r>
            <a:endParaRPr lang="cs-CZ" sz="2400" i="1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3400" y="2667000"/>
            <a:ext cx="40386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Leštěnec olověný – jiné označení pro galenit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0729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Sfalerit    </a:t>
            </a:r>
            <a:r>
              <a:rPr lang="cs-CZ" sz="4400" dirty="0" err="1" smtClean="0"/>
              <a:t>ZnS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Krychlová soustava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Hnědá nebo černá barva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Zinková ruda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Hojný nerost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Častý výskyt s galenitem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02" y="1828800"/>
            <a:ext cx="4068173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75875" y="48768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Sfalerit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4175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Sfalerit – využití zinku,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Povrchová ochrana železných předmětů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Výroba slitin (mosaz)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Výroba baterií</a:t>
            </a:r>
          </a:p>
          <a:p>
            <a:pPr>
              <a:lnSpc>
                <a:spcPct val="150000"/>
              </a:lnSpc>
            </a:pPr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Domácí naleziště: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Příbram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Stříbro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Kutná Hora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77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Pyrit    FeS</a:t>
            </a:r>
            <a:r>
              <a:rPr lang="cs-CZ" sz="4400" baseline="-25000" dirty="0" smtClean="0"/>
              <a:t>2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Krychlová soustava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Kovový vzhled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Mosazně žlutá barva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Černošedý vryp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Snadno oxiduje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Méně důležitá železná ruda, zdroj síry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i="1" dirty="0" smtClean="0"/>
              <a:t>Kaznějov, Chvaletice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95776" y="2093976"/>
            <a:ext cx="2974848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19800" y="5410200"/>
            <a:ext cx="269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+mn-lt"/>
              </a:rPr>
              <a:t>Pyrit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1386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902</Words>
  <Application>Microsoft Office PowerPoint</Application>
  <PresentationFormat>Předvádění na obrazovce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Výchozí návrh</vt:lpstr>
      <vt:lpstr>Motiv systému Office</vt:lpstr>
      <vt:lpstr>SULFIDY A HALOGENIDY</vt:lpstr>
      <vt:lpstr>Anotace:</vt:lpstr>
      <vt:lpstr>Sulfidy (sirníky)</vt:lpstr>
      <vt:lpstr>Galenit    PbS</vt:lpstr>
      <vt:lpstr>Galenit – využití olova</vt:lpstr>
      <vt:lpstr>Galenit – naleziště</vt:lpstr>
      <vt:lpstr>Sfalerit    ZnS</vt:lpstr>
      <vt:lpstr>Sfalerit – využití zinku, naleziště</vt:lpstr>
      <vt:lpstr>Pyrit    FeS2</vt:lpstr>
      <vt:lpstr>Pyrit a kyselé deště</vt:lpstr>
      <vt:lpstr>Antimonit    Sb2S3</vt:lpstr>
      <vt:lpstr>Využití antimonu, naleziště</vt:lpstr>
      <vt:lpstr>Chalkopyrit</vt:lpstr>
      <vt:lpstr>Halogenidy (halovce)</vt:lpstr>
      <vt:lpstr>Sůl kamenná    NaCl</vt:lpstr>
      <vt:lpstr>Sůl kamenná – naleziště, využití</vt:lpstr>
      <vt:lpstr>Fluorit    CaF2</vt:lpstr>
      <vt:lpstr>Fluorit – využití, naleziště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pc</cp:lastModifiedBy>
  <cp:revision>400</cp:revision>
  <cp:lastPrinted>2013-01-12T12:38:51Z</cp:lastPrinted>
  <dcterms:created xsi:type="dcterms:W3CDTF">1601-01-01T00:00:00Z</dcterms:created>
  <dcterms:modified xsi:type="dcterms:W3CDTF">2013-04-21T15:46:38Z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