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handoutMasterIdLst>
    <p:handoutMasterId r:id="rId22"/>
  </p:handoutMasterIdLst>
  <p:sldIdLst>
    <p:sldId id="256" r:id="rId3"/>
    <p:sldId id="259" r:id="rId4"/>
    <p:sldId id="257" r:id="rId5"/>
    <p:sldId id="291" r:id="rId6"/>
    <p:sldId id="292" r:id="rId7"/>
    <p:sldId id="293" r:id="rId8"/>
    <p:sldId id="294" r:id="rId9"/>
    <p:sldId id="295" r:id="rId10"/>
    <p:sldId id="306" r:id="rId11"/>
    <p:sldId id="298" r:id="rId12"/>
    <p:sldId id="299" r:id="rId13"/>
    <p:sldId id="300" r:id="rId14"/>
    <p:sldId id="301" r:id="rId15"/>
    <p:sldId id="303" r:id="rId16"/>
    <p:sldId id="304" r:id="rId17"/>
    <p:sldId id="305" r:id="rId18"/>
    <p:sldId id="290" r:id="rId19"/>
    <p:sldId id="296" r:id="rId20"/>
    <p:sldId id="307" r:id="rId21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OXIDY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Př_130_Mineralogie_Oxidy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Magnetit    Fe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= magnetovec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Jemně krystalický, zrnitý</a:t>
            </a:r>
          </a:p>
          <a:p>
            <a:r>
              <a:rPr lang="cs-CZ" dirty="0" smtClean="0"/>
              <a:t>Magnetické vlastnosti</a:t>
            </a:r>
          </a:p>
          <a:p>
            <a:r>
              <a:rPr lang="cs-CZ" dirty="0" smtClean="0"/>
              <a:t>Kovový lesk</a:t>
            </a:r>
          </a:p>
          <a:p>
            <a:r>
              <a:rPr lang="cs-CZ" dirty="0" smtClean="0"/>
              <a:t>Černošedá barva</a:t>
            </a:r>
          </a:p>
          <a:p>
            <a:r>
              <a:rPr lang="cs-CZ" dirty="0" smtClean="0"/>
              <a:t>Černý vryp</a:t>
            </a:r>
          </a:p>
          <a:p>
            <a:r>
              <a:rPr lang="cs-CZ" dirty="0" smtClean="0"/>
              <a:t>Nejbohatší železná ruda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70" y="1828800"/>
            <a:ext cx="4120116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02286" y="41910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Magnetit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915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Magnetit –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Krušné hory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Kutná Hora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Českomoravská vrchovina</a:t>
            </a:r>
          </a:p>
          <a:p>
            <a:pPr lvl="1">
              <a:buFont typeface="Arial" pitchFamily="34" charset="0"/>
              <a:buChar char="•"/>
            </a:pPr>
            <a:endParaRPr lang="cs-CZ" i="1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Ural – Magnitogorsk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Švédsko - </a:t>
            </a:r>
            <a:r>
              <a:rPr lang="cs-CZ" i="1" dirty="0" err="1" smtClean="0"/>
              <a:t>Kiruna</a:t>
            </a:r>
            <a:endParaRPr lang="cs-CZ" i="1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105400" y="1752600"/>
            <a:ext cx="3604173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Má schopnost přitahovat železo a působí na střelku kompasu.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167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Cínovec    SnO</a:t>
            </a:r>
            <a:r>
              <a:rPr lang="cs-CZ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= kasiterit</a:t>
            </a:r>
          </a:p>
          <a:p>
            <a:r>
              <a:rPr lang="cs-CZ" dirty="0" smtClean="0"/>
              <a:t>Čtverečná soustava</a:t>
            </a:r>
          </a:p>
          <a:p>
            <a:r>
              <a:rPr lang="cs-CZ" dirty="0" smtClean="0"/>
              <a:t>Černohnědá až černá barva</a:t>
            </a:r>
          </a:p>
          <a:p>
            <a:r>
              <a:rPr lang="cs-CZ" dirty="0" smtClean="0"/>
              <a:t>Polokovový lesk</a:t>
            </a:r>
          </a:p>
          <a:p>
            <a:r>
              <a:rPr lang="cs-CZ" dirty="0" smtClean="0"/>
              <a:t>Nejdůležitější ruda cínu</a:t>
            </a:r>
          </a:p>
          <a:p>
            <a:r>
              <a:rPr lang="cs-CZ" dirty="0" smtClean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Krušné hory, Slavkovský les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Čína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74" y="1752600"/>
            <a:ext cx="3089726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26000" y="5257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Cínovec z Karlových Varů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74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Smolinec    UO</a:t>
            </a:r>
            <a:r>
              <a:rPr lang="cs-CZ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= uraninit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Krystaly jsou vzácné</a:t>
            </a:r>
          </a:p>
          <a:p>
            <a:r>
              <a:rPr lang="cs-CZ" dirty="0" smtClean="0"/>
              <a:t>Černá barva</a:t>
            </a:r>
          </a:p>
          <a:p>
            <a:r>
              <a:rPr lang="cs-CZ" dirty="0" smtClean="0"/>
              <a:t>Neprůhledný</a:t>
            </a:r>
          </a:p>
          <a:p>
            <a:r>
              <a:rPr lang="cs-CZ" dirty="0" smtClean="0"/>
              <a:t>Radioaktivní</a:t>
            </a:r>
          </a:p>
          <a:p>
            <a:r>
              <a:rPr lang="cs-CZ" dirty="0" smtClean="0"/>
              <a:t>Surovina pro výrobu paliva do jaderných reaktorů</a:t>
            </a:r>
          </a:p>
          <a:p>
            <a:r>
              <a:rPr lang="cs-CZ" dirty="0" smtClean="0"/>
              <a:t>Lékařství, zbrojní průmysl</a:t>
            </a:r>
          </a:p>
          <a:p>
            <a:r>
              <a:rPr lang="cs-CZ" dirty="0" smtClean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sz="2800" i="1" dirty="0" smtClean="0"/>
              <a:t>Jáchymov, Dolní Rožínka</a:t>
            </a:r>
          </a:p>
          <a:p>
            <a:pPr lvl="1">
              <a:buFont typeface="Arial" pitchFamily="34" charset="0"/>
              <a:buChar char="•"/>
            </a:pPr>
            <a:r>
              <a:rPr lang="cs-CZ" sz="2800" i="1" dirty="0" smtClean="0"/>
              <a:t> JAR, Zair, Francie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84" y="1752600"/>
            <a:ext cx="4219816" cy="313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11600" y="4891088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Smolinec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7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Opál    SiO</a:t>
            </a:r>
            <a:r>
              <a:rPr lang="cs-CZ" sz="4400" baseline="-25000" dirty="0" smtClean="0"/>
              <a:t>2</a:t>
            </a:r>
            <a:r>
              <a:rPr lang="cs-CZ" sz="4400" dirty="0" smtClean="0"/>
              <a:t>.</a:t>
            </a:r>
            <a:r>
              <a:rPr lang="cs-CZ" sz="4400" i="1" dirty="0" smtClean="0"/>
              <a:t>n</a:t>
            </a:r>
            <a:r>
              <a:rPr lang="cs-CZ" sz="4400" dirty="0" smtClean="0"/>
              <a:t>H</a:t>
            </a:r>
            <a:r>
              <a:rPr lang="cs-CZ" sz="4400" baseline="-25000" dirty="0" smtClean="0"/>
              <a:t>2</a:t>
            </a:r>
            <a:r>
              <a:rPr lang="cs-CZ" sz="4400" dirty="0" smtClean="0"/>
              <a:t>O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Patří mezi vodnaté oxidy (amorfní nerosty, vyplňují dutiny v horninách a vytvářejí agregáty)</a:t>
            </a:r>
          </a:p>
          <a:p>
            <a:r>
              <a:rPr lang="cs-CZ" dirty="0" smtClean="0"/>
              <a:t>Vzniká z roztoků</a:t>
            </a:r>
          </a:p>
          <a:p>
            <a:r>
              <a:rPr lang="cs-CZ" dirty="0" smtClean="0"/>
              <a:t>Různě zbarvený</a:t>
            </a:r>
          </a:p>
          <a:p>
            <a:r>
              <a:rPr lang="cs-CZ" dirty="0" smtClean="0"/>
              <a:t>Některé odrůdy řadíme mezi drahokamy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3771" y="1145809"/>
            <a:ext cx="2895601" cy="4261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15365" y="4724403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Drahý opál s mléčným opálem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628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Hnědel    </a:t>
            </a:r>
            <a:r>
              <a:rPr lang="cs-CZ" dirty="0" smtClean="0"/>
              <a:t>Fe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.</a:t>
            </a:r>
            <a:r>
              <a:rPr lang="cs-CZ" i="1" dirty="0" smtClean="0"/>
              <a:t>n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limonit</a:t>
            </a:r>
          </a:p>
          <a:p>
            <a:r>
              <a:rPr lang="cs-CZ" dirty="0" smtClean="0"/>
              <a:t>Vodnatý oxid</a:t>
            </a:r>
          </a:p>
          <a:p>
            <a:r>
              <a:rPr lang="cs-CZ" dirty="0" smtClean="0"/>
              <a:t>Žlutohnědá až hnědá barva</a:t>
            </a:r>
          </a:p>
          <a:p>
            <a:r>
              <a:rPr lang="cs-CZ" dirty="0" smtClean="0"/>
              <a:t>Vzniká z vodných roztoků v rašeliništích nebo zvětráváním jiných železitých rud</a:t>
            </a:r>
          </a:p>
          <a:p>
            <a:r>
              <a:rPr lang="cs-CZ" dirty="0" smtClean="0"/>
              <a:t>Ruda železa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85" y="1743075"/>
            <a:ext cx="40386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54600" y="4777712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Hnědel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150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Bauxit    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.</a:t>
            </a:r>
            <a:r>
              <a:rPr lang="cs-CZ" i="1" dirty="0" smtClean="0"/>
              <a:t>n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Vodnatý oxid</a:t>
            </a:r>
          </a:p>
          <a:p>
            <a:r>
              <a:rPr lang="cs-CZ" dirty="0" smtClean="0"/>
              <a:t>Složen z několika nerostů</a:t>
            </a:r>
          </a:p>
          <a:p>
            <a:r>
              <a:rPr lang="cs-CZ" dirty="0" smtClean="0"/>
              <a:t>Fyzikální a chemické vlastnosti se mění podle složení</a:t>
            </a:r>
          </a:p>
          <a:p>
            <a:r>
              <a:rPr lang="cs-CZ" dirty="0" smtClean="0"/>
              <a:t>Různá barva (bělavá, rudohnědá)</a:t>
            </a:r>
          </a:p>
          <a:p>
            <a:r>
              <a:rPr lang="cs-CZ" dirty="0" smtClean="0"/>
              <a:t>Ruda hliníku</a:t>
            </a:r>
          </a:p>
          <a:p>
            <a:r>
              <a:rPr lang="cs-CZ" dirty="0" smtClean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sz="2600" i="1" dirty="0" smtClean="0"/>
              <a:t>Maďarsko, Francie, Rusko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00" y="1828800"/>
            <a:ext cx="34290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49800" y="4726817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Bauxit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3021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 smtClean="0"/>
              <a:t>Citrine</a:t>
            </a:r>
            <a:r>
              <a:rPr lang="cs-CZ" sz="1200" dirty="0" smtClean="0"/>
              <a:t> 1 (</a:t>
            </a:r>
            <a:r>
              <a:rPr lang="cs-CZ" sz="1200" dirty="0" err="1" smtClean="0"/>
              <a:t>Russie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19. 12. 2008, 21:54 [cit. 2013-01-15]. Dostupné z: http://commons.wikimedia.org/wiki/File:Citrine_1_(Russie).jpg?uselang=cs </a:t>
            </a:r>
          </a:p>
          <a:p>
            <a:r>
              <a:rPr lang="cs-CZ" sz="1200" dirty="0" smtClean="0"/>
              <a:t>Gold-Hematite-164016.jpg.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4. 2010, 13:03 [cit. 2013-01-15]. Dostupné z: http://commons.wikimedia.org/wiki/File:Gold-Hematite-164016.jpg?uselang=cs </a:t>
            </a:r>
          </a:p>
          <a:p>
            <a:r>
              <a:rPr lang="cs-CZ" sz="1200" dirty="0" smtClean="0"/>
              <a:t>Corundum-215474.jpg.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 4. 2010, 00:13 [cit. 2013-01-15]. Dostupné z: http://commons.wikimedia.org/wiki/File:Corundum-215474.jpg?uselang=cs </a:t>
            </a:r>
          </a:p>
          <a:p>
            <a:r>
              <a:rPr lang="cs-CZ" sz="1200" dirty="0" smtClean="0"/>
              <a:t>Corundum-247699.jpg.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27. 4. 2010, 04:43 [cit. 2013-01-15]. Dostupné z: http://commons.wikimedia.org/wiki/File:Corundum-247699.jpg?uselang=cs </a:t>
            </a:r>
          </a:p>
          <a:p>
            <a:r>
              <a:rPr lang="cs-CZ" sz="1200" dirty="0" err="1" smtClean="0"/>
              <a:t>Tiffany</a:t>
            </a:r>
            <a:r>
              <a:rPr lang="cs-CZ" sz="1200" dirty="0" smtClean="0"/>
              <a:t> and </a:t>
            </a:r>
            <a:r>
              <a:rPr lang="cs-CZ" sz="1200" dirty="0" err="1" smtClean="0"/>
              <a:t>Company</a:t>
            </a:r>
            <a:r>
              <a:rPr lang="cs-CZ" sz="1200" dirty="0" smtClean="0"/>
              <a:t> - Iris </a:t>
            </a:r>
            <a:r>
              <a:rPr lang="cs-CZ" sz="1200" dirty="0" err="1" smtClean="0"/>
              <a:t>Corsage</a:t>
            </a:r>
            <a:r>
              <a:rPr lang="cs-CZ" sz="1200" dirty="0" smtClean="0"/>
              <a:t> Ornament - </a:t>
            </a:r>
            <a:r>
              <a:rPr lang="cs-CZ" sz="1200" dirty="0" err="1" smtClean="0"/>
              <a:t>Walters</a:t>
            </a:r>
            <a:r>
              <a:rPr lang="cs-CZ" sz="1200" dirty="0" smtClean="0"/>
              <a:t> 57939 - Detail.jpg.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23. 3. 2012, 12:15 [cit. 2013-01-15]. Dostupné z: http://commons.wikimedia.org/wiki/File:Tiffany_and_Company_-_Iris_Corsage_Ornament_-_Walters_57939_-_Detail.jpg?uselang=cs </a:t>
            </a:r>
          </a:p>
          <a:p>
            <a:r>
              <a:rPr lang="cs-CZ" sz="1200" dirty="0" smtClean="0"/>
              <a:t>Quarznormal.JPG.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17:14, 7 </a:t>
            </a:r>
            <a:r>
              <a:rPr lang="cs-CZ" sz="1200" dirty="0" err="1" smtClean="0"/>
              <a:t>January</a:t>
            </a:r>
            <a:r>
              <a:rPr lang="cs-CZ" sz="1200" dirty="0" smtClean="0"/>
              <a:t> 2010 [cit. 2013-01-15]. Dostupné z: http://commons.wikimedia.org/wiki/File:Quarznormal.JPG </a:t>
            </a:r>
          </a:p>
          <a:p>
            <a:r>
              <a:rPr lang="cs-CZ" sz="1200" dirty="0" err="1" smtClean="0"/>
              <a:t>Amethyst</a:t>
            </a:r>
            <a:r>
              <a:rPr lang="cs-CZ" sz="1200" dirty="0" smtClean="0"/>
              <a:t> Druse.jpg.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23:51, 26 </a:t>
            </a:r>
            <a:r>
              <a:rPr lang="cs-CZ" sz="1200" dirty="0" err="1" smtClean="0"/>
              <a:t>December</a:t>
            </a:r>
            <a:r>
              <a:rPr lang="cs-CZ" sz="1200" dirty="0" smtClean="0"/>
              <a:t> 2006 [cit. 2013-01-15]. Dostupné z: http://commons.wikimedia.org/wiki/File:Amethyst_Druse.jpg </a:t>
            </a:r>
          </a:p>
          <a:p>
            <a:r>
              <a:rPr lang="cs-CZ" sz="1200" dirty="0" smtClean="0"/>
              <a:t>Quartzofumeé2EZ.jpg.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22:08, 20 </a:t>
            </a:r>
            <a:r>
              <a:rPr lang="cs-CZ" sz="1200" dirty="0" err="1" smtClean="0"/>
              <a:t>September</a:t>
            </a:r>
            <a:r>
              <a:rPr lang="cs-CZ" sz="1200" dirty="0" smtClean="0"/>
              <a:t> 2005 [cit. 2013-01-15]. Dostupné z: http://commons.wikimedia.org/wiki/File:Quartzofume%C3%A92EZ.jpg 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89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 smtClean="0"/>
              <a:t>Uncut</a:t>
            </a:r>
            <a:r>
              <a:rPr lang="cs-CZ" sz="1200" dirty="0" smtClean="0"/>
              <a:t> Rose Quartz.jpg.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21:40, 14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2006 [cit. 2013-01-15]. Dostupné z: http://commons.wikimedia.org/wiki/File:Uncut_Rose_Quartz.jpg </a:t>
            </a:r>
          </a:p>
          <a:p>
            <a:r>
              <a:rPr lang="cs-CZ" sz="1200" dirty="0" err="1" smtClean="0"/>
              <a:t>Quartz</a:t>
            </a:r>
            <a:r>
              <a:rPr lang="cs-CZ" sz="1200" dirty="0" smtClean="0"/>
              <a:t> Brésil.jpg.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3. 12. 2012, 07:50 [cit. 2013-01-15]. Dostupné z: http://commons.wikimedia.org/wiki/File:Quartz_Br%C3%A9sil.jpg?uselang=cs </a:t>
            </a:r>
          </a:p>
          <a:p>
            <a:r>
              <a:rPr lang="cs-CZ" sz="1200" dirty="0" smtClean="0"/>
              <a:t>Drahý opál s </a:t>
            </a:r>
            <a:r>
              <a:rPr lang="cs-CZ" sz="1200" dirty="0" err="1" smtClean="0"/>
              <a:t>mliečnym</a:t>
            </a:r>
            <a:r>
              <a:rPr lang="cs-CZ" sz="1200" dirty="0" smtClean="0"/>
              <a:t> </a:t>
            </a:r>
            <a:r>
              <a:rPr lang="cs-CZ" sz="1200" dirty="0" err="1" smtClean="0"/>
              <a:t>opálom</a:t>
            </a:r>
            <a:r>
              <a:rPr lang="cs-CZ" sz="1200" dirty="0" smtClean="0"/>
              <a:t> - </a:t>
            </a:r>
            <a:r>
              <a:rPr lang="cs-CZ" sz="1200" dirty="0" err="1" smtClean="0"/>
              <a:t>nálezisko</a:t>
            </a:r>
            <a:r>
              <a:rPr lang="cs-CZ" sz="1200" dirty="0" smtClean="0"/>
              <a:t> - Opálové </a:t>
            </a:r>
            <a:r>
              <a:rPr lang="cs-CZ" sz="1200" dirty="0" err="1" smtClean="0"/>
              <a:t>bane</a:t>
            </a:r>
            <a:r>
              <a:rPr lang="cs-CZ" sz="1200" dirty="0" smtClean="0"/>
              <a:t> Libanka.JPG.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7. 2012, 12:25 [cit. 2013-01-15]. Dostupné z: http://commons.wikimedia.org/wiki/File:Drah%C3%BD_op%C3%A1l_s_mlie%C4%8Dnym_op%C3%A1lom_-_n%C3%A1lezisko_-_Op%C3%A1lov%C3%A9_bane_Libanka.JPG?uselang=cs </a:t>
            </a:r>
          </a:p>
          <a:p>
            <a:r>
              <a:rPr lang="cs-CZ" sz="1200" dirty="0" smtClean="0"/>
              <a:t>Agate1 hg.jpg.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18. 1. 2008, 17:13 [cit. 2013-01-15]. Dostupné z: http://commons.wikimedia.org/wiki/File:Agate1_hg.jpg?uselang=cs </a:t>
            </a:r>
          </a:p>
          <a:p>
            <a:r>
              <a:rPr lang="cs-CZ" sz="1200" dirty="0" err="1" smtClean="0"/>
              <a:t>Calcédoine</a:t>
            </a:r>
            <a:r>
              <a:rPr lang="cs-CZ" sz="1200" dirty="0" smtClean="0"/>
              <a:t> </a:t>
            </a:r>
            <a:r>
              <a:rPr lang="cs-CZ" sz="1200" dirty="0" err="1" smtClean="0"/>
              <a:t>sur</a:t>
            </a:r>
            <a:r>
              <a:rPr lang="cs-CZ" sz="1200" dirty="0" smtClean="0"/>
              <a:t> </a:t>
            </a:r>
            <a:r>
              <a:rPr lang="cs-CZ" sz="1200" dirty="0" err="1" smtClean="0"/>
              <a:t>stilbite</a:t>
            </a:r>
            <a:r>
              <a:rPr lang="cs-CZ" sz="1200" dirty="0" smtClean="0"/>
              <a:t> (</a:t>
            </a:r>
            <a:r>
              <a:rPr lang="cs-CZ" sz="1200" dirty="0" err="1" smtClean="0"/>
              <a:t>Lonavala</a:t>
            </a:r>
            <a:r>
              <a:rPr lang="cs-CZ" sz="1200" dirty="0" smtClean="0"/>
              <a:t> </a:t>
            </a:r>
            <a:r>
              <a:rPr lang="cs-CZ" sz="1200" dirty="0" err="1" smtClean="0"/>
              <a:t>Quarry</a:t>
            </a:r>
            <a:r>
              <a:rPr lang="cs-CZ" sz="1200" dirty="0" smtClean="0"/>
              <a:t>, </a:t>
            </a:r>
            <a:r>
              <a:rPr lang="cs-CZ" sz="1200" dirty="0" err="1" smtClean="0"/>
              <a:t>Lonavale</a:t>
            </a:r>
            <a:r>
              <a:rPr lang="cs-CZ" sz="1200" dirty="0" smtClean="0"/>
              <a:t> (</a:t>
            </a:r>
            <a:r>
              <a:rPr lang="cs-CZ" sz="1200" dirty="0" err="1" smtClean="0"/>
              <a:t>Lonavala</a:t>
            </a:r>
            <a:r>
              <a:rPr lang="cs-CZ" sz="1200" dirty="0" smtClean="0"/>
              <a:t>), </a:t>
            </a:r>
            <a:r>
              <a:rPr lang="cs-CZ" sz="1200" dirty="0" err="1" smtClean="0"/>
              <a:t>Poonah</a:t>
            </a:r>
            <a:r>
              <a:rPr lang="cs-CZ" sz="1200" dirty="0" smtClean="0"/>
              <a:t>, </a:t>
            </a:r>
            <a:r>
              <a:rPr lang="cs-CZ" sz="1200" dirty="0" err="1" smtClean="0"/>
              <a:t>Maharashtra</a:t>
            </a:r>
            <a:r>
              <a:rPr lang="cs-CZ" sz="1200" dirty="0" smtClean="0"/>
              <a:t> - India) 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21. 12. 2011, 21:56 [cit. 2013-01-15]. Dostupné z: http://commons.wikimedia.org/wiki/File:Calc%C3%A9doine_sur_stilbite_(Lonavala_Quarry,_Lonavale_(Lonavala),_Poonah,_Maharashtra_-_India)_.jpg?uselang=cs </a:t>
            </a:r>
          </a:p>
          <a:p>
            <a:r>
              <a:rPr lang="cs-CZ" sz="1200" dirty="0" smtClean="0"/>
              <a:t>Feuerstein-bruch.jpg.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30. 7. 2005, 23:28 [cit. 2013-01-15]. Dostupné z: http://cs.wikipedia.org/wiki/Soubor:Feuerstein-bruch.jpg </a:t>
            </a:r>
          </a:p>
          <a:p>
            <a:r>
              <a:rPr lang="cs-CZ" sz="1200" dirty="0" smtClean="0"/>
              <a:t>Jasper.pebble.600pix.jpg.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5. 11. 2005, 02:53 [cit. 2013-01-15]. Dostupné z: http://commons.wikimedia.org/wiki/File:Jasper.pebble.600pix.jpg?uselang=cs </a:t>
            </a:r>
          </a:p>
          <a:p>
            <a:r>
              <a:rPr lang="cs-CZ" sz="1200" dirty="0" smtClean="0"/>
              <a:t>Magnetite-114528.jpg.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4. 2010, 01:27 [cit. 2013-01-15]. Dostupné z: http://commons.wikimedia.org/wiki/File:Magnetite-114528.jpg?uselang=cs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20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Cassiterite4.jpg.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6. 2009, 13:34 [cit. 2013-01-15]. Dostupné z: http://cs.wikipedia.org/wiki/Soubor:Cassiterite4.jpg </a:t>
            </a:r>
          </a:p>
          <a:p>
            <a:r>
              <a:rPr lang="cs-CZ" sz="1200" dirty="0" err="1" smtClean="0"/>
              <a:t>Pitchblende</a:t>
            </a:r>
            <a:r>
              <a:rPr lang="cs-CZ" sz="1200" dirty="0" smtClean="0"/>
              <a:t> schlema-alberoda.JPG.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06:49, 24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2009 [cit. 2013-01-15]. Dostupné z: http://en.wikipedia.org/wiki/File:Pitchblende_schlema-alberoda.JPG </a:t>
            </a:r>
          </a:p>
          <a:p>
            <a:r>
              <a:rPr lang="cs-CZ" sz="1200" dirty="0" err="1" smtClean="0"/>
              <a:t>Mineral</a:t>
            </a:r>
            <a:r>
              <a:rPr lang="cs-CZ" sz="1200" dirty="0" smtClean="0"/>
              <a:t> </a:t>
            </a:r>
            <a:r>
              <a:rPr lang="cs-CZ" sz="1200" dirty="0" err="1" smtClean="0"/>
              <a:t>Limonita</a:t>
            </a:r>
            <a:r>
              <a:rPr lang="cs-CZ" sz="1200" dirty="0" smtClean="0"/>
              <a:t> GDFL050.jpg.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10. 2005, 20:15 [cit. 2013-01-15]. Dostupné z: http://commons.wikimedia.org/wiki/File:Mineral_Limonita_GDFL050.jpg?uselang=cs </a:t>
            </a:r>
          </a:p>
          <a:p>
            <a:r>
              <a:rPr lang="cs-CZ" sz="1200" dirty="0" smtClean="0"/>
              <a:t>Bauxite.jpg.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13:34, 2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2005 [cit. 2013-01-15]. </a:t>
            </a:r>
            <a:r>
              <a:rPr lang="cs-CZ" sz="1200" smtClean="0"/>
              <a:t>Dostupné z: http://commons.wikimedia.org/wiki/File:Bauxite.jpg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34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oxidech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Oxidy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Sloučeniny prvků s kyslíkem</a:t>
            </a:r>
          </a:p>
          <a:p>
            <a:r>
              <a:rPr lang="cs-CZ" dirty="0" smtClean="0"/>
              <a:t>Oxidy dělíme na: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Bezvodé (neobsahují vodu)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Vodnaté (obsahují molekuly vody)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16" y="1828800"/>
            <a:ext cx="4247684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54600" y="4648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Citrín – žlutá odrůda křemene</a:t>
            </a: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Krevel    Fe</a:t>
            </a:r>
            <a:r>
              <a:rPr lang="cs-CZ" sz="4400" baseline="-25000" dirty="0" smtClean="0"/>
              <a:t>2</a:t>
            </a:r>
            <a:r>
              <a:rPr lang="cs-CZ" sz="4400" dirty="0" smtClean="0"/>
              <a:t>O</a:t>
            </a:r>
            <a:r>
              <a:rPr lang="cs-CZ" sz="4400" baseline="-25000" dirty="0" smtClean="0"/>
              <a:t>3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= hematit</a:t>
            </a:r>
          </a:p>
          <a:p>
            <a:r>
              <a:rPr lang="cs-CZ" dirty="0" smtClean="0"/>
              <a:t>Šesterečná soustava</a:t>
            </a:r>
          </a:p>
          <a:p>
            <a:r>
              <a:rPr lang="cs-CZ" dirty="0" smtClean="0"/>
              <a:t>Temně šedá barva, kusová odrůda načervenalá</a:t>
            </a:r>
          </a:p>
          <a:p>
            <a:r>
              <a:rPr lang="cs-CZ" dirty="0" smtClean="0"/>
              <a:t>Vryp krvavě červený</a:t>
            </a:r>
          </a:p>
          <a:p>
            <a:r>
              <a:rPr lang="cs-CZ" dirty="0" smtClean="0"/>
              <a:t>Důležitá ruda železa</a:t>
            </a:r>
          </a:p>
          <a:p>
            <a:r>
              <a:rPr lang="cs-CZ" dirty="0" smtClean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Mezi Prahou a Plzní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 Švédsko, Ukrajina, Německo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8" y="1828800"/>
            <a:ext cx="4235992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68800" y="4638675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Krevel se zlatem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184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Korund    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Šesterečná soustava</a:t>
            </a:r>
          </a:p>
          <a:p>
            <a:r>
              <a:rPr lang="cs-CZ" dirty="0" smtClean="0"/>
              <a:t>Chemicky odolný</a:t>
            </a:r>
          </a:p>
          <a:p>
            <a:r>
              <a:rPr lang="cs-CZ" dirty="0" smtClean="0"/>
              <a:t>Tvrdý</a:t>
            </a:r>
          </a:p>
          <a:p>
            <a:r>
              <a:rPr lang="cs-CZ" dirty="0" smtClean="0"/>
              <a:t>Také se vyrábí synteticky</a:t>
            </a:r>
          </a:p>
          <a:p>
            <a:r>
              <a:rPr lang="cs-CZ" dirty="0" smtClean="0"/>
              <a:t>Zrnitý agregát = smirek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1250"/>
            <a:ext cx="1995027" cy="2926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1797177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68977" y="52959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Safír – modrá odrůda</a:t>
            </a: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59400" y="5297411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Rubín – červená odrůda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483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Korund – naleziště,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/>
              <a:t>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Jizerské hory – vzácně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Českomoravská vrchovina</a:t>
            </a:r>
          </a:p>
          <a:p>
            <a:pPr lvl="1">
              <a:buFont typeface="Arial" pitchFamily="34" charset="0"/>
              <a:buChar char="•"/>
            </a:pPr>
            <a:endParaRPr lang="cs-CZ" i="1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Indie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Srí Lanka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Austrálie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Šperkařství</a:t>
            </a:r>
          </a:p>
          <a:p>
            <a:r>
              <a:rPr lang="cs-CZ" dirty="0" smtClean="0"/>
              <a:t>Ložiska mechanických hodinek a přístrojů</a:t>
            </a:r>
          </a:p>
          <a:p>
            <a:r>
              <a:rPr lang="cs-CZ" dirty="0" smtClean="0"/>
              <a:t>Brusný materiál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781233"/>
            <a:ext cx="2861481" cy="2861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76599" y="5486400"/>
            <a:ext cx="182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Brož se safíry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060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Křemen    SiO</a:t>
            </a:r>
            <a:r>
              <a:rPr lang="cs-CZ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Klencová a šesterečná soustava</a:t>
            </a:r>
          </a:p>
          <a:p>
            <a:r>
              <a:rPr lang="cs-CZ" dirty="0" smtClean="0"/>
              <a:t>Lom rovný až lasturnatý</a:t>
            </a:r>
          </a:p>
          <a:p>
            <a:r>
              <a:rPr lang="cs-CZ" dirty="0" smtClean="0"/>
              <a:t>Skelný lesk</a:t>
            </a:r>
          </a:p>
          <a:p>
            <a:r>
              <a:rPr lang="cs-CZ" dirty="0" smtClean="0"/>
              <a:t>Nerozpouští se v kyselinách</a:t>
            </a:r>
          </a:p>
          <a:p>
            <a:r>
              <a:rPr lang="cs-CZ" dirty="0" smtClean="0"/>
              <a:t>Zbarvení různé</a:t>
            </a:r>
          </a:p>
          <a:p>
            <a:r>
              <a:rPr lang="cs-CZ" dirty="0" smtClean="0"/>
              <a:t>Bílý vryp</a:t>
            </a:r>
          </a:p>
          <a:p>
            <a:r>
              <a:rPr lang="cs-CZ" dirty="0" smtClean="0"/>
              <a:t>Běžný nerost</a:t>
            </a:r>
          </a:p>
          <a:p>
            <a:r>
              <a:rPr lang="cs-CZ" dirty="0" smtClean="0"/>
              <a:t>Součást všech typů hornin</a:t>
            </a:r>
          </a:p>
          <a:p>
            <a:r>
              <a:rPr lang="cs-CZ" dirty="0" smtClean="0"/>
              <a:t>Sklářství, šperkařství</a:t>
            </a:r>
          </a:p>
          <a:p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r="14081"/>
          <a:stretch/>
        </p:blipFill>
        <p:spPr bwMode="auto">
          <a:xfrm>
            <a:off x="4724399" y="1961972"/>
            <a:ext cx="3996699" cy="264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96000" y="4610100"/>
            <a:ext cx="26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Obecný křemen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29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Křemen - odrůdy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r="10053"/>
          <a:stretch/>
        </p:blipFill>
        <p:spPr bwMode="auto">
          <a:xfrm>
            <a:off x="2455132" y="1540514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 b="5834"/>
          <a:stretch/>
        </p:blipFill>
        <p:spPr bwMode="auto">
          <a:xfrm rot="16200000">
            <a:off x="6830858" y="1540514"/>
            <a:ext cx="2097052" cy="209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4642995" y="1540514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7386"/>
          <a:stretch/>
        </p:blipFill>
        <p:spPr bwMode="auto">
          <a:xfrm>
            <a:off x="267269" y="1540514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15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Křišťá</a:t>
            </a:r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307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Ametyst</a:t>
            </a: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949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Růženín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82130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Záhněd</a:t>
            </a:r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18448" y="4876800"/>
            <a:ext cx="3245946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Jakou barvu má </a:t>
            </a:r>
            <a:r>
              <a:rPr lang="cs-CZ" sz="2400" i="1" dirty="0" err="1" smtClean="0">
                <a:latin typeface="+mn-lt"/>
              </a:rPr>
              <a:t>morion</a:t>
            </a:r>
            <a:r>
              <a:rPr lang="cs-CZ" sz="2400" i="1" dirty="0" smtClean="0">
                <a:latin typeface="+mn-lt"/>
              </a:rPr>
              <a:t>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239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Křemen - odrůdy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893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8848"/>
          <a:stretch/>
        </p:blipFill>
        <p:spPr bwMode="auto">
          <a:xfrm>
            <a:off x="4670946" y="1577400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515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Chalcedon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8307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Jaspis</a:t>
            </a:r>
            <a:endParaRPr lang="cs-CZ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994946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Achát</a:t>
            </a:r>
            <a:endParaRPr lang="cs-CZ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82130" y="4014799"/>
            <a:ext cx="14400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Pazourek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6812"/>
          <a:stretch/>
        </p:blipFill>
        <p:spPr bwMode="auto">
          <a:xfrm>
            <a:off x="228600" y="1577400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2804"/>
          <a:stretch/>
        </p:blipFill>
        <p:spPr bwMode="auto">
          <a:xfrm>
            <a:off x="6858130" y="1577400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4925"/>
          <a:stretch/>
        </p:blipFill>
        <p:spPr bwMode="auto">
          <a:xfrm>
            <a:off x="2455567" y="1577400"/>
            <a:ext cx="2088000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18448" y="4876800"/>
            <a:ext cx="3245946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Co jste se učili o pazourku v dějepisu?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891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1259</Words>
  <Application>Microsoft Office PowerPoint</Application>
  <PresentationFormat>Předvádění na obrazovce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Motiv systému Office</vt:lpstr>
      <vt:lpstr>OXIDY</vt:lpstr>
      <vt:lpstr>Anotace:</vt:lpstr>
      <vt:lpstr>Oxidy</vt:lpstr>
      <vt:lpstr>Krevel    Fe2O3</vt:lpstr>
      <vt:lpstr>Korund    Al2O3</vt:lpstr>
      <vt:lpstr>Korund – naleziště, využití</vt:lpstr>
      <vt:lpstr>Křemen    SiO2</vt:lpstr>
      <vt:lpstr>Křemen - odrůdy</vt:lpstr>
      <vt:lpstr>Křemen - odrůdy</vt:lpstr>
      <vt:lpstr>Magnetit    Fe3O4</vt:lpstr>
      <vt:lpstr>Magnetit – naleziště</vt:lpstr>
      <vt:lpstr>Cínovec    SnO2</vt:lpstr>
      <vt:lpstr>Smolinec    UO2</vt:lpstr>
      <vt:lpstr>Opál    SiO2.nH2O</vt:lpstr>
      <vt:lpstr>Hnědel    Fe2O3.nH2O</vt:lpstr>
      <vt:lpstr>Bauxit    Al2O3.nH2O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534</cp:revision>
  <cp:lastPrinted>2013-01-12T12:38:51Z</cp:lastPrinted>
  <dcterms:created xsi:type="dcterms:W3CDTF">1601-01-01T00:00:00Z</dcterms:created>
  <dcterms:modified xsi:type="dcterms:W3CDTF">2013-04-21T15:46:50Z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