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1" r:id="rId2"/>
  </p:sldMasterIdLst>
  <p:handoutMasterIdLst>
    <p:handoutMasterId r:id="rId14"/>
  </p:handoutMasterIdLst>
  <p:sldIdLst>
    <p:sldId id="256" r:id="rId3"/>
    <p:sldId id="259" r:id="rId4"/>
    <p:sldId id="263" r:id="rId5"/>
    <p:sldId id="276" r:id="rId6"/>
    <p:sldId id="283" r:id="rId7"/>
    <p:sldId id="284" r:id="rId8"/>
    <p:sldId id="278" r:id="rId9"/>
    <p:sldId id="279" r:id="rId10"/>
    <p:sldId id="280" r:id="rId11"/>
    <p:sldId id="281" r:id="rId12"/>
    <p:sldId id="275" r:id="rId13"/>
  </p:sldIdLst>
  <p:sldSz cx="9144000" cy="6858000" type="screen4x3"/>
  <p:notesSz cx="6761163" cy="99425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94986-A282-4772-B901-58E703827619}" type="datetimeFigureOut">
              <a:rPr lang="cs-CZ" smtClean="0"/>
              <a:pPr/>
              <a:t>26.7.2013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FBB6A-17B5-4292-A724-3ADAE4B969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298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B0071-A283-46E0-A997-1B7174AD48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99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15D52-FEB3-4840-9BEC-ABD0E673F48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0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99C31-1828-4A0C-BEA5-F9F24C9E701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84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4664-CB70-4F89-8822-4DB393784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14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07B5-9E86-4586-8750-25FE6BA5D6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36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372B-949D-4509-939F-5CC4AF2EC2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85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B48-7200-4CBE-A413-EF9C285D2F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45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6189-A085-40AF-A156-A016E702BD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14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7AB1-2DED-4991-84E3-FD407DBF8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6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9D8C-E548-4705-B21E-4EB91E9F55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90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8F44-E1E8-4298-9E96-ACA3E7C7B69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21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EBE7B-00CF-40AB-AD8D-10FE77C80F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98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CA27-EC96-45EA-A2FA-9D27F5F4E5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82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EB65-C6CF-4E49-8F36-FDC2FB715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25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E96B-D5B5-40B4-BA0C-9B2744AFFB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5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AED94-94CC-40B4-87A1-7536862620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23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A702B-5973-41C2-B2D4-FD91A8A76F9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36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7E15E-CF71-44BB-A0E1-3278E127938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86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EA79F-418A-40BA-909D-40F440404F6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30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72C9D-3B92-410D-9A87-8E407828FD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52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9751A-6D99-4B0D-A212-57D3585FBAF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02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F058A-5387-4681-9FC8-CC8AF9E2F2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86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D2466D-9A2F-4F9A-8095-8C8C55F015D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2466D-9A2F-4F9A-8095-8C8C55F015D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06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UHLIČITANY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Př_131_Mineralogie_Uhličitany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Drahomíra Kalandrová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</a:t>
            </a:r>
            <a:r>
              <a:rPr lang="cs-CZ" dirty="0" smtClean="0"/>
              <a:t>Zlín</a:t>
            </a:r>
            <a:endParaRPr lang="cs-CZ" dirty="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Malachit a Azurit</a:t>
            </a:r>
            <a:endParaRPr lang="cs-CZ" sz="4400" baseline="-25000" dirty="0"/>
          </a:p>
        </p:txBody>
      </p:sp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5827990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657599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cs-CZ" dirty="0" smtClean="0"/>
              <a:t>Měděné rudy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Klenotnictví – drahé a ozdobné kameny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9" y="1752601"/>
            <a:ext cx="4509627" cy="3322092"/>
          </a:xfrm>
          <a:ln>
            <a:solidFill>
              <a:schemeClr val="tx1"/>
            </a:solidFill>
          </a:ln>
        </p:spPr>
      </p:pic>
      <p:sp>
        <p:nvSpPr>
          <p:cNvPr id="10" name="Zástupný symbol pro obsah 4"/>
          <p:cNvSpPr txBox="1">
            <a:spLocks/>
          </p:cNvSpPr>
          <p:nvPr/>
        </p:nvSpPr>
        <p:spPr>
          <a:xfrm>
            <a:off x="432000" y="3124200"/>
            <a:ext cx="4038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15000" y="5410200"/>
            <a:ext cx="299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j-lt"/>
              </a:rPr>
              <a:t>Azurit a malachit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1388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Použité zdroje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200" dirty="0"/>
              <a:t>CalcitasEZ.jpeg.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23 August 2005 [cit. 2013-07-11]. Dostupné z: http://commons.wikimedia.org/wiki/File:CalcitasEZ.jpeg </a:t>
            </a:r>
            <a:endParaRPr lang="cs-CZ" sz="1200" dirty="0" smtClean="0"/>
          </a:p>
          <a:p>
            <a:r>
              <a:rPr lang="cs-CZ" sz="1200" dirty="0"/>
              <a:t>00090 12 cm calcite.jpg.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23. 10. 2012 [cit. 2013-07-11]. Dostupné z: http://commons.wikimedia.org/wiki/File:00090_12_cm_calcite.jpg?uselang=cs </a:t>
            </a:r>
            <a:endParaRPr lang="cs-CZ" sz="1200" dirty="0" smtClean="0"/>
          </a:p>
          <a:p>
            <a:r>
              <a:rPr lang="cs-CZ" sz="1200" dirty="0"/>
              <a:t>SideriteBresil2.jpg.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15. 11. 2009 [cit. 2013-07-11]. Dostupné z: http://cs.wikipedia.org/wiki/Soubor:SideriteBresil2.jpg </a:t>
            </a:r>
            <a:endParaRPr lang="cs-CZ" sz="1200" dirty="0" smtClean="0"/>
          </a:p>
          <a:p>
            <a:r>
              <a:rPr lang="cs-CZ" sz="1200" dirty="0"/>
              <a:t>Magnesite Austria.jpg.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22 </a:t>
            </a:r>
            <a:r>
              <a:rPr lang="cs-CZ" sz="1200" dirty="0" err="1"/>
              <a:t>January</a:t>
            </a:r>
            <a:r>
              <a:rPr lang="cs-CZ" sz="1200" dirty="0"/>
              <a:t> 2010 [cit. 2013-07-15]. Dostupné z: http://commons.wikimedia.org/wiki/File:Magnesite_Austria.jpg </a:t>
            </a:r>
            <a:endParaRPr lang="cs-CZ" sz="1200" dirty="0" smtClean="0"/>
          </a:p>
          <a:p>
            <a:r>
              <a:rPr lang="cs-CZ" sz="1200" dirty="0" smtClean="0"/>
              <a:t>Dolomit </a:t>
            </a:r>
            <a:r>
              <a:rPr lang="cs-CZ" sz="1200" dirty="0"/>
              <a:t>Rumunia.jpg.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15 June 2006 [cit. 2013-07-12]. Dostupné z: http://commons.wikimedia.org/wiki/File:Dolomit_Rumunia.jpg </a:t>
            </a:r>
            <a:endParaRPr lang="cs-CZ" sz="1200" dirty="0" smtClean="0"/>
          </a:p>
          <a:p>
            <a:r>
              <a:rPr lang="cs-CZ" sz="1200" dirty="0"/>
              <a:t>Azurite-Malachite-221040.jpg.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27. </a:t>
            </a:r>
            <a:r>
              <a:rPr lang="cs-CZ" sz="1200" dirty="0" err="1"/>
              <a:t>aprill</a:t>
            </a:r>
            <a:r>
              <a:rPr lang="cs-CZ" sz="1200" dirty="0"/>
              <a:t> 2010 [cit. 2013-07-12]. Dostupné z: http://commons.wikimedia.org/wiki/File:Azurite-Malachite-221040.jpg?uselang=et </a:t>
            </a:r>
            <a:endParaRPr lang="cs-CZ" sz="1200" dirty="0" smtClean="0"/>
          </a:p>
          <a:p>
            <a:r>
              <a:rPr lang="cs-CZ" sz="1200" dirty="0"/>
              <a:t>PRAZAK, I. Punkevní jeskyně3.jpg.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01.08.2007 [cit. 2013-07-26]. Dostupné z: http://commons.wikimedia.org/wiki/File:Punkevn%C3%AD_jeskyn%C4%9B3.jpg </a:t>
            </a:r>
            <a:endParaRPr lang="cs-CZ" sz="1200" dirty="0" smtClean="0"/>
          </a:p>
          <a:p>
            <a:r>
              <a:rPr lang="cs-CZ" sz="1200" dirty="0"/>
              <a:t>JMABEL. </a:t>
            </a:r>
            <a:r>
              <a:rPr lang="cs-CZ" sz="1200" dirty="0" err="1"/>
              <a:t>Ash</a:t>
            </a:r>
            <a:r>
              <a:rPr lang="cs-CZ" sz="1200" dirty="0"/>
              <a:t> </a:t>
            </a:r>
            <a:r>
              <a:rPr lang="cs-CZ" sz="1200" dirty="0" err="1"/>
              <a:t>Grove</a:t>
            </a:r>
            <a:r>
              <a:rPr lang="cs-CZ" sz="1200" dirty="0"/>
              <a:t> Cement </a:t>
            </a:r>
            <a:r>
              <a:rPr lang="cs-CZ" sz="1200" dirty="0" err="1"/>
              <a:t>factory</a:t>
            </a:r>
            <a:r>
              <a:rPr lang="cs-CZ" sz="1200" dirty="0"/>
              <a:t> 02.jpg.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2. 8. 2007 [cit. 2013-07-26]. Dostupné z: http://cs.wikipedia.org/wiki/Soubor:Ash_Grove_Cement_factory_02.jpg </a:t>
            </a:r>
            <a:endParaRPr lang="cs-CZ" sz="1200" dirty="0" smtClean="0"/>
          </a:p>
        </p:txBody>
      </p:sp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96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8000" rIns="738000">
            <a:spAutoFit/>
          </a:bodyPr>
          <a:lstStyle/>
          <a:p>
            <a:pPr indent="-180000">
              <a:buFont typeface="Wingdings" pitchFamily="2" charset="2"/>
              <a:buChar char="q"/>
            </a:pPr>
            <a:r>
              <a:rPr lang="cs-CZ" dirty="0"/>
              <a:t>Digitální učební materiál je určen </a:t>
            </a:r>
            <a:r>
              <a:rPr lang="cs-CZ" dirty="0" smtClean="0"/>
              <a:t>k seznámení a upevňování učiva o uhličitanech.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podporuje výklad učitele a přibližuje učivo žákům.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přírodopis, 9. ročník.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Černík, V</a:t>
            </a:r>
            <a:r>
              <a:rPr lang="cs-CZ" dirty="0"/>
              <a:t>., </a:t>
            </a:r>
            <a:r>
              <a:rPr lang="cs-CZ" dirty="0" smtClean="0"/>
              <a:t>Martinec</a:t>
            </a:r>
            <a:r>
              <a:rPr lang="cs-CZ" dirty="0"/>
              <a:t>, </a:t>
            </a:r>
            <a:r>
              <a:rPr lang="cs-CZ" dirty="0" smtClean="0"/>
              <a:t>Z., Vítek, J., Vodová, V. </a:t>
            </a:r>
            <a:r>
              <a:rPr lang="cs-CZ" i="1" dirty="0" smtClean="0"/>
              <a:t>Přírodopis 9 pro </a:t>
            </a:r>
            <a:r>
              <a:rPr lang="cs-CZ" i="1" dirty="0"/>
              <a:t>základní školy</a:t>
            </a:r>
            <a:r>
              <a:rPr lang="cs-CZ" i="1" dirty="0" smtClean="0"/>
              <a:t>: Geologie a ekologie. </a:t>
            </a:r>
            <a:r>
              <a:rPr lang="nn-NO" dirty="0" smtClean="0"/>
              <a:t>1</a:t>
            </a:r>
            <a:r>
              <a:rPr lang="nn-NO" dirty="0"/>
              <a:t>. vyd. Praha: SPN, </a:t>
            </a:r>
            <a:r>
              <a:rPr lang="nn-NO" dirty="0" smtClean="0"/>
              <a:t>20</a:t>
            </a:r>
            <a:r>
              <a:rPr lang="cs-CZ" dirty="0" smtClean="0"/>
              <a:t>10, </a:t>
            </a:r>
            <a:r>
              <a:rPr lang="cs-CZ" dirty="0"/>
              <a:t>ISBN </a:t>
            </a:r>
            <a:r>
              <a:rPr lang="cs-CZ" dirty="0" smtClean="0"/>
              <a:t>978-80-7235-496-2</a:t>
            </a:r>
            <a:endParaRPr lang="cs-CZ" dirty="0">
              <a:solidFill>
                <a:srgbClr val="171A1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Uhličitany</a:t>
            </a:r>
            <a:endParaRPr lang="cs-CZ" sz="4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1800"/>
              </a:spcBef>
            </a:pPr>
            <a:r>
              <a:rPr lang="cs-CZ" dirty="0" smtClean="0"/>
              <a:t>Soli kyseliny uhličité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Výrazně nekovový vzhled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828801"/>
            <a:ext cx="4368600" cy="3096244"/>
          </a:xfrm>
          <a:ln>
            <a:solidFill>
              <a:schemeClr val="bg1"/>
            </a:solidFill>
          </a:ln>
        </p:spPr>
      </p:pic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400" y="5827992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7035600" y="494853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n-lt"/>
              </a:rPr>
              <a:t>Kalcit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428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Kalcit     CaCO</a:t>
            </a:r>
            <a:r>
              <a:rPr lang="cs-CZ" sz="4400" baseline="-25000" dirty="0" smtClean="0"/>
              <a:t>3</a:t>
            </a:r>
            <a:endParaRPr lang="cs-CZ" sz="4400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01" y="1718563"/>
            <a:ext cx="4038600" cy="2690717"/>
          </a:xfrm>
          <a:ln>
            <a:solidFill>
              <a:schemeClr val="bg1"/>
            </a:solidFill>
          </a:ln>
        </p:spPr>
      </p:pic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5827992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Klencová soustava nebo zrnité, vláknité a zemité formy</a:t>
            </a:r>
          </a:p>
          <a:p>
            <a:r>
              <a:rPr lang="cs-CZ" dirty="0" smtClean="0"/>
              <a:t>Hlavní složka vápence a mramoru</a:t>
            </a:r>
          </a:p>
          <a:p>
            <a:r>
              <a:rPr lang="cs-CZ" dirty="0" smtClean="0"/>
              <a:t>Bezbarvý nebo bílý, zbarvený do žluta nebo do růžova</a:t>
            </a:r>
          </a:p>
          <a:p>
            <a:r>
              <a:rPr lang="cs-CZ" dirty="0" smtClean="0"/>
              <a:t>Lesk skelný</a:t>
            </a:r>
          </a:p>
          <a:p>
            <a:r>
              <a:rPr lang="cs-CZ" dirty="0" smtClean="0"/>
              <a:t>Vryp bílý</a:t>
            </a:r>
          </a:p>
          <a:p>
            <a:r>
              <a:rPr lang="cs-CZ" dirty="0" smtClean="0"/>
              <a:t>Křehký a dobře štěpný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22901" y="4437713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+mn-lt"/>
              </a:rPr>
              <a:t>Kalcit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169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Kalcit – výskyt</a:t>
            </a:r>
            <a:endParaRPr lang="cs-CZ" sz="4400" dirty="0"/>
          </a:p>
        </p:txBody>
      </p:sp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5964844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Zástupný symbol pro obsah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846" y="1600200"/>
            <a:ext cx="3017308" cy="4525963"/>
          </a:xfrm>
          <a:ln w="12700">
            <a:solidFill>
              <a:schemeClr val="tx1"/>
            </a:solidFill>
          </a:ln>
        </p:spPr>
      </p:pic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Součást rudných žil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Příbram</a:t>
            </a:r>
          </a:p>
          <a:p>
            <a:r>
              <a:rPr lang="cs-CZ" dirty="0" smtClean="0"/>
              <a:t>Složka vápence 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/>
              <a:t>Český </a:t>
            </a:r>
            <a:r>
              <a:rPr lang="cs-CZ" i="1" dirty="0" smtClean="0"/>
              <a:t>kras</a:t>
            </a:r>
          </a:p>
          <a:p>
            <a:pPr lvl="1">
              <a:buFont typeface="Arial" pitchFamily="34" charset="0"/>
              <a:buChar char="•"/>
            </a:pPr>
            <a:r>
              <a:rPr lang="cs-CZ" i="1" dirty="0" smtClean="0"/>
              <a:t>Moravský kras</a:t>
            </a:r>
          </a:p>
          <a:p>
            <a:pPr marL="457200" lvl="1" indent="0">
              <a:buNone/>
            </a:pPr>
            <a:endParaRPr lang="cs-CZ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6436" y="4258332"/>
            <a:ext cx="4065564" cy="156966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latin typeface="+mn-lt"/>
              </a:rPr>
              <a:t>Najdi na mapě </a:t>
            </a:r>
            <a:r>
              <a:rPr lang="cs-CZ" sz="2400" i="1" dirty="0" err="1" smtClean="0">
                <a:latin typeface="+mn-lt"/>
              </a:rPr>
              <a:t>Zbrašovské</a:t>
            </a:r>
            <a:r>
              <a:rPr lang="cs-CZ" sz="2400" i="1" dirty="0" smtClean="0">
                <a:latin typeface="+mn-lt"/>
              </a:rPr>
              <a:t> aragonitové jeskyně. Vyhledej, co má aragonit </a:t>
            </a:r>
            <a:r>
              <a:rPr lang="cs-CZ" sz="2400" i="1" smtClean="0">
                <a:latin typeface="+mn-lt"/>
              </a:rPr>
              <a:t>společného </a:t>
            </a:r>
            <a:r>
              <a:rPr lang="cs-CZ" sz="2400" i="1" smtClean="0">
                <a:latin typeface="+mn-lt"/>
              </a:rPr>
              <a:t>s kalcitem</a:t>
            </a:r>
            <a:r>
              <a:rPr lang="cs-CZ" sz="2400" i="1" dirty="0" smtClean="0">
                <a:latin typeface="+mn-lt"/>
              </a:rPr>
              <a:t>.</a:t>
            </a:r>
            <a:endParaRPr lang="cs-CZ" sz="2400" i="1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257800" y="6101697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n-lt"/>
              </a:rPr>
              <a:t>Krápníková výzdoba v Punkevních jeskyních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598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Kalcit – využití</a:t>
            </a:r>
            <a:endParaRPr lang="cs-CZ" sz="4400" dirty="0"/>
          </a:p>
        </p:txBody>
      </p:sp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5827992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Stavební a ozdobný kámen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Průmysl stavebních hmot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i="1" dirty="0"/>
              <a:t>Výroba vápna, cementu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Optika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31" y="2133600"/>
            <a:ext cx="3657600" cy="2743200"/>
          </a:xfrm>
          <a:ln>
            <a:solidFill>
              <a:schemeClr val="tx1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437687" y="4875311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+mn-lt"/>
              </a:rPr>
              <a:t>Cementárna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537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Siderit – ocelek    FeCO</a:t>
            </a:r>
            <a:r>
              <a:rPr lang="cs-CZ" baseline="-25000" dirty="0" smtClean="0"/>
              <a:t>3</a:t>
            </a:r>
            <a:endParaRPr lang="cs-CZ" sz="4400" dirty="0"/>
          </a:p>
        </p:txBody>
      </p:sp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5827992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Klencová soustava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Šedožlutá až hnědá barva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Vryp okrově žlutý až hnědý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Křehký nerost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Důležitá železná ruda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Výskyt: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i="1" dirty="0" smtClean="0"/>
              <a:t>Příbram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i="1" dirty="0" smtClean="0"/>
              <a:t>Slovenské </a:t>
            </a:r>
            <a:r>
              <a:rPr lang="cs-CZ" sz="2800" i="1" dirty="0" err="1"/>
              <a:t>rudohoří</a:t>
            </a:r>
            <a:endParaRPr lang="cs-CZ" sz="2800" i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1600200"/>
            <a:ext cx="3735318" cy="3760388"/>
          </a:xfrm>
        </p:spPr>
      </p:pic>
      <p:sp>
        <p:nvSpPr>
          <p:cNvPr id="6" name="TextovéPole 5"/>
          <p:cNvSpPr txBox="1"/>
          <p:nvPr/>
        </p:nvSpPr>
        <p:spPr>
          <a:xfrm>
            <a:off x="432000" y="5347900"/>
            <a:ext cx="238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+mn-lt"/>
              </a:rPr>
              <a:t>Siderit s křemenem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82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Magnezit     MgCO</a:t>
            </a:r>
            <a:r>
              <a:rPr lang="cs-CZ" baseline="-25000" dirty="0" smtClean="0"/>
              <a:t>3</a:t>
            </a:r>
            <a:endParaRPr lang="cs-CZ" sz="4400" dirty="0"/>
          </a:p>
        </p:txBody>
      </p:sp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027" y="5827991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Klencová soustava nebo celistvý v zrnitých agregátech</a:t>
            </a:r>
          </a:p>
          <a:p>
            <a:r>
              <a:rPr lang="cs-CZ" dirty="0" smtClean="0"/>
              <a:t>Převažuje světle šedá barva</a:t>
            </a:r>
          </a:p>
          <a:p>
            <a:r>
              <a:rPr lang="cs-CZ" dirty="0" smtClean="0"/>
              <a:t>Bílý vryp</a:t>
            </a:r>
          </a:p>
          <a:p>
            <a:r>
              <a:rPr lang="cs-CZ" dirty="0" smtClean="0"/>
              <a:t>Výroba ohnivzdorných cihel</a:t>
            </a:r>
          </a:p>
          <a:p>
            <a:r>
              <a:rPr lang="cs-CZ" dirty="0" smtClean="0"/>
              <a:t>Naleziště:</a:t>
            </a:r>
          </a:p>
          <a:p>
            <a:pPr lvl="1">
              <a:lnSpc>
                <a:spcPct val="140000"/>
              </a:lnSpc>
              <a:buFont typeface="Arial" pitchFamily="34" charset="0"/>
              <a:buChar char="•"/>
            </a:pPr>
            <a:r>
              <a:rPr lang="cs-CZ" sz="2600" i="1" dirty="0" smtClean="0"/>
              <a:t>Rakousko</a:t>
            </a:r>
          </a:p>
          <a:p>
            <a:pPr lvl="1">
              <a:lnSpc>
                <a:spcPct val="140000"/>
              </a:lnSpc>
              <a:buFont typeface="Arial" pitchFamily="34" charset="0"/>
              <a:buChar char="•"/>
            </a:pPr>
            <a:r>
              <a:rPr lang="cs-CZ" sz="2600" i="1" dirty="0" smtClean="0"/>
              <a:t>Slovenské </a:t>
            </a:r>
            <a:r>
              <a:rPr lang="cs-CZ" sz="2600" i="1" dirty="0" err="1" smtClean="0"/>
              <a:t>rudohoří</a:t>
            </a:r>
            <a:endParaRPr lang="cs-CZ" sz="2600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502200" y="46482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n-lt"/>
              </a:rPr>
              <a:t>Magnezit</a:t>
            </a:r>
            <a:endParaRPr lang="cs-CZ" sz="1400" dirty="0">
              <a:latin typeface="+mn-lt"/>
            </a:endParaRP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73" t="28979" r="11677" b="872"/>
          <a:stretch/>
        </p:blipFill>
        <p:spPr>
          <a:xfrm>
            <a:off x="4456173" y="2057400"/>
            <a:ext cx="4244454" cy="2565779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5787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Dolomit     </a:t>
            </a:r>
            <a:r>
              <a:rPr lang="cs-CZ" dirty="0" err="1" smtClean="0"/>
              <a:t>CaMg</a:t>
            </a:r>
            <a:r>
              <a:rPr lang="cs-CZ" dirty="0" smtClean="0"/>
              <a:t>(CO</a:t>
            </a:r>
            <a:r>
              <a:rPr lang="cs-CZ" baseline="-25000" dirty="0" smtClean="0"/>
              <a:t>3</a:t>
            </a:r>
            <a:r>
              <a:rPr lang="cs-CZ" dirty="0" smtClean="0"/>
              <a:t>)</a:t>
            </a:r>
            <a:r>
              <a:rPr lang="cs-CZ" baseline="-25000" dirty="0" smtClean="0"/>
              <a:t>2</a:t>
            </a:r>
            <a:endParaRPr lang="cs-CZ" sz="4400" baseline="-25000" dirty="0"/>
          </a:p>
        </p:txBody>
      </p:sp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027" y="5827991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Klencová soustava nebo celistvé zrnité agregáty</a:t>
            </a:r>
          </a:p>
          <a:p>
            <a:r>
              <a:rPr lang="cs-CZ" dirty="0" smtClean="0"/>
              <a:t>Podobný kalcitu</a:t>
            </a:r>
          </a:p>
          <a:p>
            <a:r>
              <a:rPr lang="cs-CZ" dirty="0" smtClean="0"/>
              <a:t>Hlavní součást horniny dolomit</a:t>
            </a:r>
          </a:p>
          <a:p>
            <a:r>
              <a:rPr lang="cs-CZ" dirty="0" smtClean="0"/>
              <a:t>Výroba cementu a žáruvzdorných materiálů</a:t>
            </a:r>
          </a:p>
          <a:p>
            <a:r>
              <a:rPr lang="cs-CZ" dirty="0" smtClean="0"/>
              <a:t>Hnojivo </a:t>
            </a:r>
          </a:p>
          <a:p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400" y="1828800"/>
            <a:ext cx="4038600" cy="3028950"/>
          </a:xfrm>
          <a:ln>
            <a:solidFill>
              <a:schemeClr val="tx1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7049427" y="4873823"/>
            <a:ext cx="1662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n-lt"/>
              </a:rPr>
              <a:t>Dolomit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736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/>
      </p:transition>
    </mc:Choice>
    <mc:Fallback xmlns=""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Vlastní 1">
      <a:dk1>
        <a:srgbClr val="020406"/>
      </a:dk1>
      <a:lt1>
        <a:srgbClr val="020406"/>
      </a:lt1>
      <a:dk2>
        <a:srgbClr val="1F497D"/>
      </a:dk2>
      <a:lt2>
        <a:srgbClr val="FFCC6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</TotalTime>
  <Words>527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Výchozí návrh</vt:lpstr>
      <vt:lpstr>Motiv systému Office</vt:lpstr>
      <vt:lpstr>UHLIČITANY</vt:lpstr>
      <vt:lpstr>Anotace:</vt:lpstr>
      <vt:lpstr>Uhličitany</vt:lpstr>
      <vt:lpstr>Kalcit     CaCO3</vt:lpstr>
      <vt:lpstr>Kalcit – výskyt</vt:lpstr>
      <vt:lpstr>Kalcit – využití</vt:lpstr>
      <vt:lpstr>Siderit – ocelek    FeCO3</vt:lpstr>
      <vt:lpstr>Magnezit     MgCO3</vt:lpstr>
      <vt:lpstr>Dolomit     CaMg(CO3)2</vt:lpstr>
      <vt:lpstr>Malachit a Azurit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 Kalandrová</dc:creator>
  <cp:lastModifiedBy>pc</cp:lastModifiedBy>
  <cp:revision>381</cp:revision>
  <cp:lastPrinted>2013-01-12T12:38:51Z</cp:lastPrinted>
  <dcterms:created xsi:type="dcterms:W3CDTF">1601-01-01T00:00:00Z</dcterms:created>
  <dcterms:modified xsi:type="dcterms:W3CDTF">2013-07-26T17:29:04Z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