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11" r:id="rId2"/>
  </p:sldMasterIdLst>
  <p:handoutMasterIdLst>
    <p:handoutMasterId r:id="rId13"/>
  </p:handoutMasterIdLst>
  <p:sldIdLst>
    <p:sldId id="256" r:id="rId3"/>
    <p:sldId id="259" r:id="rId4"/>
    <p:sldId id="263" r:id="rId5"/>
    <p:sldId id="277" r:id="rId6"/>
    <p:sldId id="282" r:id="rId7"/>
    <p:sldId id="283" r:id="rId8"/>
    <p:sldId id="278" r:id="rId9"/>
    <p:sldId id="279" r:id="rId10"/>
    <p:sldId id="281" r:id="rId11"/>
    <p:sldId id="275" r:id="rId12"/>
  </p:sldIdLst>
  <p:sldSz cx="9144000" cy="6858000" type="screen4x3"/>
  <p:notesSz cx="6761163" cy="99425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094986-A282-4772-B901-58E703827619}" type="datetimeFigureOut">
              <a:rPr lang="cs-CZ" smtClean="0"/>
              <a:pPr/>
              <a:t>14.7.2013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AFBB6A-17B5-4292-A724-3ADAE4B9699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72981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CB0071-A283-46E0-A997-1B7174AD48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9996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15D52-FEB3-4840-9BEC-ABD0E673F487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8041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299C31-1828-4A0C-BEA5-F9F24C9E701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8466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144664-CB70-4F89-8822-4DB3937846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21464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307B5-9E86-4586-8750-25FE6BA5D64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1368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16372B-949D-4509-939F-5CC4AF2EC21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0855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E5FB48-7200-4CBE-A413-EF9C285D2F9F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145339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46189-A085-40AF-A156-A016E702BD7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81402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BC7AB1-2DED-4991-84E3-FD407DBF8D8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90685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679D8C-E548-4705-B21E-4EB91E9F5505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890261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9E8F44-E1E8-4298-9E96-ACA3E7C7B69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5217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EEBE7B-00CF-40AB-AD8D-10FE77C80F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9866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31CA27-EC96-45EA-A2FA-9D27F5F4E574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2821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7EB65-C6CF-4E49-8F36-FDC2FB715166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1256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0E96B-D5B5-40B4-BA0C-9B2744AFFBF2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509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AED94-94CC-40B4-87A1-7536862620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2382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6A702B-5973-41C2-B2D4-FD91A8A76F9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43646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B7E15E-CF71-44BB-A0E1-3278E127938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2867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D6EA79F-418A-40BA-909D-40F440404F6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73087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372C9D-3B92-410D-9A87-8E407828FD7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5214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B9751A-6D99-4B0D-A212-57D3585FBAF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870207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AF058A-5387-4681-9FC8-CC8AF9E2F21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18643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CD2466D-9A2F-4F9A-8095-8C8C55F015D1}" type="slidenum">
              <a:rPr lang="cs-CZ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  <p:sldLayoutId id="2147483669" r:id="rId4"/>
    <p:sldLayoutId id="2147483670" r:id="rId5"/>
    <p:sldLayoutId id="2147483671" r:id="rId6"/>
    <p:sldLayoutId id="2147483672" r:id="rId7"/>
    <p:sldLayoutId id="2147483673" r:id="rId8"/>
    <p:sldLayoutId id="2147483674" r:id="rId9"/>
    <p:sldLayoutId id="2147483675" r:id="rId10"/>
    <p:sldLayoutId id="2147483676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2466D-9A2F-4F9A-8095-8C8C55F015D1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50671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7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276600"/>
            <a:ext cx="7772400" cy="914400"/>
          </a:xfrm>
        </p:spPr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DUSIČNANY, SÍRANY A FOSFOREČNANY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4100" name="Picture 4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03" name="Text Box 7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4110" name="Text Box 14"/>
          <p:cNvSpPr txBox="1">
            <a:spLocks noChangeArrowheads="1"/>
          </p:cNvSpPr>
          <p:nvPr/>
        </p:nvSpPr>
        <p:spPr bwMode="auto">
          <a:xfrm>
            <a:off x="0" y="4572000"/>
            <a:ext cx="9144000" cy="147732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 b="1" dirty="0"/>
              <a:t>Př_132_Mineralogie_Dusičnany, sírany a </a:t>
            </a:r>
            <a:r>
              <a:rPr lang="cs-CZ" b="1" dirty="0" smtClean="0"/>
              <a:t>fosforečnany</a:t>
            </a:r>
          </a:p>
          <a:p>
            <a:pPr algn="ctr"/>
            <a:endParaRPr lang="cs-CZ" b="1" dirty="0" smtClean="0"/>
          </a:p>
          <a:p>
            <a:pPr algn="ctr"/>
            <a:r>
              <a:rPr lang="cs-CZ" b="1" dirty="0" smtClean="0"/>
              <a:t>Autor</a:t>
            </a:r>
            <a:r>
              <a:rPr lang="cs-CZ" b="1" dirty="0"/>
              <a:t>: Mgr. </a:t>
            </a:r>
            <a:r>
              <a:rPr lang="cs-CZ" b="1" dirty="0" smtClean="0"/>
              <a:t>Drahomíra Kalandrová</a:t>
            </a:r>
          </a:p>
          <a:p>
            <a:pPr algn="ctr"/>
            <a:endParaRPr lang="cs-CZ" dirty="0"/>
          </a:p>
          <a:p>
            <a:pPr algn="ctr"/>
            <a:r>
              <a:rPr lang="cs-CZ" dirty="0"/>
              <a:t>Škola: Základní škola </a:t>
            </a:r>
            <a:r>
              <a:rPr lang="cs-CZ" dirty="0" smtClean="0"/>
              <a:t>Fryšták, </a:t>
            </a:r>
            <a:r>
              <a:rPr lang="cs-CZ" dirty="0"/>
              <a:t>okres </a:t>
            </a:r>
            <a:r>
              <a:rPr lang="cs-CZ" dirty="0" smtClean="0"/>
              <a:t>Zlín</a:t>
            </a:r>
            <a:endParaRPr lang="cs-CZ" dirty="0"/>
          </a:p>
        </p:txBody>
      </p:sp>
      <p:sp>
        <p:nvSpPr>
          <p:cNvPr id="4113" name="Text Box 17"/>
          <p:cNvSpPr txBox="1">
            <a:spLocks noChangeArrowheads="1"/>
          </p:cNvSpPr>
          <p:nvPr/>
        </p:nvSpPr>
        <p:spPr bwMode="auto">
          <a:xfrm>
            <a:off x="0" y="2057400"/>
            <a:ext cx="9144000" cy="823913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cs-CZ"/>
              <a:t>Registrační číslo projektu: CZ.1.07/1.1.38/02.0025</a:t>
            </a:r>
          </a:p>
          <a:p>
            <a:pPr algn="ctr"/>
            <a:r>
              <a:rPr lang="cs-CZ"/>
              <a:t>Název projektu: Modernizace výuky na ZŠ Slušovice, Fryšták, Kašava a Velehrad</a:t>
            </a:r>
          </a:p>
          <a:p>
            <a:pPr algn="ctr"/>
            <a:r>
              <a:rPr lang="cs-CZ" sz="1200"/>
              <a:t>Tento projekt je spolufinancován z Evropského sociálního fondu a státního rozpočtu České republiky.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400" dirty="0" smtClean="0"/>
              <a:t>Použité zdroje</a:t>
            </a:r>
            <a:endParaRPr lang="cs-CZ" sz="44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200" dirty="0"/>
              <a:t>Dusičnan sodný.JPG. In: </a:t>
            </a:r>
            <a:r>
              <a:rPr lang="cs-CZ" sz="1200" i="1" dirty="0" err="1"/>
              <a:t>Wikipedia</a:t>
            </a:r>
            <a:r>
              <a:rPr lang="cs-CZ" sz="1200" i="1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2001-, 11. 10. 2007 [cit. </a:t>
            </a:r>
            <a:r>
              <a:rPr lang="cs-CZ" sz="1200" dirty="0" smtClean="0"/>
              <a:t>2013-07-12]. </a:t>
            </a:r>
            <a:r>
              <a:rPr lang="cs-CZ" sz="1200" dirty="0"/>
              <a:t>Dostupné z: http://cs.wikipedia.org/wiki/Soubor:Dusi%C4%8Dnan_sodn%C3%BD.JPG </a:t>
            </a:r>
            <a:endParaRPr lang="cs-CZ" sz="1200" dirty="0" smtClean="0"/>
          </a:p>
          <a:p>
            <a:r>
              <a:rPr lang="cs-CZ" sz="1200" dirty="0" err="1"/>
              <a:t>Gips</a:t>
            </a:r>
            <a:r>
              <a:rPr lang="cs-CZ" sz="1200" dirty="0"/>
              <a:t> 3 Maroko.jpg. In: </a:t>
            </a:r>
            <a:r>
              <a:rPr lang="cs-CZ" sz="1200" i="1" dirty="0" err="1"/>
              <a:t>Wikipedia</a:t>
            </a:r>
            <a:r>
              <a:rPr lang="cs-CZ" sz="1200" i="1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2001-, 18. 11. 2006 [cit. </a:t>
            </a:r>
            <a:r>
              <a:rPr lang="cs-CZ" sz="1200" dirty="0" smtClean="0"/>
              <a:t>2013-07-12]. </a:t>
            </a:r>
            <a:r>
              <a:rPr lang="cs-CZ" sz="1200" dirty="0"/>
              <a:t>Dostupné z: http://cs.wikipedia.org/wiki/Soubor:Gips_3_Maroko.jpg</a:t>
            </a:r>
          </a:p>
          <a:p>
            <a:r>
              <a:rPr lang="cs-CZ" sz="1200" dirty="0" smtClean="0"/>
              <a:t>Baryt </a:t>
            </a:r>
            <a:r>
              <a:rPr lang="cs-CZ" sz="1200" dirty="0"/>
              <a:t>crystals.jpg. In: </a:t>
            </a:r>
            <a:r>
              <a:rPr lang="cs-CZ" sz="1200" i="1" dirty="0" err="1"/>
              <a:t>Wikipedia</a:t>
            </a:r>
            <a:r>
              <a:rPr lang="cs-CZ" sz="1200" i="1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2001-, 24 </a:t>
            </a:r>
            <a:r>
              <a:rPr lang="cs-CZ" sz="1200" dirty="0" err="1"/>
              <a:t>November</a:t>
            </a:r>
            <a:r>
              <a:rPr lang="cs-CZ" sz="1200" dirty="0"/>
              <a:t> 2009 </a:t>
            </a:r>
            <a:r>
              <a:rPr lang="cs-CZ" sz="1200" dirty="0" smtClean="0"/>
              <a:t>[2013-07-12]. </a:t>
            </a:r>
            <a:r>
              <a:rPr lang="cs-CZ" sz="1200" dirty="0"/>
              <a:t>Dostupné z: http://commons.wikimedia.org/wiki/File:Barite_crystals.jpg </a:t>
            </a:r>
            <a:endParaRPr lang="cs-CZ" sz="1200" dirty="0" smtClean="0"/>
          </a:p>
          <a:p>
            <a:r>
              <a:rPr lang="cs-CZ" sz="1200" dirty="0" err="1"/>
              <a:t>Barite</a:t>
            </a:r>
            <a:r>
              <a:rPr lang="cs-CZ" sz="1200" dirty="0"/>
              <a:t> Maroc.jpg. In: </a:t>
            </a:r>
            <a:r>
              <a:rPr lang="cs-CZ" sz="1200" i="1" dirty="0" err="1"/>
              <a:t>Wikipedia</a:t>
            </a:r>
            <a:r>
              <a:rPr lang="cs-CZ" sz="1200" i="1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2001-, 10 </a:t>
            </a:r>
            <a:r>
              <a:rPr lang="cs-CZ" sz="1200" dirty="0" err="1"/>
              <a:t>January</a:t>
            </a:r>
            <a:r>
              <a:rPr lang="cs-CZ" sz="1200" dirty="0"/>
              <a:t> 2010 </a:t>
            </a:r>
            <a:r>
              <a:rPr lang="cs-CZ" sz="1200" dirty="0" smtClean="0"/>
              <a:t>[2013-07-12]. Dostupné </a:t>
            </a:r>
            <a:r>
              <a:rPr lang="cs-CZ" sz="1200" dirty="0"/>
              <a:t>z: http://commons.wikimedia.org/wiki/File:Barite_Maroc.jpg </a:t>
            </a:r>
            <a:endParaRPr lang="cs-CZ" sz="1200" dirty="0" smtClean="0"/>
          </a:p>
          <a:p>
            <a:r>
              <a:rPr lang="cs-CZ" sz="1200" dirty="0"/>
              <a:t>Apatite-70743.jpg. In: </a:t>
            </a:r>
            <a:r>
              <a:rPr lang="cs-CZ" sz="1200" i="1" dirty="0" err="1"/>
              <a:t>Wikipedia</a:t>
            </a:r>
            <a:r>
              <a:rPr lang="cs-CZ" sz="1200" i="1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2001-, 26. 4. 2010 [cit. 2013-07-12]. Dostupné z: http://commons.wikimedia.org/wiki/File:Apatite-70743.jpg?uselang=cs </a:t>
            </a:r>
            <a:endParaRPr lang="cs-CZ" sz="1200" dirty="0" smtClean="0"/>
          </a:p>
          <a:p>
            <a:r>
              <a:rPr lang="cs-CZ" sz="1200" dirty="0"/>
              <a:t>Gypse var. </a:t>
            </a:r>
            <a:r>
              <a:rPr lang="cs-CZ" sz="1200" dirty="0" err="1"/>
              <a:t>sélénite</a:t>
            </a:r>
            <a:r>
              <a:rPr lang="cs-CZ" sz="1200" dirty="0"/>
              <a:t> 5.JPG. In: </a:t>
            </a:r>
            <a:r>
              <a:rPr lang="cs-CZ" sz="1200" i="1" dirty="0" err="1"/>
              <a:t>Wikipedia</a:t>
            </a:r>
            <a:r>
              <a:rPr lang="cs-CZ" sz="1200" i="1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2001-, 17 </a:t>
            </a:r>
            <a:r>
              <a:rPr lang="cs-CZ" sz="1200" dirty="0" err="1"/>
              <a:t>February</a:t>
            </a:r>
            <a:r>
              <a:rPr lang="cs-CZ" sz="1200" dirty="0"/>
              <a:t> 2013 [cit. 2013-07-12]. Dostupné z: http://commons.wikimedia.org/wiki/File:Gypse_var._s%C3%A9l%C3%A9nite_5.JPG </a:t>
            </a:r>
            <a:endParaRPr lang="cs-CZ" sz="1200" dirty="0" smtClean="0"/>
          </a:p>
          <a:p>
            <a:r>
              <a:rPr lang="cs-CZ" sz="1200" dirty="0" err="1"/>
              <a:t>Kombination</a:t>
            </a:r>
            <a:r>
              <a:rPr lang="cs-CZ" sz="1200" dirty="0"/>
              <a:t> </a:t>
            </a:r>
            <a:r>
              <a:rPr lang="cs-CZ" sz="1200" dirty="0" err="1"/>
              <a:t>orthodiagonales</a:t>
            </a:r>
            <a:r>
              <a:rPr lang="cs-CZ" sz="1200" dirty="0"/>
              <a:t> Pinakoid - </a:t>
            </a:r>
            <a:r>
              <a:rPr lang="cs-CZ" sz="1200" dirty="0" err="1"/>
              <a:t>Hemitropie</a:t>
            </a:r>
            <a:r>
              <a:rPr lang="cs-CZ" sz="1200" dirty="0"/>
              <a:t> -</a:t>
            </a:r>
            <a:r>
              <a:rPr lang="cs-CZ" sz="1200" dirty="0" err="1"/>
              <a:t>Gips.svg</a:t>
            </a:r>
            <a:r>
              <a:rPr lang="cs-CZ" sz="1200" dirty="0"/>
              <a:t>. In: </a:t>
            </a:r>
            <a:r>
              <a:rPr lang="cs-CZ" sz="1200" i="1" dirty="0" err="1"/>
              <a:t>Wikipedia</a:t>
            </a:r>
            <a:r>
              <a:rPr lang="cs-CZ" sz="1200" i="1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2001-, 2. 5. 2006 [cit. 2013-07-15]. Dostupné z: http://cs.wikipedia.org/wiki/Soubor:Kombination_orthodiagonales_Pinakoid_-_Hemitropie_-Gips.svg </a:t>
            </a:r>
            <a:endParaRPr lang="cs-CZ" sz="1200" dirty="0" smtClean="0"/>
          </a:p>
          <a:p>
            <a:r>
              <a:rPr lang="cs-CZ" sz="1200" dirty="0"/>
              <a:t>Gypsum-192206.jpg. In: </a:t>
            </a:r>
            <a:r>
              <a:rPr lang="cs-CZ" sz="1200" i="1" dirty="0" err="1"/>
              <a:t>Wikipedia</a:t>
            </a:r>
            <a:r>
              <a:rPr lang="cs-CZ" sz="1200" i="1" dirty="0"/>
              <a:t>: </a:t>
            </a:r>
            <a:r>
              <a:rPr lang="cs-CZ" sz="1200" i="1" dirty="0" err="1"/>
              <a:t>the</a:t>
            </a:r>
            <a:r>
              <a:rPr lang="cs-CZ" sz="1200" i="1" dirty="0"/>
              <a:t> free </a:t>
            </a:r>
            <a:r>
              <a:rPr lang="cs-CZ" sz="1200" i="1" dirty="0" err="1"/>
              <a:t>encyclopedia</a:t>
            </a:r>
            <a:r>
              <a:rPr lang="cs-CZ" sz="1200" dirty="0"/>
              <a:t> [online]. San Francisco (CA): </a:t>
            </a:r>
            <a:r>
              <a:rPr lang="cs-CZ" sz="1200" dirty="0" err="1"/>
              <a:t>Wikimedia</a:t>
            </a:r>
            <a:r>
              <a:rPr lang="cs-CZ" sz="1200" dirty="0"/>
              <a:t> </a:t>
            </a:r>
            <a:r>
              <a:rPr lang="cs-CZ" sz="1200" dirty="0" err="1"/>
              <a:t>Foundation</a:t>
            </a:r>
            <a:r>
              <a:rPr lang="cs-CZ" sz="1200" dirty="0"/>
              <a:t>, 2001-, 26 </a:t>
            </a:r>
            <a:r>
              <a:rPr lang="cs-CZ" sz="1200" dirty="0" err="1"/>
              <a:t>April</a:t>
            </a:r>
            <a:r>
              <a:rPr lang="cs-CZ" sz="1200" dirty="0"/>
              <a:t> 2010 [cit. 2013-07-15]. Dostupné z: http://commons.wikimedia.org/wiki/File:Gypsum-192206.jpg </a:t>
            </a:r>
            <a:endParaRPr lang="cs-CZ" sz="1200" dirty="0" smtClean="0"/>
          </a:p>
          <a:p>
            <a:endParaRPr lang="cs-CZ" sz="1200" dirty="0" smtClean="0"/>
          </a:p>
        </p:txBody>
      </p:sp>
      <p:pic>
        <p:nvPicPr>
          <p:cNvPr id="4813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19618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 b="1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Anotace:</a:t>
            </a:r>
            <a:endParaRPr lang="cs-CZ" sz="4800" b="1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pic>
        <p:nvPicPr>
          <p:cNvPr id="90115" name="Picture 3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609600"/>
            <a:ext cx="5575300" cy="1217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0116" name="Text Box 4"/>
          <p:cNvSpPr txBox="1">
            <a:spLocks noChangeArrowheads="1"/>
          </p:cNvSpPr>
          <p:nvPr/>
        </p:nvSpPr>
        <p:spPr bwMode="auto">
          <a:xfrm>
            <a:off x="9072563" y="47609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endParaRPr lang="cs-CZ"/>
          </a:p>
        </p:txBody>
      </p:sp>
      <p:sp>
        <p:nvSpPr>
          <p:cNvPr id="90117" name="Text Box 5"/>
          <p:cNvSpPr txBox="1">
            <a:spLocks noChangeArrowheads="1"/>
          </p:cNvSpPr>
          <p:nvPr/>
        </p:nvSpPr>
        <p:spPr bwMode="auto">
          <a:xfrm>
            <a:off x="0" y="3505200"/>
            <a:ext cx="9144000" cy="2031325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38000" rIns="738000">
            <a:spAutoFit/>
          </a:bodyPr>
          <a:lstStyle/>
          <a:p>
            <a:pPr indent="-180000">
              <a:buFont typeface="Wingdings" pitchFamily="2" charset="2"/>
              <a:buChar char="q"/>
            </a:pPr>
            <a:r>
              <a:rPr lang="cs-CZ" dirty="0" smtClean="0"/>
              <a:t> Digitální </a:t>
            </a:r>
            <a:r>
              <a:rPr lang="cs-CZ" dirty="0"/>
              <a:t>učební materiál je určen </a:t>
            </a:r>
            <a:r>
              <a:rPr lang="cs-CZ" dirty="0" smtClean="0"/>
              <a:t>k seznámení a upevňování učiva o dusičnanech, síranech </a:t>
            </a:r>
            <a:r>
              <a:rPr lang="cs-CZ" dirty="0"/>
              <a:t>a </a:t>
            </a:r>
            <a:r>
              <a:rPr lang="cs-CZ" dirty="0" smtClean="0"/>
              <a:t>fosforečnanech. </a:t>
            </a:r>
          </a:p>
          <a:p>
            <a:pPr indent="-180000">
              <a:buFont typeface="Wingdings" pitchFamily="2" charset="2"/>
              <a:buChar char="q"/>
            </a:pPr>
            <a:r>
              <a:rPr lang="cs-CZ" dirty="0"/>
              <a:t> </a:t>
            </a:r>
            <a:r>
              <a:rPr lang="cs-CZ" dirty="0" smtClean="0"/>
              <a:t>Materiál podporuje výklad učitele a přibližuje učivo žákům.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Je </a:t>
            </a:r>
            <a:r>
              <a:rPr lang="cs-CZ" dirty="0"/>
              <a:t>určen pro předmět </a:t>
            </a:r>
            <a:r>
              <a:rPr lang="cs-CZ" dirty="0" smtClean="0"/>
              <a:t>přírodopis, 9. ročník.</a:t>
            </a:r>
            <a:endParaRPr lang="cs-CZ" dirty="0"/>
          </a:p>
          <a:p>
            <a:pPr>
              <a:buFont typeface="Wingdings" pitchFamily="2" charset="2"/>
              <a:buChar char="q"/>
            </a:pPr>
            <a:r>
              <a:rPr lang="cs-CZ" dirty="0" smtClean="0"/>
              <a:t> Tento </a:t>
            </a:r>
            <a:r>
              <a:rPr lang="cs-CZ" dirty="0"/>
              <a:t>materiál vznikl jako doplňující materiál k </a:t>
            </a:r>
            <a:r>
              <a:rPr lang="cs-CZ" dirty="0" smtClean="0"/>
              <a:t>učebnici: Černík, V., Martinec</a:t>
            </a:r>
            <a:r>
              <a:rPr lang="cs-CZ" dirty="0"/>
              <a:t>, </a:t>
            </a:r>
            <a:r>
              <a:rPr lang="cs-CZ" dirty="0" smtClean="0"/>
              <a:t>Z., Vítek, J., Vodová, V. </a:t>
            </a:r>
            <a:r>
              <a:rPr lang="cs-CZ" i="1" dirty="0" smtClean="0"/>
              <a:t>Přírodopis 9 pro </a:t>
            </a:r>
            <a:r>
              <a:rPr lang="cs-CZ" i="1" dirty="0"/>
              <a:t>základní školy</a:t>
            </a:r>
            <a:r>
              <a:rPr lang="cs-CZ" i="1" dirty="0" smtClean="0"/>
              <a:t>: Geologie a ekologie. </a:t>
            </a:r>
            <a:r>
              <a:rPr lang="nn-NO" dirty="0" smtClean="0"/>
              <a:t>1</a:t>
            </a:r>
            <a:r>
              <a:rPr lang="nn-NO" dirty="0"/>
              <a:t>. vyd. Praha: SPN, </a:t>
            </a:r>
            <a:r>
              <a:rPr lang="nn-NO" dirty="0" smtClean="0"/>
              <a:t>20</a:t>
            </a:r>
            <a:r>
              <a:rPr lang="cs-CZ" dirty="0" smtClean="0"/>
              <a:t>10, </a:t>
            </a:r>
            <a:r>
              <a:rPr lang="cs-CZ" dirty="0"/>
              <a:t>ISBN </a:t>
            </a:r>
            <a:r>
              <a:rPr lang="cs-CZ" dirty="0" smtClean="0"/>
              <a:t>978-80-7235-496-2</a:t>
            </a:r>
            <a:endParaRPr lang="cs-CZ" dirty="0">
              <a:solidFill>
                <a:srgbClr val="171A1B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sz="4400" dirty="0" smtClean="0"/>
              <a:t>Dusičnany – </a:t>
            </a:r>
            <a:r>
              <a:rPr lang="cs-CZ" dirty="0" smtClean="0"/>
              <a:t>Chilský ledek     NaNO</a:t>
            </a:r>
            <a:r>
              <a:rPr lang="cs-CZ" baseline="-25000" dirty="0" smtClean="0"/>
              <a:t>3</a:t>
            </a:r>
            <a:endParaRPr lang="cs-CZ" sz="44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dirty="0" smtClean="0"/>
              <a:t>Výskyt v zrnitých agregátech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dirty="0" smtClean="0"/>
              <a:t>Bezbarvý nebo šedý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dirty="0" smtClean="0"/>
              <a:t>Snadno rozpustný ve vodě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dirty="0" smtClean="0"/>
              <a:t>Přírodní dusíkaté hnojivo (dnes se vyrábí synteticky)</a:t>
            </a:r>
          </a:p>
          <a:p>
            <a:pPr>
              <a:lnSpc>
                <a:spcPct val="150000"/>
              </a:lnSpc>
              <a:spcBef>
                <a:spcPts val="1200"/>
              </a:spcBef>
            </a:pPr>
            <a:r>
              <a:rPr lang="cs-CZ" dirty="0" smtClean="0"/>
              <a:t>Naleziště:</a:t>
            </a:r>
          </a:p>
          <a:p>
            <a:pPr lvl="1">
              <a:lnSpc>
                <a:spcPct val="13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cs-CZ" sz="2800" i="1" dirty="0"/>
              <a:t>Poušť </a:t>
            </a:r>
            <a:r>
              <a:rPr lang="cs-CZ" sz="2800" i="1" dirty="0" err="1"/>
              <a:t>Atakama</a:t>
            </a:r>
            <a:r>
              <a:rPr lang="cs-CZ" sz="2800" i="1" dirty="0"/>
              <a:t> v Chile</a:t>
            </a:r>
          </a:p>
        </p:txBody>
      </p:sp>
      <p:pic>
        <p:nvPicPr>
          <p:cNvPr id="48136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400" y="5827992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" name="Přímá spojnice 2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Zástupný symbol pro obsah 7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6340" y="2057400"/>
            <a:ext cx="4038600" cy="2498883"/>
          </a:xfrm>
          <a:ln>
            <a:solidFill>
              <a:schemeClr val="tx1"/>
            </a:solidFill>
          </a:ln>
        </p:spPr>
      </p:pic>
      <p:sp>
        <p:nvSpPr>
          <p:cNvPr id="9" name="TextovéPole 8"/>
          <p:cNvSpPr txBox="1"/>
          <p:nvPr/>
        </p:nvSpPr>
        <p:spPr>
          <a:xfrm>
            <a:off x="6349800" y="4559924"/>
            <a:ext cx="2362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>
                <a:latin typeface="+mj-lt"/>
              </a:rPr>
              <a:t>Dusičnan sodný</a:t>
            </a:r>
            <a:endParaRPr lang="cs-CZ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3942894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/>
              <a:t>Sírany – Sádrovec     CaSO</a:t>
            </a:r>
            <a:r>
              <a:rPr lang="cs-CZ" baseline="-25000" dirty="0"/>
              <a:t>4</a:t>
            </a:r>
            <a:r>
              <a:rPr lang="cs-CZ" dirty="0"/>
              <a:t>.2H</a:t>
            </a:r>
            <a:r>
              <a:rPr lang="cs-CZ" baseline="-25000" dirty="0"/>
              <a:t>2</a:t>
            </a:r>
            <a:r>
              <a:rPr lang="cs-CZ" dirty="0"/>
              <a:t>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800600" y="1752600"/>
            <a:ext cx="3886200" cy="4106552"/>
          </a:xfrm>
        </p:spPr>
        <p:txBody>
          <a:bodyPr>
            <a:noAutofit/>
          </a:bodyPr>
          <a:lstStyle/>
          <a:p>
            <a:r>
              <a:rPr lang="cs-CZ" dirty="0" smtClean="0"/>
              <a:t>Jednoklonná soustava</a:t>
            </a:r>
          </a:p>
          <a:p>
            <a:r>
              <a:rPr lang="cs-CZ" dirty="0" smtClean="0"/>
              <a:t>Barva bílá</a:t>
            </a:r>
          </a:p>
          <a:p>
            <a:r>
              <a:rPr lang="cs-CZ" dirty="0" smtClean="0"/>
              <a:t>Velmi měkký</a:t>
            </a:r>
          </a:p>
          <a:p>
            <a:r>
              <a:rPr lang="cs-CZ" dirty="0" smtClean="0"/>
              <a:t>Průhledná odrůda – mariánské sklo</a:t>
            </a:r>
          </a:p>
          <a:p>
            <a:r>
              <a:rPr lang="cs-CZ" dirty="0" smtClean="0"/>
              <a:t>Bílá celistvá odrůda – alabastr</a:t>
            </a:r>
          </a:p>
        </p:txBody>
      </p:sp>
      <p:cxnSp>
        <p:nvCxnSpPr>
          <p:cNvPr id="7" name="Přímá spojnice 6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4400" y="5715000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Zástupný symbol pro obsah 9"/>
          <p:cNvPicPr>
            <a:picLocks noGrp="1" noChangeAspect="1"/>
          </p:cNvPicPr>
          <p:nvPr>
            <p:ph sz="half"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213" t="1" r="4443" b="-1"/>
          <a:stretch/>
        </p:blipFill>
        <p:spPr>
          <a:xfrm>
            <a:off x="762000" y="1727367"/>
            <a:ext cx="2995843" cy="3994457"/>
          </a:xfrm>
        </p:spPr>
      </p:pic>
      <p:sp>
        <p:nvSpPr>
          <p:cNvPr id="11" name="TextovéPole 10"/>
          <p:cNvSpPr txBox="1"/>
          <p:nvPr/>
        </p:nvSpPr>
        <p:spPr>
          <a:xfrm>
            <a:off x="762000" y="5715000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+mn-lt"/>
              </a:rPr>
              <a:t>Sádrovec</a:t>
            </a:r>
            <a:endParaRPr lang="cs-CZ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7587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Sádrovec – využití, naleziště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3657600" cy="4525963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Využití: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cs-CZ" i="1" dirty="0"/>
              <a:t>Výroba sádry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cs-CZ" i="1" dirty="0"/>
              <a:t>Přísada do </a:t>
            </a:r>
            <a:r>
              <a:rPr lang="cs-CZ" i="1" dirty="0" smtClean="0"/>
              <a:t>cementu</a:t>
            </a:r>
          </a:p>
          <a:p>
            <a:pPr marL="3429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/>
              <a:t>Naleziště</a:t>
            </a:r>
            <a:r>
              <a:rPr lang="cs-CZ" sz="2800" dirty="0" smtClean="0"/>
              <a:t>: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cs-CZ" i="1" dirty="0"/>
              <a:t>Kobeřice u Opavy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cs-CZ" i="1" dirty="0"/>
              <a:t>Hnědouhelné </a:t>
            </a:r>
            <a:r>
              <a:rPr lang="cs-CZ" i="1" dirty="0" smtClean="0"/>
              <a:t>pánve</a:t>
            </a:r>
            <a:endParaRPr lang="cs-CZ" i="1" dirty="0"/>
          </a:p>
        </p:txBody>
      </p:sp>
      <p:cxnSp>
        <p:nvCxnSpPr>
          <p:cNvPr id="7" name="Přímá spojnice 6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15" y="5747242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Zástupný symbol pro obsah 8"/>
          <p:cNvPicPr>
            <a:picLocks noGrp="1" noChangeAspect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32000" y="1905000"/>
            <a:ext cx="4187385" cy="2898958"/>
          </a:xfrm>
          <a:ln>
            <a:solidFill>
              <a:schemeClr val="tx1"/>
            </a:solidFill>
          </a:ln>
        </p:spPr>
      </p:pic>
      <p:sp>
        <p:nvSpPr>
          <p:cNvPr id="10" name="TextovéPole 9"/>
          <p:cNvSpPr txBox="1"/>
          <p:nvPr/>
        </p:nvSpPr>
        <p:spPr>
          <a:xfrm>
            <a:off x="428588" y="4797623"/>
            <a:ext cx="152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>
                <a:latin typeface="+mn-lt"/>
              </a:rPr>
              <a:t>Sádrovec</a:t>
            </a:r>
            <a:endParaRPr lang="cs-CZ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924061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Sádrovec – vlaštovčí ocas</a:t>
            </a:r>
            <a:endParaRPr lang="cs-CZ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3800" y="3200400"/>
            <a:ext cx="1377950" cy="2362200"/>
          </a:xfrm>
        </p:spPr>
      </p:pic>
      <p:cxnSp>
        <p:nvCxnSpPr>
          <p:cNvPr id="7" name="Přímá spojnice 6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215" y="5747242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Zástupný symbol pro obsah 4"/>
          <p:cNvSpPr>
            <a:spLocks noGrp="1"/>
          </p:cNvSpPr>
          <p:nvPr>
            <p:ph sz="half" idx="1"/>
          </p:nvPr>
        </p:nvSpPr>
        <p:spPr>
          <a:xfrm>
            <a:off x="464982" y="1575313"/>
            <a:ext cx="4038600" cy="4525963"/>
          </a:xfrm>
        </p:spPr>
        <p:txBody>
          <a:bodyPr/>
          <a:lstStyle/>
          <a:p>
            <a:r>
              <a:rPr lang="cs-CZ" dirty="0" smtClean="0"/>
              <a:t>Krystaly sádrovce často vytvářejí dvojice – srůst krystalů</a:t>
            </a:r>
          </a:p>
          <a:p>
            <a:r>
              <a:rPr lang="cs-CZ" dirty="0" smtClean="0"/>
              <a:t>Tento srůst nazýváme vlaštovčí ocas</a:t>
            </a:r>
            <a:endParaRPr lang="cs-CZ" dirty="0"/>
          </a:p>
        </p:txBody>
      </p:sp>
      <p:pic>
        <p:nvPicPr>
          <p:cNvPr id="11" name="Obrázek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1752600"/>
            <a:ext cx="3149400" cy="4171391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2" name="TextovéPole 11"/>
          <p:cNvSpPr txBox="1"/>
          <p:nvPr/>
        </p:nvSpPr>
        <p:spPr>
          <a:xfrm>
            <a:off x="6502200" y="5940623"/>
            <a:ext cx="2209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>
                <a:latin typeface="+mn-lt"/>
              </a:rPr>
              <a:t>Sádrovec – vlaštovčí ocas</a:t>
            </a:r>
            <a:endParaRPr lang="cs-CZ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99989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Baryt     BaSO</a:t>
            </a:r>
            <a:r>
              <a:rPr lang="cs-CZ" baseline="-25000" dirty="0" smtClean="0"/>
              <a:t>4</a:t>
            </a:r>
            <a:endParaRPr lang="cs-CZ" baseline="-25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cs-CZ" dirty="0" smtClean="0"/>
              <a:t>Kosočtverečná soustava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Bezbarvý, bílý, žlutý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Vryp bílý</a:t>
            </a:r>
          </a:p>
          <a:p>
            <a:pPr>
              <a:lnSpc>
                <a:spcPct val="150000"/>
              </a:lnSpc>
            </a:pPr>
            <a:r>
              <a:rPr lang="cs-CZ" dirty="0" smtClean="0"/>
              <a:t>Využití: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000" i="1" dirty="0"/>
              <a:t>Výroba barya a jeho sloučenin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000" i="1" dirty="0"/>
              <a:t>Výroba materiálů snižující průchod rentgenového záření</a:t>
            </a:r>
          </a:p>
          <a:p>
            <a:pPr lvl="1">
              <a:spcBef>
                <a:spcPts val="1200"/>
              </a:spcBef>
              <a:buFont typeface="Arial" pitchFamily="34" charset="0"/>
              <a:buChar char="•"/>
            </a:pPr>
            <a:r>
              <a:rPr lang="cs-CZ" sz="2000" i="1" dirty="0" smtClean="0"/>
              <a:t>Lékařství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400" y="1679528"/>
            <a:ext cx="3059290" cy="3028950"/>
          </a:xfrm>
          <a:ln>
            <a:solidFill>
              <a:schemeClr val="tx1"/>
            </a:solidFill>
          </a:ln>
        </p:spPr>
      </p:pic>
      <p:cxnSp>
        <p:nvCxnSpPr>
          <p:cNvPr id="6" name="Přímá spojnice 5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705600" y="4724399"/>
            <a:ext cx="1828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>
                <a:latin typeface="+mn-lt"/>
              </a:rPr>
              <a:t>Baryt</a:t>
            </a:r>
            <a:endParaRPr lang="cs-CZ" sz="1400" dirty="0">
              <a:latin typeface="+mn-lt"/>
            </a:endParaRPr>
          </a:p>
        </p:txBody>
      </p:sp>
      <p:pic>
        <p:nvPicPr>
          <p:cNvPr id="8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878" y="5747241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124003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cs-CZ" dirty="0" smtClean="0"/>
              <a:t>Baryt - naleziště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342900" lvl="1" indent="-342900">
              <a:lnSpc>
                <a:spcPct val="150000"/>
              </a:lnSpc>
              <a:buFont typeface="Arial" pitchFamily="34" charset="0"/>
              <a:buChar char="•"/>
            </a:pPr>
            <a:r>
              <a:rPr lang="cs-CZ" sz="2800" dirty="0"/>
              <a:t>Naleziště: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cs-CZ" sz="2000" i="1" dirty="0"/>
              <a:t>U Příbrami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cs-CZ" sz="2000" i="1" dirty="0"/>
              <a:t>Tišnovsko</a:t>
            </a:r>
          </a:p>
          <a:p>
            <a:pPr lvl="1">
              <a:lnSpc>
                <a:spcPct val="15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cs-CZ" sz="2000" i="1" dirty="0"/>
              <a:t>Harrachov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177" y="1981200"/>
            <a:ext cx="4356939" cy="3267703"/>
          </a:xfrm>
        </p:spPr>
      </p:pic>
      <p:cxnSp>
        <p:nvCxnSpPr>
          <p:cNvPr id="5" name="Přímá spojnice 4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ovéPole 6"/>
          <p:cNvSpPr txBox="1"/>
          <p:nvPr/>
        </p:nvSpPr>
        <p:spPr>
          <a:xfrm>
            <a:off x="6959400" y="5257800"/>
            <a:ext cx="1752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>
                <a:latin typeface="+mn-lt"/>
              </a:rPr>
              <a:t>Baryt</a:t>
            </a:r>
            <a:endParaRPr lang="cs-CZ" sz="1400" dirty="0">
              <a:latin typeface="+mn-lt"/>
            </a:endParaRPr>
          </a:p>
        </p:txBody>
      </p:sp>
      <p:pic>
        <p:nvPicPr>
          <p:cNvPr id="8" name="Picture 8" descr="OPVK_hor_zakladni_logolink_RGB_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5747242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79663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s-CZ" dirty="0" smtClean="0"/>
              <a:t>Fosforečnany – Apatit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cs-CZ" sz="2800" dirty="0" smtClean="0"/>
              <a:t>Šesterečná soustava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800" dirty="0" smtClean="0"/>
              <a:t>Součást magmatických a přeměněných hornin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800" dirty="0" smtClean="0"/>
              <a:t>Různé zbarvení – žluté, fialové, zelené, </a:t>
            </a:r>
            <a:r>
              <a:rPr lang="cs-CZ" sz="2800" dirty="0" smtClean="0"/>
              <a:t>růžové, často bezbarvý</a:t>
            </a:r>
            <a:endParaRPr lang="cs-CZ" sz="28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800" dirty="0" smtClean="0"/>
              <a:t>Zdroj fosforu pro rostliny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800" dirty="0" smtClean="0"/>
              <a:t>Výroba fosforu, hnojiv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cs-CZ" sz="2800" dirty="0" smtClean="0"/>
              <a:t>Krušné hory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432000" y="1371600"/>
            <a:ext cx="82800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8" descr="OPVK_hor_zakladni_logolink_RGB_cz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5731319"/>
            <a:ext cx="3657600" cy="79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Zástupný symbol pro obsah 8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2650" y="1629464"/>
            <a:ext cx="2647950" cy="3810000"/>
          </a:xfrm>
          <a:ln>
            <a:solidFill>
              <a:schemeClr val="tx1"/>
            </a:solidFill>
          </a:ln>
        </p:spPr>
      </p:pic>
      <p:sp>
        <p:nvSpPr>
          <p:cNvPr id="10" name="TextovéPole 9"/>
          <p:cNvSpPr txBox="1"/>
          <p:nvPr/>
        </p:nvSpPr>
        <p:spPr>
          <a:xfrm>
            <a:off x="7010400" y="5439464"/>
            <a:ext cx="16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400" dirty="0" smtClean="0">
                <a:latin typeface="+mn-lt"/>
              </a:rPr>
              <a:t>Apatit</a:t>
            </a:r>
            <a:endParaRPr lang="cs-CZ" sz="14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093324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zoom/>
      </p:transition>
    </mc:Choice>
    <mc:Fallback>
      <p:transition spd="slow">
        <p:zo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16">
      <a:dk1>
        <a:srgbClr val="171A1B"/>
      </a:dk1>
      <a:lt1>
        <a:srgbClr val="F39900"/>
      </a:lt1>
      <a:dk2>
        <a:srgbClr val="FFFFFF"/>
      </a:dk2>
      <a:lt2>
        <a:srgbClr val="FFFFFF"/>
      </a:lt2>
      <a:accent1>
        <a:srgbClr val="FFFFFF"/>
      </a:accent1>
      <a:accent2>
        <a:srgbClr val="FFFFFF"/>
      </a:accent2>
      <a:accent3>
        <a:srgbClr val="F8CAAA"/>
      </a:accent3>
      <a:accent4>
        <a:srgbClr val="121415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3">
        <a:dk1>
          <a:srgbClr val="005A58"/>
        </a:dk1>
        <a:lt1>
          <a:srgbClr val="FFFFFF"/>
        </a:lt1>
        <a:dk2>
          <a:srgbClr val="F3990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8CAAA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4">
        <a:dk1>
          <a:srgbClr val="FFFFFF"/>
        </a:dk1>
        <a:lt1>
          <a:srgbClr val="FFFFFF"/>
        </a:lt1>
        <a:dk2>
          <a:srgbClr val="F39900"/>
        </a:dk2>
        <a:lt2>
          <a:srgbClr val="171A1B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DADADA"/>
        </a:accent4>
        <a:accent5>
          <a:srgbClr val="FFFFFF"/>
        </a:accent5>
        <a:accent6>
          <a:srgbClr val="E7E7E7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5">
        <a:dk1>
          <a:srgbClr val="171A1B"/>
        </a:dk1>
        <a:lt1>
          <a:srgbClr val="F39900"/>
        </a:lt1>
        <a:dk2>
          <a:srgbClr val="171A1B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16">
        <a:dk1>
          <a:srgbClr val="171A1B"/>
        </a:dk1>
        <a:lt1>
          <a:srgbClr val="F39900"/>
        </a:lt1>
        <a:dk2>
          <a:srgbClr val="FFFFFF"/>
        </a:dk2>
        <a:lt2>
          <a:srgbClr val="FFFFFF"/>
        </a:lt2>
        <a:accent1>
          <a:srgbClr val="FFFFFF"/>
        </a:accent1>
        <a:accent2>
          <a:srgbClr val="FFFFFF"/>
        </a:accent2>
        <a:accent3>
          <a:srgbClr val="F8CAAA"/>
        </a:accent3>
        <a:accent4>
          <a:srgbClr val="121415"/>
        </a:accent4>
        <a:accent5>
          <a:srgbClr val="FFFFFF"/>
        </a:accent5>
        <a:accent6>
          <a:srgbClr val="E7E7E7"/>
        </a:accent6>
        <a:hlink>
          <a:srgbClr val="FFFFFF"/>
        </a:hlink>
        <a:folHlink>
          <a:srgbClr val="FFFF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Vlastní 1">
      <a:dk1>
        <a:srgbClr val="020406"/>
      </a:dk1>
      <a:lt1>
        <a:srgbClr val="020406"/>
      </a:lt1>
      <a:dk2>
        <a:srgbClr val="1F497D"/>
      </a:dk2>
      <a:lt2>
        <a:srgbClr val="FFCC6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1595</TotalTime>
  <Words>550</Words>
  <Application>Microsoft Office PowerPoint</Application>
  <PresentationFormat>Předvádění na obrazovce (4:3)</PresentationFormat>
  <Paragraphs>73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2" baseType="lpstr">
      <vt:lpstr>Výchozí návrh</vt:lpstr>
      <vt:lpstr>Motiv systému Office</vt:lpstr>
      <vt:lpstr>DUSIČNANY, SÍRANY A FOSFOREČNANY</vt:lpstr>
      <vt:lpstr>Anotace:</vt:lpstr>
      <vt:lpstr>Dusičnany – Chilský ledek     NaNO3</vt:lpstr>
      <vt:lpstr>Sírany – Sádrovec     CaSO4.2H2O</vt:lpstr>
      <vt:lpstr>Sádrovec – využití, naleziště</vt:lpstr>
      <vt:lpstr>Sádrovec – vlaštovčí ocas</vt:lpstr>
      <vt:lpstr>Baryt     BaSO4</vt:lpstr>
      <vt:lpstr>Baryt - naleziště</vt:lpstr>
      <vt:lpstr>Fosforečnany – Apatit</vt:lpstr>
      <vt:lpstr>Použité zdroje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Jana Kalandrová</dc:creator>
  <cp:lastModifiedBy>pc</cp:lastModifiedBy>
  <cp:revision>436</cp:revision>
  <cp:lastPrinted>2013-01-12T12:38:51Z</cp:lastPrinted>
  <dcterms:created xsi:type="dcterms:W3CDTF">1601-01-01T00:00:00Z</dcterms:created>
  <dcterms:modified xsi:type="dcterms:W3CDTF">2013-07-14T12:05:09Z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