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</p:sldMasterIdLst>
  <p:handoutMasterIdLst>
    <p:handoutMasterId r:id="rId13"/>
  </p:handoutMasterIdLst>
  <p:sldIdLst>
    <p:sldId id="256" r:id="rId3"/>
    <p:sldId id="259" r:id="rId4"/>
    <p:sldId id="263" r:id="rId5"/>
    <p:sldId id="277" r:id="rId6"/>
    <p:sldId id="282" r:id="rId7"/>
    <p:sldId id="283" r:id="rId8"/>
    <p:sldId id="278" r:id="rId9"/>
    <p:sldId id="279" r:id="rId10"/>
    <p:sldId id="281" r:id="rId11"/>
    <p:sldId id="275" r:id="rId12"/>
  </p:sldIdLst>
  <p:sldSz cx="9144000" cy="6858000" type="screen4x3"/>
  <p:notesSz cx="6761163" cy="99425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94986-A282-4772-B901-58E703827619}" type="datetimeFigureOut">
              <a:rPr lang="cs-CZ" smtClean="0"/>
              <a:pPr/>
              <a:t>14.7.2013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FBB6A-17B5-4292-A724-3ADAE4B969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298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B0071-A283-46E0-A997-1B7174AD48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99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15D52-FEB3-4840-9BEC-ABD0E673F48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04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99C31-1828-4A0C-BEA5-F9F24C9E701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846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664-CB70-4F89-8822-4DB393784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146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07B5-9E86-4586-8750-25FE6BA5D6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36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372B-949D-4509-939F-5CC4AF2EC2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85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B48-7200-4CBE-A413-EF9C285D2F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453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6189-A085-40AF-A156-A016E702BD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14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AB1-2DED-4991-84E3-FD407DBF8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6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D8C-E548-4705-B21E-4EB91E9F55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902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8F44-E1E8-4298-9E96-ACA3E7C7B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1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EBE7B-00CF-40AB-AD8D-10FE77C80F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98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CA27-EC96-45EA-A2FA-9D27F5F4E5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82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EB65-C6CF-4E49-8F36-FDC2FB715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25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96B-D5B5-40B4-BA0C-9B2744AFFB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50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AED94-94CC-40B4-87A1-753686262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23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A702B-5973-41C2-B2D4-FD91A8A76F9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36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7E15E-CF71-44BB-A0E1-3278E127938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867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EA79F-418A-40BA-909D-40F440404F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30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72C9D-3B92-410D-9A87-8E407828FD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521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9751A-6D99-4B0D-A212-57D3585FBAF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020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F058A-5387-4681-9FC8-CC8AF9E2F2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86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D2466D-9A2F-4F9A-8095-8C8C55F015D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466D-9A2F-4F9A-8095-8C8C55F015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06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DUSIČNANY, SÍRANY A FOSFOREČNANY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b="1" dirty="0"/>
              <a:t>Př_132_Mineralogie_Dusičnany, sírany a </a:t>
            </a:r>
            <a:r>
              <a:rPr lang="cs-CZ" b="1" dirty="0" smtClean="0"/>
              <a:t>fosforečnany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</a:t>
            </a:r>
            <a:r>
              <a:rPr lang="cs-CZ" b="1" dirty="0" smtClean="0"/>
              <a:t>Drahomíra Kalandrová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</a:t>
            </a:r>
            <a:r>
              <a:rPr lang="cs-CZ" dirty="0" smtClean="0"/>
              <a:t>Fryšták, </a:t>
            </a:r>
            <a:r>
              <a:rPr lang="cs-CZ" dirty="0"/>
              <a:t>okres </a:t>
            </a:r>
            <a:r>
              <a:rPr lang="cs-CZ" dirty="0" smtClean="0"/>
              <a:t>Zlín</a:t>
            </a:r>
            <a:endParaRPr lang="cs-CZ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Použité zdroje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/>
              <a:t>Dusičnan sodný.JPG.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11. 10. 2007 [cit. </a:t>
            </a:r>
            <a:r>
              <a:rPr lang="cs-CZ" sz="1200" dirty="0" smtClean="0"/>
              <a:t>2013-07-12]. </a:t>
            </a:r>
            <a:r>
              <a:rPr lang="cs-CZ" sz="1200" dirty="0"/>
              <a:t>Dostupné z: http://cs.wikipedia.org/wiki/Soubor:Dusi%C4%8Dnan_sodn%C3%BD.JPG </a:t>
            </a:r>
            <a:endParaRPr lang="cs-CZ" sz="1200" dirty="0" smtClean="0"/>
          </a:p>
          <a:p>
            <a:r>
              <a:rPr lang="cs-CZ" sz="1200" dirty="0" err="1"/>
              <a:t>Gips</a:t>
            </a:r>
            <a:r>
              <a:rPr lang="cs-CZ" sz="1200" dirty="0"/>
              <a:t> 3 Maroko.jpg.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18. 11. 2006 [cit. </a:t>
            </a:r>
            <a:r>
              <a:rPr lang="cs-CZ" sz="1200" dirty="0" smtClean="0"/>
              <a:t>2013-07-12]. </a:t>
            </a:r>
            <a:r>
              <a:rPr lang="cs-CZ" sz="1200" dirty="0"/>
              <a:t>Dostupné z: http://cs.wikipedia.org/wiki/Soubor:Gips_3_Maroko.jpg</a:t>
            </a:r>
          </a:p>
          <a:p>
            <a:r>
              <a:rPr lang="cs-CZ" sz="1200" dirty="0" smtClean="0"/>
              <a:t>Baryt </a:t>
            </a:r>
            <a:r>
              <a:rPr lang="cs-CZ" sz="1200" dirty="0"/>
              <a:t>crystals.jpg.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24 </a:t>
            </a:r>
            <a:r>
              <a:rPr lang="cs-CZ" sz="1200" dirty="0" err="1"/>
              <a:t>November</a:t>
            </a:r>
            <a:r>
              <a:rPr lang="cs-CZ" sz="1200" dirty="0"/>
              <a:t> 2009 </a:t>
            </a:r>
            <a:r>
              <a:rPr lang="cs-CZ" sz="1200" dirty="0" smtClean="0"/>
              <a:t>[2013-07-12]. </a:t>
            </a:r>
            <a:r>
              <a:rPr lang="cs-CZ" sz="1200" dirty="0"/>
              <a:t>Dostupné z: http://commons.wikimedia.org/wiki/File:Barite_crystals.jpg </a:t>
            </a:r>
            <a:endParaRPr lang="cs-CZ" sz="1200" dirty="0" smtClean="0"/>
          </a:p>
          <a:p>
            <a:r>
              <a:rPr lang="cs-CZ" sz="1200" dirty="0" err="1"/>
              <a:t>Barite</a:t>
            </a:r>
            <a:r>
              <a:rPr lang="cs-CZ" sz="1200" dirty="0"/>
              <a:t> Maroc.jpg.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10 </a:t>
            </a:r>
            <a:r>
              <a:rPr lang="cs-CZ" sz="1200" dirty="0" err="1"/>
              <a:t>January</a:t>
            </a:r>
            <a:r>
              <a:rPr lang="cs-CZ" sz="1200" dirty="0"/>
              <a:t> 2010 </a:t>
            </a:r>
            <a:r>
              <a:rPr lang="cs-CZ" sz="1200" dirty="0" smtClean="0"/>
              <a:t>[2013-07-12]. Dostupné </a:t>
            </a:r>
            <a:r>
              <a:rPr lang="cs-CZ" sz="1200" dirty="0"/>
              <a:t>z: http://commons.wikimedia.org/wiki/File:Barite_Maroc.jpg </a:t>
            </a:r>
            <a:endParaRPr lang="cs-CZ" sz="1200" dirty="0" smtClean="0"/>
          </a:p>
          <a:p>
            <a:r>
              <a:rPr lang="cs-CZ" sz="1200" dirty="0"/>
              <a:t>Apatite-70743.jpg.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26. 4. 2010 [cit. 2013-07-12]. Dostupné z: http://commons.wikimedia.org/wiki/File:Apatite-70743.jpg?uselang=cs </a:t>
            </a:r>
            <a:endParaRPr lang="cs-CZ" sz="1200" dirty="0" smtClean="0"/>
          </a:p>
          <a:p>
            <a:r>
              <a:rPr lang="cs-CZ" sz="1200" dirty="0"/>
              <a:t>Gypse var. </a:t>
            </a:r>
            <a:r>
              <a:rPr lang="cs-CZ" sz="1200" dirty="0" err="1"/>
              <a:t>sélénite</a:t>
            </a:r>
            <a:r>
              <a:rPr lang="cs-CZ" sz="1200" dirty="0"/>
              <a:t> 5.JPG.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17 </a:t>
            </a:r>
            <a:r>
              <a:rPr lang="cs-CZ" sz="1200" dirty="0" err="1"/>
              <a:t>February</a:t>
            </a:r>
            <a:r>
              <a:rPr lang="cs-CZ" sz="1200" dirty="0"/>
              <a:t> 2013 [cit. 2013-07-12]. Dostupné z: http://commons.wikimedia.org/wiki/File:Gypse_var._s%C3%A9l%C3%A9nite_5.JPG </a:t>
            </a:r>
            <a:endParaRPr lang="cs-CZ" sz="1200" dirty="0" smtClean="0"/>
          </a:p>
          <a:p>
            <a:r>
              <a:rPr lang="cs-CZ" sz="1200" dirty="0" err="1"/>
              <a:t>Kombination</a:t>
            </a:r>
            <a:r>
              <a:rPr lang="cs-CZ" sz="1200" dirty="0"/>
              <a:t> </a:t>
            </a:r>
            <a:r>
              <a:rPr lang="cs-CZ" sz="1200" dirty="0" err="1"/>
              <a:t>orthodiagonales</a:t>
            </a:r>
            <a:r>
              <a:rPr lang="cs-CZ" sz="1200" dirty="0"/>
              <a:t> Pinakoid - </a:t>
            </a:r>
            <a:r>
              <a:rPr lang="cs-CZ" sz="1200" dirty="0" err="1"/>
              <a:t>Hemitropie</a:t>
            </a:r>
            <a:r>
              <a:rPr lang="cs-CZ" sz="1200" dirty="0"/>
              <a:t> -</a:t>
            </a:r>
            <a:r>
              <a:rPr lang="cs-CZ" sz="1200" dirty="0" err="1"/>
              <a:t>Gips.svg</a:t>
            </a:r>
            <a:r>
              <a:rPr lang="cs-CZ" sz="1200" dirty="0"/>
              <a:t>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2. 5. 2006 [cit. 2013-07-15]. Dostupné z: http://cs.wikipedia.org/wiki/Soubor:Kombination_orthodiagonales_Pinakoid_-_Hemitropie_-Gips.svg </a:t>
            </a:r>
            <a:endParaRPr lang="cs-CZ" sz="1200" dirty="0" smtClean="0"/>
          </a:p>
          <a:p>
            <a:r>
              <a:rPr lang="cs-CZ" sz="1200" dirty="0"/>
              <a:t>Gypsum-192206.jpg.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26 </a:t>
            </a:r>
            <a:r>
              <a:rPr lang="cs-CZ" sz="1200" dirty="0" err="1"/>
              <a:t>April</a:t>
            </a:r>
            <a:r>
              <a:rPr lang="cs-CZ" sz="1200" dirty="0"/>
              <a:t> 2010 [cit. 2013-07-15]. Dostupné z: http://commons.wikimedia.org/wiki/File:Gypsum-192206.jpg </a:t>
            </a:r>
            <a:endParaRPr lang="cs-CZ" sz="1200" dirty="0" smtClean="0"/>
          </a:p>
          <a:p>
            <a:endParaRPr lang="cs-CZ" sz="1200" dirty="0" smtClean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961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8000" rIns="738000">
            <a:spAutoFit/>
          </a:bodyPr>
          <a:lstStyle/>
          <a:p>
            <a:pPr indent="-180000">
              <a:buFont typeface="Wingdings" pitchFamily="2" charset="2"/>
              <a:buChar char="q"/>
            </a:pPr>
            <a:r>
              <a:rPr lang="cs-CZ" dirty="0" smtClean="0"/>
              <a:t> Digitální </a:t>
            </a:r>
            <a:r>
              <a:rPr lang="cs-CZ" dirty="0"/>
              <a:t>učební materiál je určen </a:t>
            </a:r>
            <a:r>
              <a:rPr lang="cs-CZ" dirty="0" smtClean="0"/>
              <a:t>k seznámení a upevňování učiva o dusičnanech, síranech </a:t>
            </a:r>
            <a:r>
              <a:rPr lang="cs-CZ" dirty="0"/>
              <a:t>a </a:t>
            </a:r>
            <a:r>
              <a:rPr lang="cs-CZ" dirty="0" smtClean="0"/>
              <a:t>fosforečnanech. </a:t>
            </a:r>
          </a:p>
          <a:p>
            <a:pPr indent="-180000"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cs-CZ" dirty="0" smtClean="0"/>
              <a:t>Materiál podporuje výklad učitele a přibližuje učivo žákům.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Je </a:t>
            </a:r>
            <a:r>
              <a:rPr lang="cs-CZ" dirty="0"/>
              <a:t>určen pro předmět </a:t>
            </a:r>
            <a:r>
              <a:rPr lang="cs-CZ" dirty="0" smtClean="0"/>
              <a:t>přírodopis, 9. ročník.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Tento </a:t>
            </a:r>
            <a:r>
              <a:rPr lang="cs-CZ" dirty="0"/>
              <a:t>materiál vznikl jako doplňující materiál k </a:t>
            </a:r>
            <a:r>
              <a:rPr lang="cs-CZ" dirty="0" smtClean="0"/>
              <a:t>učebnici: Černík, V., Martinec</a:t>
            </a:r>
            <a:r>
              <a:rPr lang="cs-CZ" dirty="0"/>
              <a:t>, </a:t>
            </a:r>
            <a:r>
              <a:rPr lang="cs-CZ" dirty="0" smtClean="0"/>
              <a:t>Z., Vítek, J., Vodová, V. </a:t>
            </a:r>
            <a:r>
              <a:rPr lang="cs-CZ" i="1" dirty="0" smtClean="0"/>
              <a:t>Přírodopis 9 pro </a:t>
            </a:r>
            <a:r>
              <a:rPr lang="cs-CZ" i="1" dirty="0"/>
              <a:t>základní školy</a:t>
            </a:r>
            <a:r>
              <a:rPr lang="cs-CZ" i="1" dirty="0" smtClean="0"/>
              <a:t>: Geologie a ekologie. </a:t>
            </a:r>
            <a:r>
              <a:rPr lang="nn-NO" dirty="0" smtClean="0"/>
              <a:t>1</a:t>
            </a:r>
            <a:r>
              <a:rPr lang="nn-NO" dirty="0"/>
              <a:t>. vyd. Praha: SPN, </a:t>
            </a:r>
            <a:r>
              <a:rPr lang="nn-NO" dirty="0" smtClean="0"/>
              <a:t>20</a:t>
            </a:r>
            <a:r>
              <a:rPr lang="cs-CZ" dirty="0" smtClean="0"/>
              <a:t>10, </a:t>
            </a:r>
            <a:r>
              <a:rPr lang="cs-CZ" dirty="0"/>
              <a:t>ISBN </a:t>
            </a:r>
            <a:r>
              <a:rPr lang="cs-CZ" dirty="0" smtClean="0"/>
              <a:t>978-80-7235-496-2</a:t>
            </a:r>
            <a:endParaRPr lang="cs-CZ" dirty="0">
              <a:solidFill>
                <a:srgbClr val="171A1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Dusičnany – </a:t>
            </a:r>
            <a:r>
              <a:rPr lang="cs-CZ" dirty="0" smtClean="0"/>
              <a:t>Chilský ledek     NaNO</a:t>
            </a:r>
            <a:r>
              <a:rPr lang="cs-CZ" baseline="-25000" dirty="0" smtClean="0"/>
              <a:t>3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 smtClean="0"/>
              <a:t>Výskyt v zrnitých agregátech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 smtClean="0"/>
              <a:t>Bezbarvý nebo šedý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 smtClean="0"/>
              <a:t>Snadno rozpustný ve vodě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 smtClean="0"/>
              <a:t>Přírodní dusíkaté hnojivo (dnes se vyrábí synteticky)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cs-CZ" dirty="0" smtClean="0"/>
              <a:t>Naleziště:</a:t>
            </a:r>
          </a:p>
          <a:p>
            <a:pPr lvl="1">
              <a:lnSpc>
                <a:spcPct val="13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800" i="1" dirty="0"/>
              <a:t>Poušť </a:t>
            </a:r>
            <a:r>
              <a:rPr lang="cs-CZ" sz="2800" i="1" dirty="0" err="1"/>
              <a:t>Atakama</a:t>
            </a:r>
            <a:r>
              <a:rPr lang="cs-CZ" sz="2800" i="1" dirty="0"/>
              <a:t> v Chile</a:t>
            </a:r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400" y="582799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40" y="2057400"/>
            <a:ext cx="4038600" cy="2498883"/>
          </a:xfrm>
          <a:ln>
            <a:solidFill>
              <a:schemeClr val="tx1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6349800" y="4559924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j-lt"/>
              </a:rPr>
              <a:t>Dusičnan sodný</a:t>
            </a:r>
            <a:endParaRPr lang="cs-CZ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428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Sírany – Sádrovec     CaSO</a:t>
            </a:r>
            <a:r>
              <a:rPr lang="cs-CZ" baseline="-25000" dirty="0"/>
              <a:t>4</a:t>
            </a:r>
            <a:r>
              <a:rPr lang="cs-CZ" dirty="0"/>
              <a:t>.2H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106552"/>
          </a:xfrm>
        </p:spPr>
        <p:txBody>
          <a:bodyPr>
            <a:noAutofit/>
          </a:bodyPr>
          <a:lstStyle/>
          <a:p>
            <a:r>
              <a:rPr lang="cs-CZ" dirty="0" smtClean="0"/>
              <a:t>Jednoklonná soustava</a:t>
            </a:r>
          </a:p>
          <a:p>
            <a:r>
              <a:rPr lang="cs-CZ" dirty="0" smtClean="0"/>
              <a:t>Barva bílá</a:t>
            </a:r>
          </a:p>
          <a:p>
            <a:r>
              <a:rPr lang="cs-CZ" dirty="0" smtClean="0"/>
              <a:t>Velmi měkký</a:t>
            </a:r>
          </a:p>
          <a:p>
            <a:r>
              <a:rPr lang="cs-CZ" dirty="0" smtClean="0"/>
              <a:t>Průhledná odrůda – mariánské sklo</a:t>
            </a:r>
          </a:p>
          <a:p>
            <a:r>
              <a:rPr lang="cs-CZ" dirty="0" smtClean="0"/>
              <a:t>Bílá celistvá odrůda – alabastr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400" y="5715000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Zástupný symbol pro obsah 9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13" t="1" r="4443" b="-1"/>
          <a:stretch/>
        </p:blipFill>
        <p:spPr>
          <a:xfrm>
            <a:off x="762000" y="1727367"/>
            <a:ext cx="2995843" cy="3994457"/>
          </a:xfrm>
        </p:spPr>
      </p:pic>
      <p:sp>
        <p:nvSpPr>
          <p:cNvPr id="11" name="TextovéPole 10"/>
          <p:cNvSpPr txBox="1"/>
          <p:nvPr/>
        </p:nvSpPr>
        <p:spPr>
          <a:xfrm>
            <a:off x="762000" y="57150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Sádrovec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75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Sádrovec – využití, naleziště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Využití: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Výroba sádry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Přísada do </a:t>
            </a:r>
            <a:r>
              <a:rPr lang="cs-CZ" i="1" dirty="0" smtClean="0"/>
              <a:t>cementu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/>
              <a:t>Naleziště</a:t>
            </a:r>
            <a:r>
              <a:rPr lang="cs-CZ" sz="2800" dirty="0" smtClean="0"/>
              <a:t>: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Kobeřice u Opavy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i="1" dirty="0"/>
              <a:t>Hnědouhelné </a:t>
            </a:r>
            <a:r>
              <a:rPr lang="cs-CZ" i="1" dirty="0" smtClean="0"/>
              <a:t>pánve</a:t>
            </a:r>
            <a:endParaRPr lang="cs-CZ" i="1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15" y="574724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2000" y="1905000"/>
            <a:ext cx="4187385" cy="2898958"/>
          </a:xfrm>
          <a:ln>
            <a:solidFill>
              <a:schemeClr val="tx1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428588" y="479762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Sádrovec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240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Sádrovec – vlaštovčí ocas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200400"/>
            <a:ext cx="1377950" cy="2362200"/>
          </a:xfrm>
        </p:spPr>
      </p:pic>
      <p:cxnSp>
        <p:nvCxnSpPr>
          <p:cNvPr id="7" name="Přímá spojnice 6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15" y="574724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64982" y="1575313"/>
            <a:ext cx="4038600" cy="4525963"/>
          </a:xfrm>
        </p:spPr>
        <p:txBody>
          <a:bodyPr/>
          <a:lstStyle/>
          <a:p>
            <a:r>
              <a:rPr lang="cs-CZ" dirty="0" smtClean="0"/>
              <a:t>Krystaly sádrovce často vytvářejí dvojice – srůst krystalů</a:t>
            </a:r>
          </a:p>
          <a:p>
            <a:r>
              <a:rPr lang="cs-CZ" dirty="0" smtClean="0"/>
              <a:t>Tento srůst nazýváme vlaštovčí ocas</a:t>
            </a:r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752600"/>
            <a:ext cx="3149400" cy="41713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6502200" y="59406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Sádrovec – vlaštovčí ocas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999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Baryt     BaSO</a:t>
            </a:r>
            <a:r>
              <a:rPr lang="cs-CZ" baseline="-25000" dirty="0" smtClean="0"/>
              <a:t>4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Kosočtverečná soustava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Bezbarvý, bílý, žlutý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Vryp bílý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Využití: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Výroba barya a jeho sloučenin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Výroba materiálů snižující průchod rentgenového záření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 smtClean="0"/>
              <a:t>Lékařství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679528"/>
            <a:ext cx="3059290" cy="3028950"/>
          </a:xfrm>
          <a:ln>
            <a:solidFill>
              <a:schemeClr val="tx1"/>
            </a:solidFill>
          </a:ln>
        </p:spPr>
      </p:pic>
      <p:cxnSp>
        <p:nvCxnSpPr>
          <p:cNvPr id="6" name="Přímá spojnice 5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705600" y="4724399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Baryt</a:t>
            </a:r>
            <a:endParaRPr lang="cs-CZ" sz="1400" dirty="0">
              <a:latin typeface="+mn-lt"/>
            </a:endParaRP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878" y="5747241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400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Baryt - naleziště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/>
              <a:t>Naleziště: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U Příbrami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Tišnovsko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000" i="1" dirty="0"/>
              <a:t>Harrachov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177" y="1981200"/>
            <a:ext cx="4356939" cy="3267703"/>
          </a:xfrm>
        </p:spPr>
      </p:pic>
      <p:cxnSp>
        <p:nvCxnSpPr>
          <p:cNvPr id="5" name="Přímá spojnice 4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59400" y="52578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Baryt</a:t>
            </a:r>
            <a:endParaRPr lang="cs-CZ" sz="1400" dirty="0">
              <a:latin typeface="+mn-lt"/>
            </a:endParaRP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4724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96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Fosforečnany – Apatit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800" dirty="0" smtClean="0"/>
              <a:t>Šesterečná soustava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800" dirty="0" smtClean="0"/>
              <a:t>Součást magmatických a přeměněných hornin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800" dirty="0" smtClean="0"/>
              <a:t>Různé zbarvení – žluté, fialové, zelené, </a:t>
            </a:r>
            <a:r>
              <a:rPr lang="cs-CZ" sz="2800" dirty="0" smtClean="0"/>
              <a:t>růžové, často bezbarvý</a:t>
            </a:r>
            <a:endParaRPr lang="cs-CZ" sz="2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800" dirty="0" smtClean="0"/>
              <a:t>Zdroj fosforu pro rostliny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800" dirty="0" smtClean="0"/>
              <a:t>Výroba fosforu, hnojiv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800" dirty="0" smtClean="0"/>
              <a:t>Krušné hory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31319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0" y="1629464"/>
            <a:ext cx="2647950" cy="3810000"/>
          </a:xfrm>
          <a:ln>
            <a:solidFill>
              <a:schemeClr val="tx1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7010400" y="5439464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Apatit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933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Vlastní 1">
      <a:dk1>
        <a:srgbClr val="020406"/>
      </a:dk1>
      <a:lt1>
        <a:srgbClr val="020406"/>
      </a:lt1>
      <a:dk2>
        <a:srgbClr val="1F497D"/>
      </a:dk2>
      <a:lt2>
        <a:srgbClr val="FFCC6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550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Výchozí návrh</vt:lpstr>
      <vt:lpstr>Motiv systému Office</vt:lpstr>
      <vt:lpstr>DUSIČNANY, SÍRANY A FOSFOREČNANY</vt:lpstr>
      <vt:lpstr>Anotace:</vt:lpstr>
      <vt:lpstr>Dusičnany – Chilský ledek     NaNO3</vt:lpstr>
      <vt:lpstr>Sírany – Sádrovec     CaSO4.2H2O</vt:lpstr>
      <vt:lpstr>Sádrovec – využití, naleziště</vt:lpstr>
      <vt:lpstr>Sádrovec – vlaštovčí ocas</vt:lpstr>
      <vt:lpstr>Baryt     BaSO4</vt:lpstr>
      <vt:lpstr>Baryt - naleziště</vt:lpstr>
      <vt:lpstr>Fosforečnany – Apatit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Kalandrová</dc:creator>
  <cp:lastModifiedBy>pc</cp:lastModifiedBy>
  <cp:revision>436</cp:revision>
  <cp:lastPrinted>2013-01-12T12:38:51Z</cp:lastPrinted>
  <dcterms:created xsi:type="dcterms:W3CDTF">1601-01-01T00:00:00Z</dcterms:created>
  <dcterms:modified xsi:type="dcterms:W3CDTF">2013-07-14T12:05:09Z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