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handoutMasterIdLst>
    <p:handoutMasterId r:id="rId21"/>
  </p:handoutMasterIdLst>
  <p:sldIdLst>
    <p:sldId id="256" r:id="rId3"/>
    <p:sldId id="259" r:id="rId4"/>
    <p:sldId id="263" r:id="rId5"/>
    <p:sldId id="276" r:id="rId6"/>
    <p:sldId id="277" r:id="rId7"/>
    <p:sldId id="278" r:id="rId8"/>
    <p:sldId id="279" r:id="rId9"/>
    <p:sldId id="280" r:id="rId10"/>
    <p:sldId id="284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75" r:id="rId19"/>
    <p:sldId id="289" r:id="rId20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Insects_in_baltic_amber.jpg?uselang=c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KŘEMIČITANY A ORGANOLITY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/>
              <a:t>Př_133_Mineralogie_Křemičitany a </a:t>
            </a:r>
            <a:r>
              <a:rPr lang="cs-CZ" b="1" dirty="0" err="1" smtClean="0"/>
              <a:t>organolity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Slídy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Naleziště muskovitu: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Sibiř, Indie, východ USA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Velké Meziříčí</a:t>
            </a:r>
          </a:p>
          <a:p>
            <a:endParaRPr lang="cs-CZ" dirty="0"/>
          </a:p>
          <a:p>
            <a:r>
              <a:rPr lang="cs-CZ" dirty="0" smtClean="0"/>
              <a:t>Naleziště biotitu: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Švédsko, Kanada, Brazílie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Využití</a:t>
            </a:r>
            <a:r>
              <a:rPr lang="cs-CZ" dirty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Izolační materiál (elektrotechnika)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Žáruvzdorný materiál (vysoké pece, ochranné brýle)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Granáty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5" y="1905000"/>
            <a:ext cx="4157809" cy="2770140"/>
          </a:xfrm>
          <a:ln>
            <a:solidFill>
              <a:schemeClr val="tx1"/>
            </a:solidFill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Podle obsaženého kovu (Ca, Mg, </a:t>
            </a:r>
            <a:r>
              <a:rPr lang="cs-CZ" dirty="0" err="1" smtClean="0"/>
              <a:t>Mn</a:t>
            </a:r>
            <a:r>
              <a:rPr lang="cs-CZ" dirty="0" smtClean="0"/>
              <a:t>, </a:t>
            </a:r>
            <a:r>
              <a:rPr lang="cs-CZ" dirty="0" err="1" smtClean="0"/>
              <a:t>Fe</a:t>
            </a:r>
            <a:r>
              <a:rPr lang="cs-CZ" dirty="0" smtClean="0"/>
              <a:t>, Al, </a:t>
            </a:r>
            <a:r>
              <a:rPr lang="cs-CZ" dirty="0" err="1" smtClean="0"/>
              <a:t>Cr</a:t>
            </a:r>
            <a:r>
              <a:rPr lang="cs-CZ" dirty="0" smtClean="0"/>
              <a:t>) se liší barva nerostu</a:t>
            </a:r>
          </a:p>
          <a:p>
            <a:r>
              <a:rPr lang="cs-CZ" dirty="0" smtClean="0"/>
              <a:t>Zarostlé v horninách nebo volně v  říčních náplavech a </a:t>
            </a:r>
            <a:r>
              <a:rPr lang="cs-CZ" dirty="0" smtClean="0"/>
              <a:t>štěrcích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6078" y="4648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Almandin v šedozelené břidlici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9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Granáty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Barevné odrůdy: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Obecný granát – červenohnědý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Pyrop (český granát) – tmavě červený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Almandin – </a:t>
            </a:r>
            <a:r>
              <a:rPr lang="cs-CZ" i="1" dirty="0" smtClean="0"/>
              <a:t>fialově červený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Využití: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Drahokamy a ozdobné kameny</a:t>
            </a:r>
          </a:p>
          <a:p>
            <a:r>
              <a:rPr lang="cs-CZ" dirty="0" smtClean="0"/>
              <a:t>Naleziště: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Třebívlice v Č. středohoří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 smtClean="0"/>
              <a:t>Naplaveniny </a:t>
            </a:r>
            <a:r>
              <a:rPr lang="cs-CZ" i="1" dirty="0"/>
              <a:t>Labe v Podkrušnohoří</a:t>
            </a:r>
          </a:p>
        </p:txBody>
      </p:sp>
    </p:spTree>
    <p:extLst>
      <p:ext uri="{BB962C8B-B14F-4D97-AF65-F5344CB8AC3E}">
        <p14:creationId xmlns:p14="http://schemas.microsoft.com/office/powerpoint/2010/main" val="28829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Mastek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Nejměkčí minerál</a:t>
            </a:r>
          </a:p>
          <a:p>
            <a:r>
              <a:rPr lang="cs-CZ" dirty="0" smtClean="0"/>
              <a:t>Žáruvzdorný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Využití</a:t>
            </a:r>
            <a:r>
              <a:rPr lang="cs-CZ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Kosmetika (jemně mletý)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Vyzdívky </a:t>
            </a:r>
            <a:r>
              <a:rPr lang="cs-CZ" i="1" dirty="0" smtClean="0"/>
              <a:t>pecí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08690" y="48768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Mastek</a:t>
            </a:r>
            <a:endParaRPr lang="cs-CZ" sz="1400" dirty="0">
              <a:latin typeface="+mn-lt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-1" r="10259" b="34259"/>
          <a:stretch/>
        </p:blipFill>
        <p:spPr>
          <a:xfrm>
            <a:off x="4614476" y="1828800"/>
            <a:ext cx="4097524" cy="3048000"/>
          </a:xfr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65173" y="5078095"/>
            <a:ext cx="3608364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Jakým způsobem se mastek využívá ve sportu?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2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Augit a amfibol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57160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76" y="1857207"/>
            <a:ext cx="4216200" cy="2408504"/>
          </a:xfrm>
          <a:ln>
            <a:solidFill>
              <a:schemeClr val="tx1"/>
            </a:solidFill>
          </a:ln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Křemičitany vápníku, hořčíku s podílem železa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Tmavá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Součást vyvřelých hornin (čediče)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83740" y="426571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Augit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5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err="1" smtClean="0"/>
              <a:t>Organolity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Nerosty organického původu (z kyselin, uhlovodíků a pryskyřice)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Jejich výskyt je vzácný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Nejvýznamnější je jantar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24" y="1849114"/>
            <a:ext cx="4038600" cy="3027686"/>
          </a:xfr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959400" y="4876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Jantar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0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Jantar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25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Směs </a:t>
            </a:r>
            <a:r>
              <a:rPr lang="cs-CZ" dirty="0" err="1" smtClean="0"/>
              <a:t>utuhlých</a:t>
            </a:r>
            <a:r>
              <a:rPr lang="cs-CZ" dirty="0" smtClean="0"/>
              <a:t> pryskyřic z třetihorních jehličnatých stromů</a:t>
            </a:r>
          </a:p>
          <a:p>
            <a:r>
              <a:rPr lang="cs-CZ" dirty="0" smtClean="0"/>
              <a:t>Zrna a valouny žluté, medové nebo oranžové barvy</a:t>
            </a:r>
          </a:p>
          <a:p>
            <a:r>
              <a:rPr lang="cs-CZ" dirty="0" smtClean="0"/>
              <a:t>Využití ve šperkařství</a:t>
            </a:r>
          </a:p>
          <a:p>
            <a:r>
              <a:rPr lang="cs-CZ" dirty="0" smtClean="0"/>
              <a:t>Naleziště: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Východ Baltského moře</a:t>
            </a:r>
          </a:p>
          <a:p>
            <a:endParaRPr lang="cs-CZ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13233" r="22473"/>
          <a:stretch/>
        </p:blipFill>
        <p:spPr>
          <a:xfrm>
            <a:off x="5271802" y="1752600"/>
            <a:ext cx="3406079" cy="3273377"/>
          </a:xfr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197400" y="5026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Jantarové šperky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9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Orthoclase-lc-443a.jpg.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 May 2010 [cit. 2013-07-15]. Dostupné z: http://commons.wikimedia.org/wiki/File:Orthoclase-lc-443a.jpg </a:t>
            </a:r>
            <a:endParaRPr lang="cs-CZ" sz="1200" dirty="0" smtClean="0"/>
          </a:p>
          <a:p>
            <a:r>
              <a:rPr lang="cs-CZ" sz="1200" dirty="0"/>
              <a:t>Kaolinite.jpg.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 August 2005 [cit. 2013-07-15]. Dostupné z: http://commons.wikimedia.org/wiki/File:Kaolinite.jpg </a:t>
            </a:r>
            <a:endParaRPr lang="cs-CZ" sz="1200" dirty="0" smtClean="0"/>
          </a:p>
          <a:p>
            <a:r>
              <a:rPr lang="cs-CZ" sz="1200" dirty="0" smtClean="0"/>
              <a:t>Biotite-Orthoclase-229808.jpg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4. 2010 [cit. 2013-07-15]. Dostupné z: http://commons.wikimedia.org/wiki/File:Muskovit_1.jpg </a:t>
            </a:r>
            <a:endParaRPr lang="cs-CZ" sz="1200" dirty="0" smtClean="0"/>
          </a:p>
          <a:p>
            <a:r>
              <a:rPr lang="cs-CZ" sz="1200" dirty="0"/>
              <a:t>MuscoviteLayerUSGOV.jpg.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 </a:t>
            </a:r>
            <a:r>
              <a:rPr lang="cs-CZ" sz="1200" dirty="0" err="1"/>
              <a:t>October</a:t>
            </a:r>
            <a:r>
              <a:rPr lang="cs-CZ" sz="1200" dirty="0"/>
              <a:t> 2005 [cit. 2013-07-15]. Dostupné z: http://commons.wikimedia.org/wiki/File:MuscoviteLayerUSGOV.jpg </a:t>
            </a:r>
            <a:endParaRPr lang="cs-CZ" sz="1200" dirty="0" smtClean="0"/>
          </a:p>
          <a:p>
            <a:r>
              <a:rPr lang="cs-CZ" sz="1200" dirty="0"/>
              <a:t>Muskovit-Pilsak.jpg.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 </a:t>
            </a:r>
            <a:r>
              <a:rPr lang="cs-CZ" sz="1200" dirty="0" err="1"/>
              <a:t>December</a:t>
            </a:r>
            <a:r>
              <a:rPr lang="cs-CZ" sz="1200" dirty="0"/>
              <a:t> 2006 [cit. 2013-07-15]. Dostupné z: http://commons.wikimedia.org/wiki/File:Muskovit-Pilsak.jpg </a:t>
            </a:r>
            <a:endParaRPr lang="cs-CZ" sz="1200" dirty="0" smtClean="0"/>
          </a:p>
          <a:p>
            <a:r>
              <a:rPr lang="cs-CZ" sz="1200" dirty="0"/>
              <a:t>Almandin.jpg.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 </a:t>
            </a:r>
            <a:r>
              <a:rPr lang="cs-CZ" sz="1200" dirty="0" err="1"/>
              <a:t>January</a:t>
            </a:r>
            <a:r>
              <a:rPr lang="cs-CZ" sz="1200" dirty="0"/>
              <a:t> 2011 [cit. 2013-07-15]. Dostupné z: http://commons.wikimedia.org/wiki/File:Almandin.jpg </a:t>
            </a:r>
            <a:endParaRPr lang="cs-CZ" sz="1200" dirty="0" smtClean="0"/>
          </a:p>
          <a:p>
            <a:r>
              <a:rPr lang="cs-CZ" sz="1200" dirty="0" err="1"/>
              <a:t>Schwarzer</a:t>
            </a:r>
            <a:r>
              <a:rPr lang="cs-CZ" sz="1200" dirty="0"/>
              <a:t> Turmalin.jpg.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22 </a:t>
            </a:r>
            <a:r>
              <a:rPr lang="cs-CZ" sz="1200" dirty="0" err="1"/>
              <a:t>October</a:t>
            </a:r>
            <a:r>
              <a:rPr lang="cs-CZ" sz="1200" dirty="0"/>
              <a:t> 2012 [cit. 2013-07-15]. Dostupné z: http://commons.wikimedia.org/wiki/File:Schwarzer_Turmalin.jpg </a:t>
            </a:r>
            <a:endParaRPr lang="cs-CZ" sz="1200" dirty="0" smtClean="0"/>
          </a:p>
          <a:p>
            <a:r>
              <a:rPr lang="cs-CZ" sz="1200" dirty="0" err="1"/>
              <a:t>Talc</a:t>
            </a:r>
            <a:r>
              <a:rPr lang="cs-CZ" sz="1200" dirty="0"/>
              <a:t> mutnikSVK01.JPG.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12 July 2010 [cit. 2013-07-15]. Dostupné z: http://commons.wikimedia.org/wiki/File:Talc_mutnikSVK01.JPG </a:t>
            </a:r>
            <a:endParaRPr lang="cs-CZ" sz="1200" dirty="0" smtClean="0"/>
          </a:p>
          <a:p>
            <a:r>
              <a:rPr lang="cs-CZ" sz="1200" dirty="0"/>
              <a:t>Augit 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24 </a:t>
            </a:r>
            <a:r>
              <a:rPr lang="cs-CZ" sz="1200" dirty="0" err="1"/>
              <a:t>April</a:t>
            </a:r>
            <a:r>
              <a:rPr lang="cs-CZ" sz="1200" dirty="0"/>
              <a:t> 2008 [cit. 2013-07-15]. Dostupné z: http://commons.wikimedia.org/wiki/File:Augit_1.jpg </a:t>
            </a:r>
            <a:endParaRPr lang="cs-CZ" sz="1200" dirty="0" smtClean="0"/>
          </a:p>
          <a:p>
            <a:r>
              <a:rPr lang="cs-CZ" sz="1200" dirty="0" err="1"/>
              <a:t>Bernstein</a:t>
            </a:r>
            <a:r>
              <a:rPr lang="cs-CZ" sz="1200" dirty="0"/>
              <a:t> Hamburg 689.JPG.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3. 5. 2009 [cit. 2013-07-15]. Dostupné z: http://commons.wikimedia.org/wiki/File:Bernstein_Hamburg_689.JPG?uselang=cs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/>
              <a:t>Insects</a:t>
            </a:r>
            <a:r>
              <a:rPr lang="cs-CZ" sz="1200" dirty="0"/>
              <a:t> in </a:t>
            </a:r>
            <a:r>
              <a:rPr lang="cs-CZ" sz="1200" dirty="0" err="1"/>
              <a:t>baltic</a:t>
            </a:r>
            <a:r>
              <a:rPr lang="cs-CZ" sz="1200" dirty="0"/>
              <a:t> amber.jpg.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19. 8. 2007 [cit. 2013-07-15]. Dostupné z: </a:t>
            </a: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commons.wikimedia.org/wiki/File:Insects_in_baltic_amber.jpg?uselang=cs</a:t>
            </a:r>
            <a:endParaRPr lang="cs-CZ" sz="1200" dirty="0" smtClean="0"/>
          </a:p>
          <a:p>
            <a:r>
              <a:rPr lang="cs-CZ" sz="1200" dirty="0"/>
              <a:t>Peridot in basalt.jpg.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28 July 2005 [cit. 2013-07-15]. Dostupné z: http://commons.wikimedia.org/wiki/File:Peridot_in_basalt.jpg </a:t>
            </a:r>
            <a:endParaRPr lang="cs-CZ" sz="1200" dirty="0" smtClean="0"/>
          </a:p>
          <a:p>
            <a:r>
              <a:rPr lang="cs-CZ" sz="1200" dirty="0" smtClean="0"/>
              <a:t>PlagioclaseFeldsparUSGOV.jpg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 </a:t>
            </a:r>
            <a:r>
              <a:rPr lang="cs-CZ" sz="1200" dirty="0" err="1"/>
              <a:t>January</a:t>
            </a:r>
            <a:r>
              <a:rPr lang="cs-CZ" sz="1200" dirty="0"/>
              <a:t> 2005 [cit. 2013-07-15]. Dostupné z: http://commons.wikimedia.org/wiki/File:PlagioclaseFeldsparUSGOV.jpg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</a:t>
            </a:r>
            <a:r>
              <a:rPr lang="cs-CZ" dirty="0" smtClean="0"/>
              <a:t>k seznámení a upevňování učiva o křemičitanech a </a:t>
            </a:r>
            <a:r>
              <a:rPr lang="cs-CZ" dirty="0" err="1" smtClean="0"/>
              <a:t>organolitech</a:t>
            </a:r>
            <a:r>
              <a:rPr lang="cs-CZ" dirty="0" smtClean="0"/>
              <a:t>. </a:t>
            </a:r>
          </a:p>
          <a:p>
            <a:pPr indent="-180000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</a:t>
            </a:r>
            <a:r>
              <a:rPr lang="cs-CZ" dirty="0" smtClean="0"/>
              <a:t>učebnici: Černík, V., 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Křemičitany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= silikáty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Nejrozšířenější nerosty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Mají složitou chemickou stavbu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Nekovový vzhled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Obvykle součástí hornin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Vznik přímým utuhnutím z magmatu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1815" r="5074" b="10811"/>
          <a:stretch/>
        </p:blipFill>
        <p:spPr>
          <a:xfrm>
            <a:off x="4775581" y="2057400"/>
            <a:ext cx="3872909" cy="2845558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275039" y="4953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Turmalín – v hlubinných vyvřelinách, protáhlé sloupcovité černé krystaly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2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Olivín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Křemičitan </a:t>
            </a:r>
            <a:r>
              <a:rPr lang="cs-CZ" dirty="0" err="1" smtClean="0"/>
              <a:t>hořečnato</a:t>
            </a:r>
            <a:r>
              <a:rPr lang="cs-CZ" dirty="0" smtClean="0"/>
              <a:t>-železnatý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Kosočtverečná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Vyskytuje se v agregátech a zrnech v čediči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Žlutozelená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Bílý vryp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Chryzolit – průhledná odrůda, drahokam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Kozákov</a:t>
            </a:r>
            <a:r>
              <a:rPr lang="cs-CZ" dirty="0" smtClean="0"/>
              <a:t>, České středohoří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91" y="1752600"/>
            <a:ext cx="4038600" cy="3031218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197400" y="4800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Olivín na </a:t>
            </a:r>
            <a:r>
              <a:rPr lang="cs-CZ" sz="1400" dirty="0" smtClean="0">
                <a:latin typeface="+mn-lt"/>
              </a:rPr>
              <a:t>čediči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Ž</a:t>
            </a:r>
            <a:r>
              <a:rPr lang="cs-CZ" sz="4400" dirty="0" smtClean="0"/>
              <a:t>ivce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Důležité nerosty hornin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Ortoklas</a:t>
            </a:r>
            <a:r>
              <a:rPr lang="cs-CZ" b="1" dirty="0"/>
              <a:t>, živec </a:t>
            </a:r>
            <a:r>
              <a:rPr lang="cs-CZ" b="1" dirty="0" smtClean="0"/>
              <a:t>draselný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jednoklonná </a:t>
            </a:r>
            <a:r>
              <a:rPr lang="cs-CZ" i="1" dirty="0"/>
              <a:t>soustava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Plagioklas, živec sodnovápenatý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trojklonná </a:t>
            </a:r>
            <a:r>
              <a:rPr lang="cs-CZ" i="1" dirty="0"/>
              <a:t>soustava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581434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00" y="2017811"/>
            <a:ext cx="3429000" cy="3162300"/>
          </a:xfr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602406" y="5180111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Plagioklas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6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Ž</a:t>
            </a:r>
            <a:r>
              <a:rPr lang="cs-CZ" sz="4400" dirty="0" smtClean="0"/>
              <a:t>ivce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Šedobílá barva, ortoklas růžové až světle červené zbarvení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Při zvětrávání se uvolňuje draslík, vápník a sodík  - živiny pro rostliny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00" y="1905000"/>
            <a:ext cx="3810000" cy="2857500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243015" y="4781348"/>
            <a:ext cx="345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Ortoklas – srůst tzv. Karlovarské dvojče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5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Kaolinit</a:t>
            </a:r>
            <a:endParaRPr lang="cs-CZ" sz="4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6041"/>
            <a:ext cx="4038600" cy="3354281"/>
          </a:xfrm>
          <a:ln>
            <a:solidFill>
              <a:schemeClr val="tx1"/>
            </a:solidFill>
          </a:ln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Vznik zvětráváním živců</a:t>
            </a:r>
          </a:p>
          <a:p>
            <a:r>
              <a:rPr lang="cs-CZ" dirty="0" smtClean="0"/>
              <a:t>Poutá vodu a bobtná</a:t>
            </a:r>
          </a:p>
          <a:p>
            <a:r>
              <a:rPr lang="cs-CZ" dirty="0" smtClean="0"/>
              <a:t>Využití: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 smtClean="0"/>
              <a:t>Surovina pro výrobu </a:t>
            </a:r>
            <a:r>
              <a:rPr lang="cs-CZ" i="1" dirty="0"/>
              <a:t>porcelánu </a:t>
            </a:r>
            <a:r>
              <a:rPr lang="cs-CZ" i="1" dirty="0" smtClean="0"/>
              <a:t>a kameniny</a:t>
            </a:r>
            <a:endParaRPr lang="cs-CZ" i="1" dirty="0"/>
          </a:p>
          <a:p>
            <a:r>
              <a:rPr lang="cs-CZ" dirty="0" smtClean="0"/>
              <a:t>Naleziště: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Karlovarsko, Plzeňsko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Německo, Francie, Čína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2000" y="5544145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Kaolinit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1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Slídy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Tabulkovitý až šupinkatý vzhled krystalů</a:t>
            </a:r>
          </a:p>
          <a:p>
            <a:r>
              <a:rPr lang="cs-CZ" dirty="0"/>
              <a:t>P</a:t>
            </a:r>
            <a:r>
              <a:rPr lang="cs-CZ" dirty="0" smtClean="0"/>
              <a:t>erleťový lesk</a:t>
            </a:r>
          </a:p>
          <a:p>
            <a:r>
              <a:rPr lang="cs-CZ" dirty="0" smtClean="0"/>
              <a:t>Výborná štěpnost v tenké vrstvy</a:t>
            </a:r>
          </a:p>
          <a:p>
            <a:r>
              <a:rPr lang="cs-CZ" dirty="0" smtClean="0"/>
              <a:t>Ohnivzdorné</a:t>
            </a:r>
          </a:p>
          <a:p>
            <a:r>
              <a:rPr lang="cs-CZ" dirty="0" smtClean="0"/>
              <a:t>Ohebné</a:t>
            </a:r>
          </a:p>
          <a:p>
            <a:r>
              <a:rPr lang="cs-CZ" dirty="0" smtClean="0"/>
              <a:t>Horninotvorný nerost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83200" y="537643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Muskovit</a:t>
            </a:r>
            <a:endParaRPr lang="cs-CZ" sz="1400" dirty="0">
              <a:latin typeface="+mn-lt"/>
            </a:endParaRPr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00" y="1752600"/>
            <a:ext cx="4038600" cy="362003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8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Slídy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</a:t>
            </a:r>
            <a:r>
              <a:rPr lang="cs-CZ" b="1" dirty="0" smtClean="0"/>
              <a:t>iotit</a:t>
            </a:r>
            <a:endParaRPr lang="cs-CZ" b="1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Tmavá </a:t>
            </a:r>
            <a:r>
              <a:rPr lang="cs-CZ" i="1" dirty="0"/>
              <a:t>slída</a:t>
            </a:r>
            <a:endParaRPr lang="cs-CZ" i="1" dirty="0"/>
          </a:p>
          <a:p>
            <a:r>
              <a:rPr lang="cs-CZ" b="1" dirty="0" smtClean="0"/>
              <a:t>M</a:t>
            </a:r>
            <a:r>
              <a:rPr lang="cs-CZ" b="1" dirty="0" smtClean="0"/>
              <a:t>uskovit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Světlá </a:t>
            </a:r>
            <a:r>
              <a:rPr lang="cs-CZ" i="1" dirty="0"/>
              <a:t>slída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cs-CZ" i="1" dirty="0"/>
              <a:t>Průhledná, průsvitná</a:t>
            </a:r>
            <a:endParaRPr lang="cs-CZ" i="1" dirty="0"/>
          </a:p>
          <a:p>
            <a:endParaRPr lang="cs-CZ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80" r="389" b="22220"/>
          <a:stretch/>
        </p:blipFill>
        <p:spPr>
          <a:xfrm>
            <a:off x="5157772" y="1747141"/>
            <a:ext cx="3512147" cy="3512147"/>
          </a:xfr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781800" y="525928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Biotit na ortoklasu</a:t>
            </a:r>
            <a:endParaRPr lang="cs-CZ" sz="1400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17147"/>
            <a:ext cx="2224436" cy="190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3215036" y="54305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Muskovit – tenká vrstva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1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874</Words>
  <Application>Microsoft Office PowerPoint</Application>
  <PresentationFormat>Předvádění na obrazovce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systému Office</vt:lpstr>
      <vt:lpstr>KŘEMIČITANY A ORGANOLITY</vt:lpstr>
      <vt:lpstr>Anotace:</vt:lpstr>
      <vt:lpstr>Křemičitany</vt:lpstr>
      <vt:lpstr>Olivín</vt:lpstr>
      <vt:lpstr>Živce</vt:lpstr>
      <vt:lpstr>Živce</vt:lpstr>
      <vt:lpstr>Kaolinit</vt:lpstr>
      <vt:lpstr>Slídy</vt:lpstr>
      <vt:lpstr>Slídy</vt:lpstr>
      <vt:lpstr>Slídy</vt:lpstr>
      <vt:lpstr>Granáty</vt:lpstr>
      <vt:lpstr>Granáty</vt:lpstr>
      <vt:lpstr>Mastek</vt:lpstr>
      <vt:lpstr>Augit a amfibol</vt:lpstr>
      <vt:lpstr>Organolity</vt:lpstr>
      <vt:lpstr>Jantar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556</cp:revision>
  <cp:lastPrinted>2013-01-12T12:38:51Z</cp:lastPrinted>
  <dcterms:created xsi:type="dcterms:W3CDTF">1601-01-01T00:00:00Z</dcterms:created>
  <dcterms:modified xsi:type="dcterms:W3CDTF">2013-07-26T09:01:18Z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