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9" r:id="rId4"/>
    <p:sldId id="263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9" r:id="rId14"/>
    <p:sldId id="298" r:id="rId15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26.7.2013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38866-B75B-4263-8BA1-5D55926FA0C3}" type="datetimeFigureOut">
              <a:rPr lang="cs-CZ" smtClean="0"/>
              <a:t>26.7.2013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A6A3-F60B-495B-AFA8-5277DA8BE7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571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urz.geologie.sci.muni.cz/kapitola6.htm#6.1.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http://kurz.geologie.sci.muni.cz/kapitola6.htm#6.1.2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A6A3-F60B-495B-AFA8-5277DA8BE75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8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VLIV TĚŽBY NEROSTŮ NA KRAJINU A ŽP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dirty="0"/>
              <a:t>Př_134_Mineralogie_Vliv těžby nerostů na krajinu a </a:t>
            </a:r>
            <a:r>
              <a:rPr lang="cs-CZ" b="1" dirty="0" smtClean="0"/>
              <a:t>ŽP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Zajímavost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Nelegální těžba vltavínů mění lesy a pole na „měsíční krajinu“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27" y="1828800"/>
            <a:ext cx="4038600" cy="2827020"/>
          </a:xfrm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426000" y="4645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Vltavín</a:t>
            </a:r>
            <a:endParaRPr lang="cs-CZ" sz="1400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5800" y="4045058"/>
            <a:ext cx="3608364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+mn-lt"/>
              </a:rPr>
              <a:t>Zjisti, co jsou vltavíny, jak pravděpodobně vznikly a kde se nalézají.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Rekultivace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Rekultivace</a:t>
            </a:r>
          </a:p>
          <a:p>
            <a:pPr>
              <a:lnSpc>
                <a:spcPct val="200000"/>
              </a:lnSpc>
            </a:pPr>
            <a:r>
              <a:rPr lang="cs-CZ" sz="2000" i="1" dirty="0"/>
              <a:t>Obnova krajiny po těžbě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Přeměna na pole, lesy a rekreační plochy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491752"/>
            <a:ext cx="2438400" cy="1828800"/>
          </a:xfrm>
          <a:ln w="127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14400" y="631714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Rekultivace krajiny</a:t>
            </a:r>
            <a:endParaRPr lang="cs-CZ" sz="14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27" y="1828800"/>
            <a:ext cx="4117373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78400" y="457882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Vysazení nových stromů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6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Chuquicamata-002.jpg.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 </a:t>
            </a:r>
            <a:r>
              <a:rPr lang="cs-CZ" sz="1200" dirty="0" err="1"/>
              <a:t>October</a:t>
            </a:r>
            <a:r>
              <a:rPr lang="cs-CZ" sz="1200" dirty="0"/>
              <a:t> 2005 [cit. 2013-07-26]. Dostupné z: http://commons.wikimedia.org/wiki/File:Chuquicamata-002.jpg </a:t>
            </a:r>
            <a:endParaRPr lang="cs-CZ" sz="1200" dirty="0" smtClean="0"/>
          </a:p>
          <a:p>
            <a:r>
              <a:rPr lang="cs-CZ" sz="1200" dirty="0"/>
              <a:t>Carriere-Peyrilles.JPG.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9 </a:t>
            </a:r>
            <a:r>
              <a:rPr lang="cs-CZ" sz="1200" dirty="0" err="1"/>
              <a:t>November</a:t>
            </a:r>
            <a:r>
              <a:rPr lang="cs-CZ" sz="1200" dirty="0"/>
              <a:t> 2008 [cit. 2013-07-26]. Dostupné z: http://commons.wikimedia.org/wiki/File:Carriere-Peyrilles.JPG </a:t>
            </a:r>
            <a:endParaRPr lang="cs-CZ" sz="1200" dirty="0" smtClean="0"/>
          </a:p>
          <a:p>
            <a:r>
              <a:rPr lang="cs-CZ" sz="1200" dirty="0"/>
              <a:t>Moldavite Besednice.jpg.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 </a:t>
            </a:r>
            <a:r>
              <a:rPr lang="cs-CZ" sz="1200" dirty="0" err="1"/>
              <a:t>January</a:t>
            </a:r>
            <a:r>
              <a:rPr lang="cs-CZ" sz="1200" dirty="0"/>
              <a:t> 2006 [cit. 2013-07-26]. Dostupné z: http://commons.wikimedia.org/wiki/File:Moldavite_Besednice.jpg </a:t>
            </a:r>
            <a:endParaRPr lang="cs-CZ" sz="1200" dirty="0" smtClean="0"/>
          </a:p>
          <a:p>
            <a:r>
              <a:rPr lang="cs-CZ" sz="1200" dirty="0"/>
              <a:t>19.8.12 </a:t>
            </a:r>
            <a:r>
              <a:rPr lang="cs-CZ" sz="1200" dirty="0" err="1"/>
              <a:t>Hnevin</a:t>
            </a:r>
            <a:r>
              <a:rPr lang="cs-CZ" sz="1200" dirty="0"/>
              <a:t> </a:t>
            </a:r>
            <a:r>
              <a:rPr lang="cs-CZ" sz="1200" dirty="0" err="1"/>
              <a:t>Mostecke</a:t>
            </a:r>
            <a:r>
              <a:rPr lang="cs-CZ" sz="1200" dirty="0"/>
              <a:t> jezero.JPG.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 August 2012 [cit. 2013-07-26]. Dostupné z: http://commons.wikimedia.org/wiki/File:19.8.12_Hnevin_Mostecke_jezero.JPG </a:t>
            </a:r>
            <a:endParaRPr lang="cs-CZ" sz="1200" dirty="0" smtClean="0"/>
          </a:p>
          <a:p>
            <a:r>
              <a:rPr lang="cs-CZ" sz="1200" dirty="0" err="1"/>
              <a:t>Ressl</a:t>
            </a:r>
            <a:r>
              <a:rPr lang="cs-CZ" sz="1200" dirty="0"/>
              <a:t> + rekultivace.JPG.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24. 6. 2009 [cit. 2013-07-26]. Dostupné z: http://cs.wikipedia.org/wiki/Soubor:Ressl_%2B_rekultivace.JPG </a:t>
            </a:r>
            <a:endParaRPr lang="cs-CZ" sz="1200" dirty="0" smtClean="0"/>
          </a:p>
          <a:p>
            <a:r>
              <a:rPr lang="cs-CZ" sz="1200" dirty="0"/>
              <a:t>2007.10.09 </a:t>
            </a:r>
            <a:r>
              <a:rPr lang="cs-CZ" sz="1200" dirty="0" err="1"/>
              <a:t>Merkers</a:t>
            </a:r>
            <a:r>
              <a:rPr lang="cs-CZ" sz="1200" dirty="0"/>
              <a:t> </a:t>
            </a:r>
            <a:r>
              <a:rPr lang="cs-CZ" sz="1200" dirty="0" err="1"/>
              <a:t>sodium</a:t>
            </a:r>
            <a:r>
              <a:rPr lang="cs-CZ" sz="1200" dirty="0"/>
              <a:t> chloride crystals.jpg.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6. 7. 2013 [cit. 2013-07-26]. Dostupné z: http://cs.wikipedia.org/wiki/Soubor:2007.10.09_Merkers_sodium_chloride_crystals.jpg </a:t>
            </a:r>
            <a:endParaRPr lang="cs-CZ" sz="1200" dirty="0" smtClean="0"/>
          </a:p>
          <a:p>
            <a:r>
              <a:rPr lang="en-US" sz="1200" dirty="0"/>
              <a:t>Work aboveground - mine.jpg. In: </a:t>
            </a:r>
            <a:r>
              <a:rPr lang="en-US" sz="1200" i="1" dirty="0"/>
              <a:t>Wikipedia: the free encyclopedia</a:t>
            </a:r>
            <a:r>
              <a:rPr lang="en-US" sz="1200" dirty="0"/>
              <a:t> [online]. San Francisco (CA): Wikimedia Foundation, 2001-, 8 May 2006 [cit. 2013-07-26]. </a:t>
            </a:r>
            <a:r>
              <a:rPr lang="en-US" sz="1200" dirty="0" err="1"/>
              <a:t>Dostupné</a:t>
            </a:r>
            <a:r>
              <a:rPr lang="en-US" sz="1200" dirty="0"/>
              <a:t> z: http://commons.wikimedia.org/wiki/File:Work_aboveground_-_mine.jpg </a:t>
            </a:r>
            <a:endParaRPr lang="cs-CZ" sz="1200" dirty="0" smtClean="0"/>
          </a:p>
          <a:p>
            <a:r>
              <a:rPr lang="cs-CZ" sz="1200" dirty="0"/>
              <a:t>Open pit mine.jpg.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16 </a:t>
            </a:r>
            <a:r>
              <a:rPr lang="cs-CZ" sz="1200" dirty="0" err="1"/>
              <a:t>November</a:t>
            </a:r>
            <a:r>
              <a:rPr lang="cs-CZ" sz="1200" dirty="0"/>
              <a:t> 2008 [cit. 2013-07-26]. Dostupné z: http://en.wikipedia.org/wiki/File:Open_pit_mine.jpg </a:t>
            </a:r>
            <a:endParaRPr lang="cs-CZ" sz="1200" dirty="0" smtClean="0"/>
          </a:p>
          <a:p>
            <a:r>
              <a:rPr lang="cs-CZ" sz="1200" dirty="0"/>
              <a:t>Hydromonitor.JPG.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23 </a:t>
            </a:r>
            <a:r>
              <a:rPr lang="cs-CZ" sz="1200" dirty="0" err="1"/>
              <a:t>February</a:t>
            </a:r>
            <a:r>
              <a:rPr lang="cs-CZ" sz="1200" dirty="0"/>
              <a:t> 2009 [cit. 2013-07-26]. Dostupné z: http://commons.wikimedia.org/wiki/File:Hydromonitor.JPG 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Salt mine 0096.jpg.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5 </a:t>
            </a:r>
            <a:r>
              <a:rPr lang="cs-CZ" sz="1200" dirty="0" err="1"/>
              <a:t>November</a:t>
            </a:r>
            <a:r>
              <a:rPr lang="cs-CZ" sz="1200" dirty="0"/>
              <a:t> 2012 [cit. 2013-07-26]. Dostupné z: http://commons.wikimedia.org/wiki/File:Salt_mine_0096.jpg </a:t>
            </a:r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2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 smtClean="0"/>
              <a:t> Digitální </a:t>
            </a:r>
            <a:r>
              <a:rPr lang="cs-CZ" dirty="0"/>
              <a:t>učební materiál je určen </a:t>
            </a:r>
            <a:r>
              <a:rPr lang="cs-CZ" dirty="0" smtClean="0"/>
              <a:t>k seznámení žáků s problematikou vlivu těžby na krajinu a ŽP.</a:t>
            </a:r>
          </a:p>
          <a:p>
            <a:pPr indent="-180000">
              <a:buFont typeface="Wingdings" pitchFamily="2" charset="2"/>
              <a:buChar char="q"/>
            </a:pPr>
            <a:r>
              <a:rPr lang="cs-CZ" dirty="0" smtClean="0"/>
              <a:t> 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Tento </a:t>
            </a:r>
            <a:r>
              <a:rPr lang="cs-CZ" dirty="0"/>
              <a:t>materiál vznikl jako doplňující materiál k </a:t>
            </a:r>
            <a:r>
              <a:rPr lang="cs-CZ" dirty="0" smtClean="0"/>
              <a:t>učebnici: Černík, V., 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Důležité pojmy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Těžba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Dobývání nerostných surovin z ložisek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Hornictví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Obor zabývající se těžbou nerostných surovin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3" y="2209800"/>
            <a:ext cx="4038600" cy="3023901"/>
          </a:xfrm>
          <a:ln w="12700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6121200" y="5240739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Solný důl v Německu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2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400" dirty="0" smtClean="0"/>
              <a:t>Způsoby dobývání nerostných surovin</a:t>
            </a:r>
            <a:endParaRPr lang="cs-CZ" sz="4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5" y="2133600"/>
            <a:ext cx="4038600" cy="3028950"/>
          </a:xfrm>
          <a:ln w="12700">
            <a:solidFill>
              <a:schemeClr val="tx1"/>
            </a:solidFill>
          </a:ln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7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Povrchová těžba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Lomy, doly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Kaolinit, dolomit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Hlubinné doly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100" i="1" dirty="0"/>
              <a:t>Rudy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Těžební vrty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100" i="1" dirty="0"/>
              <a:t>Chemické loužení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100" i="1" dirty="0"/>
              <a:t>Síra, soli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2000" y="5221924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Těžba křemene ve Francii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0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Vliv těžby na krajinu a ŽP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Těžba a zpracování nerostů negativně ovlivňuje životní prostředí a okolní krajinu 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13" y="2133600"/>
            <a:ext cx="3905928" cy="2514441"/>
          </a:xfr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183573" y="470095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Těžba mědi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3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Vliv těžby na krajinu a ŽP</a:t>
            </a:r>
            <a:endParaRPr lang="cs-CZ" sz="4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63645"/>
            <a:ext cx="3083052" cy="4362809"/>
          </a:xfrm>
          <a:ln w="12700">
            <a:solidFill>
              <a:schemeClr val="tx1"/>
            </a:solidFill>
          </a:ln>
        </p:spPr>
      </p:pic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Přetváření reliéfu krajiny, vytváření nových krajinných prvků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Halda – uložiště hlušiny (těžebního odpadu)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90600" y="6226454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Těžba bauxitu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0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Vliv těžby na krajinu a ŽP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Ohrožení zásob pitné vody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Ztráta </a:t>
            </a:r>
            <a:r>
              <a:rPr lang="cs-CZ" dirty="0"/>
              <a:t>zemědělské a lesní půdy</a:t>
            </a:r>
          </a:p>
          <a:p>
            <a:pPr>
              <a:lnSpc>
                <a:spcPct val="150000"/>
              </a:lnSpc>
            </a:pPr>
            <a:r>
              <a:rPr lang="cs-CZ" dirty="0"/>
              <a:t>Odstranění </a:t>
            </a:r>
            <a:r>
              <a:rPr lang="cs-CZ" dirty="0" smtClean="0"/>
              <a:t>vegetace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00" y="1905000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339564" y="495151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Těžební vrt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2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Vliv těžby na krajinu a ŽP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Nadměrná hlučnost a prašnost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Ovlivnění </a:t>
            </a:r>
            <a:r>
              <a:rPr lang="cs-CZ" dirty="0"/>
              <a:t>kvality života lidí – vystěhování </a:t>
            </a:r>
            <a:r>
              <a:rPr lang="cs-CZ" dirty="0" smtClean="0"/>
              <a:t>obyvatel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860800" cy="2895600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533400" y="4876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Solný důl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34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Vliv těžby na krajinu a ŽP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/>
              <a:t>Rozvoj průmyslu navazujícího na </a:t>
            </a:r>
            <a:r>
              <a:rPr lang="cs-CZ" dirty="0" smtClean="0"/>
              <a:t>těžbu</a:t>
            </a:r>
          </a:p>
          <a:p>
            <a:pPr lvl="1">
              <a:lnSpc>
                <a:spcPct val="14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cs-CZ" sz="2000" i="1" dirty="0"/>
              <a:t>Hutnictví, chemický průmysl</a:t>
            </a:r>
          </a:p>
          <a:p>
            <a:pPr>
              <a:lnSpc>
                <a:spcPct val="200000"/>
              </a:lnSpc>
            </a:pPr>
            <a:r>
              <a:rPr lang="cs-CZ" dirty="0"/>
              <a:t>Dopad na cestovní </a:t>
            </a:r>
            <a:r>
              <a:rPr lang="cs-CZ" dirty="0" smtClean="0"/>
              <a:t>ruch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2799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648456" cy="2743200"/>
          </a:xfrm>
          <a:ln w="12700">
            <a:solidFill>
              <a:schemeClr val="tx1"/>
            </a:solidFill>
          </a:ln>
        </p:spPr>
      </p:pic>
      <p:sp>
        <p:nvSpPr>
          <p:cNvPr id="16" name="TextovéPole 15"/>
          <p:cNvSpPr txBox="1"/>
          <p:nvPr/>
        </p:nvSpPr>
        <p:spPr>
          <a:xfrm>
            <a:off x="5331904" y="487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Zaplavený diamantový důl v Kimberley </a:t>
            </a:r>
            <a:r>
              <a:rPr lang="cs-CZ" sz="1400" dirty="0" smtClean="0">
                <a:latin typeface="+mn-lt"/>
              </a:rPr>
              <a:t>(jáma vykopána </a:t>
            </a:r>
            <a:r>
              <a:rPr lang="cs-CZ" sz="1400" dirty="0" smtClean="0">
                <a:latin typeface="+mn-lt"/>
              </a:rPr>
              <a:t>ručně)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0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685</Words>
  <Application>Microsoft Office PowerPoint</Application>
  <PresentationFormat>Předvádění na obrazovce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Motiv systému Office</vt:lpstr>
      <vt:lpstr>VLIV TĚŽBY NEROSTŮ NA KRAJINU A ŽP</vt:lpstr>
      <vt:lpstr>Anotace:</vt:lpstr>
      <vt:lpstr>Důležité pojmy</vt:lpstr>
      <vt:lpstr>Způsoby dobývání nerostných surovin</vt:lpstr>
      <vt:lpstr>Vliv těžby na krajinu a ŽP</vt:lpstr>
      <vt:lpstr>Vliv těžby na krajinu a ŽP</vt:lpstr>
      <vt:lpstr>Vliv těžby na krajinu a ŽP</vt:lpstr>
      <vt:lpstr>Vliv těžby na krajinu a ŽP</vt:lpstr>
      <vt:lpstr>Vliv těžby na krajinu a ŽP</vt:lpstr>
      <vt:lpstr>Zajímavost</vt:lpstr>
      <vt:lpstr>Rekultivace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634</cp:revision>
  <cp:lastPrinted>2013-01-12T12:38:51Z</cp:lastPrinted>
  <dcterms:created xsi:type="dcterms:W3CDTF">1601-01-01T00:00:00Z</dcterms:created>
  <dcterms:modified xsi:type="dcterms:W3CDTF">2013-07-26T17:35:18Z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