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1" r:id="rId2"/>
  </p:sldMasterIdLst>
  <p:handoutMasterIdLst>
    <p:handoutMasterId r:id="rId16"/>
  </p:handoutMasterIdLst>
  <p:sldIdLst>
    <p:sldId id="256" r:id="rId3"/>
    <p:sldId id="259" r:id="rId4"/>
    <p:sldId id="263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89" r:id="rId14"/>
    <p:sldId id="298" r:id="rId15"/>
  </p:sldIdLst>
  <p:sldSz cx="9144000" cy="6858000" type="screen4x3"/>
  <p:notesSz cx="6761163" cy="99425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94986-A282-4772-B901-58E703827619}" type="datetimeFigureOut">
              <a:rPr lang="cs-CZ" smtClean="0"/>
              <a:pPr/>
              <a:t>26.7.2013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FBB6A-17B5-4292-A724-3ADAE4B969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298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B0071-A283-46E0-A997-1B7174AD486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996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15D52-FEB3-4840-9BEC-ABD0E673F48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8041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99C31-1828-4A0C-BEA5-F9F24C9E701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846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4664-CB70-4F89-8822-4DB3937846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146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307B5-9E86-4586-8750-25FE6BA5D6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368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372B-949D-4509-939F-5CC4AF2EC21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855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FB48-7200-4CBE-A413-EF9C285D2F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453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6189-A085-40AF-A156-A016E702BD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140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7AB1-2DED-4991-84E3-FD407DBF8D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068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9D8C-E548-4705-B21E-4EB91E9F55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902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8F44-E1E8-4298-9E96-ACA3E7C7B6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217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EBE7B-00CF-40AB-AD8D-10FE77C80F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986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CA27-EC96-45EA-A2FA-9D27F5F4E5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821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EB65-C6CF-4E49-8F36-FDC2FB7151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256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E96B-D5B5-40B4-BA0C-9B2744AFFB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50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AED94-94CC-40B4-87A1-7536862620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238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A702B-5973-41C2-B2D4-FD91A8A76F9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364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7E15E-CF71-44BB-A0E1-3278E127938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867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EA79F-418A-40BA-909D-40F440404F6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308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72C9D-3B92-410D-9A87-8E407828FD7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521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9751A-6D99-4B0D-A212-57D3585FBAF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7020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F058A-5387-4681-9FC8-CC8AF9E2F21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864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D2466D-9A2F-4F9A-8095-8C8C55F015D1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2466D-9A2F-4F9A-8095-8C8C55F015D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067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VYUŽITÍ NEROSTŮ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00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cs-CZ" dirty="0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147732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b="1" dirty="0"/>
              <a:t>Př_135_Mineralogie_Využití </a:t>
            </a:r>
            <a:r>
              <a:rPr lang="cs-CZ" b="1" dirty="0" smtClean="0"/>
              <a:t>nerostů</a:t>
            </a:r>
          </a:p>
          <a:p>
            <a:pPr algn="ctr"/>
            <a:endParaRPr lang="cs-CZ" b="1" dirty="0" smtClean="0"/>
          </a:p>
          <a:p>
            <a:pPr algn="ctr"/>
            <a:r>
              <a:rPr lang="cs-CZ" b="1" dirty="0" smtClean="0"/>
              <a:t>Autor</a:t>
            </a:r>
            <a:r>
              <a:rPr lang="cs-CZ" b="1" dirty="0"/>
              <a:t>: Mgr. </a:t>
            </a:r>
            <a:r>
              <a:rPr lang="cs-CZ" b="1" dirty="0" smtClean="0"/>
              <a:t>Drahomíra Kalandrová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</a:t>
            </a:r>
            <a:r>
              <a:rPr lang="cs-CZ" dirty="0" smtClean="0"/>
              <a:t>Fryšták, </a:t>
            </a:r>
            <a:r>
              <a:rPr lang="cs-CZ" dirty="0"/>
              <a:t>okres </a:t>
            </a:r>
            <a:r>
              <a:rPr lang="cs-CZ" dirty="0" smtClean="0"/>
              <a:t>Zlín</a:t>
            </a:r>
            <a:endParaRPr lang="cs-CZ" dirty="0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400" dirty="0" smtClean="0"/>
              <a:t>Nerudy</a:t>
            </a:r>
            <a:endParaRPr lang="cs-CZ" sz="4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/>
              <a:t>Suroviny pro stavebnictví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2000" i="1" dirty="0"/>
              <a:t>Sádrovec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2000" i="1" dirty="0" smtClean="0"/>
              <a:t>Kalcit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2000" i="1" dirty="0" smtClean="0"/>
              <a:t>Dolomit</a:t>
            </a:r>
            <a:endParaRPr lang="cs-CZ" sz="2000" i="1" dirty="0"/>
          </a:p>
          <a:p>
            <a:pPr>
              <a:lnSpc>
                <a:spcPct val="150000"/>
              </a:lnSpc>
            </a:pPr>
            <a:endParaRPr lang="cs-CZ" dirty="0"/>
          </a:p>
        </p:txBody>
      </p:sp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904" y="5969450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432000" y="1371600"/>
            <a:ext cx="82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/>
              <a:t>Potravinářský průmysl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2000" i="1" dirty="0"/>
              <a:t>Sůl </a:t>
            </a:r>
            <a:r>
              <a:rPr lang="cs-CZ" sz="2000" i="1" dirty="0" smtClean="0"/>
              <a:t>kamenná</a:t>
            </a:r>
            <a:endParaRPr lang="cs-CZ" sz="2000" i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267200"/>
            <a:ext cx="3291518" cy="220531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1066800" y="6469105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+mn-lt"/>
              </a:rPr>
              <a:t>Cement</a:t>
            </a:r>
            <a:endParaRPr lang="cs-CZ" sz="1400" dirty="0">
              <a:latin typeface="+mn-lt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492" y="3060469"/>
            <a:ext cx="3276600" cy="241346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0" name="TextovéPole 9"/>
          <p:cNvSpPr txBox="1"/>
          <p:nvPr/>
        </p:nvSpPr>
        <p:spPr>
          <a:xfrm>
            <a:off x="6525904" y="5520356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>
                <a:latin typeface="+mn-lt"/>
              </a:rPr>
              <a:t>Slánky</a:t>
            </a:r>
            <a:endParaRPr lang="cs-CZ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14567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400" dirty="0" smtClean="0"/>
              <a:t>Nerudy</a:t>
            </a:r>
            <a:endParaRPr lang="cs-CZ" sz="4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 fontScale="55000" lnSpcReduction="20000"/>
          </a:bodyPr>
          <a:lstStyle/>
          <a:p>
            <a:pPr marL="342900" lvl="1" indent="-342900">
              <a:lnSpc>
                <a:spcPct val="170000"/>
              </a:lnSpc>
              <a:buFont typeface="Arial" pitchFamily="34" charset="0"/>
              <a:buChar char="•"/>
            </a:pPr>
            <a:r>
              <a:rPr lang="cs-CZ" sz="4500" dirty="0"/>
              <a:t>Drahokamy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3200" i="1" dirty="0"/>
              <a:t>Diamant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3200" i="1" dirty="0"/>
              <a:t>Korund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3200" i="1" dirty="0"/>
              <a:t>Opál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3200" i="1" dirty="0" smtClean="0"/>
              <a:t>Granát</a:t>
            </a:r>
            <a:endParaRPr lang="cs-CZ" sz="3200" i="1" dirty="0"/>
          </a:p>
          <a:p>
            <a:pPr lvl="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3200" i="1" dirty="0"/>
              <a:t>Olivín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3200" i="1" dirty="0"/>
              <a:t>Křemen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3200" i="1" dirty="0"/>
              <a:t>Malachit</a:t>
            </a:r>
            <a:endParaRPr lang="cs-CZ" sz="3200" i="1" dirty="0"/>
          </a:p>
          <a:p>
            <a:pPr lvl="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3200" i="1" dirty="0"/>
              <a:t>Azurit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3200" i="1" dirty="0"/>
              <a:t>Jantar</a:t>
            </a:r>
            <a:endParaRPr lang="cs-CZ" sz="3200" i="1" dirty="0"/>
          </a:p>
        </p:txBody>
      </p:sp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400" y="5827992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432000" y="1371600"/>
            <a:ext cx="82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5038679" y="1600200"/>
            <a:ext cx="3577587" cy="1200329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i="1" dirty="0" smtClean="0">
                <a:latin typeface="+mn-lt"/>
              </a:rPr>
              <a:t>Některé nerosty tvoří více odrůd. Připomeň si jejich názvy.</a:t>
            </a:r>
            <a:endParaRPr lang="cs-CZ" sz="2400" i="1" dirty="0">
              <a:latin typeface="+mn-lt"/>
            </a:endParaRPr>
          </a:p>
        </p:txBody>
      </p:sp>
      <p:pic>
        <p:nvPicPr>
          <p:cNvPr id="11" name="Zástupný symbol pro obsah 10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931" y="2512820"/>
            <a:ext cx="1893069" cy="2764631"/>
          </a:xfrm>
          <a:ln w="12700">
            <a:solidFill>
              <a:schemeClr val="tx1"/>
            </a:solidFill>
          </a:ln>
        </p:spPr>
      </p:pic>
      <p:sp>
        <p:nvSpPr>
          <p:cNvPr id="12" name="TextovéPole 11"/>
          <p:cNvSpPr txBox="1"/>
          <p:nvPr/>
        </p:nvSpPr>
        <p:spPr>
          <a:xfrm>
            <a:off x="2687471" y="5301381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+mn-lt"/>
              </a:rPr>
              <a:t>Citrín</a:t>
            </a:r>
            <a:endParaRPr lang="cs-CZ" sz="1400" dirty="0">
              <a:latin typeface="+mn-lt"/>
            </a:endParaRP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7" t="15937" r="14238" b="30055"/>
          <a:stretch/>
        </p:blipFill>
        <p:spPr>
          <a:xfrm>
            <a:off x="5038680" y="3352800"/>
            <a:ext cx="3577587" cy="192465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5" name="TextovéPole 14"/>
          <p:cNvSpPr txBox="1"/>
          <p:nvPr/>
        </p:nvSpPr>
        <p:spPr>
          <a:xfrm>
            <a:off x="7034776" y="5277451"/>
            <a:ext cx="15814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>
                <a:latin typeface="+mn-lt"/>
              </a:rPr>
              <a:t>Diamanty</a:t>
            </a:r>
            <a:endParaRPr lang="cs-CZ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6287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400" dirty="0" smtClean="0"/>
              <a:t>Použité zdroje</a:t>
            </a:r>
            <a:endParaRPr lang="cs-CZ" sz="44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200" dirty="0"/>
              <a:t>TŘINECKÉ ŽELEZÁRNY. VysokePece1.jpg.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2001-, 19 </a:t>
            </a:r>
            <a:r>
              <a:rPr lang="cs-CZ" sz="1200" dirty="0" err="1"/>
              <a:t>October</a:t>
            </a:r>
            <a:r>
              <a:rPr lang="cs-CZ" sz="1200" dirty="0"/>
              <a:t> 2007 [cit. 2013-07-26]. Dostupné z: http://commons.wikimedia.org/wiki/File:VysokePece1.jpg </a:t>
            </a:r>
            <a:endParaRPr lang="cs-CZ" sz="1200" dirty="0" smtClean="0"/>
          </a:p>
          <a:p>
            <a:r>
              <a:rPr lang="cs-CZ" sz="1200" dirty="0" err="1"/>
              <a:t>Eisen</a:t>
            </a:r>
            <a:r>
              <a:rPr lang="cs-CZ" sz="1200" dirty="0"/>
              <a:t> 1.jpg.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2001-, 4. 3. 2007 [cit. 2013-07-26]. Dostupné z: http://cs.wikipedia.org/wiki/Soubor:Eisen_1.jpg </a:t>
            </a:r>
            <a:endParaRPr lang="cs-CZ" sz="1200" dirty="0" smtClean="0"/>
          </a:p>
          <a:p>
            <a:r>
              <a:rPr lang="cs-CZ" sz="1200" dirty="0" err="1"/>
              <a:t>Plumbum</a:t>
            </a:r>
            <a:r>
              <a:rPr lang="cs-CZ" sz="1200" dirty="0"/>
              <a:t> </a:t>
            </a:r>
            <a:r>
              <a:rPr lang="cs-CZ" sz="1200" dirty="0" err="1"/>
              <a:t>weight</a:t>
            </a:r>
            <a:r>
              <a:rPr lang="cs-CZ" sz="1200" dirty="0"/>
              <a:t>, 3kg (</a:t>
            </a:r>
            <a:r>
              <a:rPr lang="cs-CZ" sz="1200" dirty="0" err="1"/>
              <a:t>diving</a:t>
            </a:r>
            <a:r>
              <a:rPr lang="cs-CZ" sz="1200" dirty="0"/>
              <a:t>).</a:t>
            </a:r>
            <a:r>
              <a:rPr lang="cs-CZ" sz="1200" dirty="0" err="1"/>
              <a:t>jpg</a:t>
            </a:r>
            <a:r>
              <a:rPr lang="cs-CZ" sz="1200" dirty="0"/>
              <a:t>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2001-, 26 </a:t>
            </a:r>
            <a:r>
              <a:rPr lang="cs-CZ" sz="1200" dirty="0" err="1"/>
              <a:t>December</a:t>
            </a:r>
            <a:r>
              <a:rPr lang="cs-CZ" sz="1200" dirty="0"/>
              <a:t> 2007 [cit. 2013-07-26]. Dostupné z: http://en.wikipedia.org/wiki/File:Plumbum_weight,_3kg_(diving).jpg </a:t>
            </a:r>
            <a:endParaRPr lang="cs-CZ" sz="1200" dirty="0" smtClean="0"/>
          </a:p>
          <a:p>
            <a:r>
              <a:rPr lang="cs-CZ" sz="1200" dirty="0"/>
              <a:t>Gold Bars.jpg.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2001-, 26 August 2011 [cit. 2013-07-26]. Dostupné z: http://commons.wikimedia.org/wiki/File:Gold_Bars.jpg </a:t>
            </a:r>
            <a:endParaRPr lang="cs-CZ" sz="1200" dirty="0" smtClean="0"/>
          </a:p>
          <a:p>
            <a:r>
              <a:rPr lang="cs-CZ" sz="1200" dirty="0"/>
              <a:t>Streichhoelzer.jpg.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2001-, 13 July 2012 [cit. 2013-07-26]. Dostupné z: http://commons.wikimedia.org/wiki/File:Streichhoelzer.jpg </a:t>
            </a:r>
            <a:endParaRPr lang="cs-CZ" sz="1200" dirty="0" smtClean="0"/>
          </a:p>
          <a:p>
            <a:r>
              <a:rPr lang="cs-CZ" sz="1200" dirty="0" err="1"/>
              <a:t>Chilisalpeter</a:t>
            </a:r>
            <a:r>
              <a:rPr lang="cs-CZ" sz="1200" dirty="0"/>
              <a:t> (</a:t>
            </a:r>
            <a:r>
              <a:rPr lang="cs-CZ" sz="1200" dirty="0" err="1"/>
              <a:t>Sodium</a:t>
            </a:r>
            <a:r>
              <a:rPr lang="cs-CZ" sz="1200" dirty="0"/>
              <a:t> </a:t>
            </a:r>
            <a:r>
              <a:rPr lang="cs-CZ" sz="1200" dirty="0" err="1"/>
              <a:t>nitrate</a:t>
            </a:r>
            <a:r>
              <a:rPr lang="cs-CZ" sz="1200" dirty="0"/>
              <a:t>).</a:t>
            </a:r>
            <a:r>
              <a:rPr lang="cs-CZ" sz="1200" dirty="0" err="1"/>
              <a:t>jpg</a:t>
            </a:r>
            <a:r>
              <a:rPr lang="cs-CZ" sz="1200" dirty="0"/>
              <a:t>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2001-, 26 </a:t>
            </a:r>
            <a:r>
              <a:rPr lang="cs-CZ" sz="1200" dirty="0" err="1"/>
              <a:t>February</a:t>
            </a:r>
            <a:r>
              <a:rPr lang="cs-CZ" sz="1200" dirty="0"/>
              <a:t> 2007 [cit. 2013-07-26]. Dostupné z: http://commons.wikimedia.org/wiki/File:Chilisalpeter_(Sodium_nitrate).jpg </a:t>
            </a:r>
            <a:endParaRPr lang="cs-CZ" sz="1200" dirty="0" smtClean="0"/>
          </a:p>
          <a:p>
            <a:r>
              <a:rPr lang="cs-CZ" sz="1200" dirty="0" err="1"/>
              <a:t>Blanche</a:t>
            </a:r>
            <a:r>
              <a:rPr lang="cs-CZ" sz="1200" dirty="0"/>
              <a:t> Dishware.jpg.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2001-, 30 July 2008 [cit. 2013-07-26]. Dostupné z: http://commons.wikimedia.org/wiki/File:Blanche_Dishware.jpg </a:t>
            </a:r>
            <a:endParaRPr lang="cs-CZ" sz="1200" dirty="0" smtClean="0"/>
          </a:p>
          <a:p>
            <a:r>
              <a:rPr lang="cs-CZ" sz="1200" dirty="0"/>
              <a:t>Cement bags.jpg.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2001-, 25. 7. 2008 [cit. 2013-07-26]. Dostupné z: http://cs.wikipedia.org/wiki/Soubor:Cement_bags.jpg </a:t>
            </a:r>
            <a:endParaRPr lang="cs-CZ" sz="1200" dirty="0" smtClean="0"/>
          </a:p>
          <a:p>
            <a:r>
              <a:rPr lang="cs-CZ" sz="1200" dirty="0" smtClean="0"/>
              <a:t>Slánky – vlastní tvorba</a:t>
            </a:r>
            <a:endParaRPr lang="cs-CZ" sz="1200" dirty="0" smtClean="0"/>
          </a:p>
        </p:txBody>
      </p:sp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432000" y="1371600"/>
            <a:ext cx="82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92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400" dirty="0" smtClean="0"/>
              <a:t>Použité zdroje</a:t>
            </a:r>
            <a:endParaRPr lang="cs-CZ" sz="44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200" dirty="0" err="1"/>
              <a:t>Geschliffener</a:t>
            </a:r>
            <a:r>
              <a:rPr lang="cs-CZ" sz="1200" dirty="0"/>
              <a:t> Citrin.jpg.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2001-, 7 </a:t>
            </a:r>
            <a:r>
              <a:rPr lang="cs-CZ" sz="1200" dirty="0" err="1"/>
              <a:t>November</a:t>
            </a:r>
            <a:r>
              <a:rPr lang="cs-CZ" sz="1200" dirty="0"/>
              <a:t> 2011 [cit. 2013-07-26]. Dostupné z: http://commons.wikimedia.org/wiki/File:Geschliffener_Citrin.jpg </a:t>
            </a:r>
            <a:endParaRPr lang="cs-CZ" sz="1200" dirty="0" smtClean="0"/>
          </a:p>
          <a:p>
            <a:r>
              <a:rPr lang="en-US" sz="1200" dirty="0"/>
              <a:t>Two diamonds grown by Washington Diamonds.jpg. In: </a:t>
            </a:r>
            <a:r>
              <a:rPr lang="en-US" sz="1200" i="1" dirty="0"/>
              <a:t>Wikipedia: the free encyclopedia</a:t>
            </a:r>
            <a:r>
              <a:rPr lang="en-US" sz="1200" dirty="0"/>
              <a:t> [online]. San Francisco (CA): Wikimedia Foundation, 2001-, 6 November 2012 [cit. 2013-07-26]. </a:t>
            </a:r>
            <a:r>
              <a:rPr lang="en-US" sz="1200" dirty="0" err="1"/>
              <a:t>Dostupné</a:t>
            </a:r>
            <a:r>
              <a:rPr lang="en-US" sz="1200" dirty="0"/>
              <a:t> z: http://commons.wikimedia.org/wiki/File:Two_diamonds_grown_by_Washington_Diamonds.jpg </a:t>
            </a:r>
            <a:endParaRPr lang="cs-CZ" sz="1200" dirty="0" smtClean="0"/>
          </a:p>
          <a:p>
            <a:endParaRPr lang="cs-CZ" sz="1200" dirty="0" smtClean="0"/>
          </a:p>
        </p:txBody>
      </p:sp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432000" y="1371600"/>
            <a:ext cx="82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983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75432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8000" rIns="738000">
            <a:spAutoFit/>
          </a:bodyPr>
          <a:lstStyle/>
          <a:p>
            <a:pPr indent="-180000">
              <a:buFont typeface="Wingdings" pitchFamily="2" charset="2"/>
              <a:buChar char="q"/>
            </a:pPr>
            <a:r>
              <a:rPr lang="cs-CZ" dirty="0" smtClean="0"/>
              <a:t> Digitální </a:t>
            </a:r>
            <a:r>
              <a:rPr lang="cs-CZ" dirty="0"/>
              <a:t>učební materiál je určen </a:t>
            </a:r>
            <a:r>
              <a:rPr lang="cs-CZ" dirty="0" smtClean="0"/>
              <a:t>ke shrnutí učiva o </a:t>
            </a:r>
            <a:r>
              <a:rPr lang="cs-CZ" dirty="0" smtClean="0"/>
              <a:t>využití nerostů.</a:t>
            </a:r>
            <a:endParaRPr lang="cs-CZ" dirty="0" smtClean="0"/>
          </a:p>
          <a:p>
            <a:pPr indent="-180000">
              <a:buFont typeface="Wingdings" pitchFamily="2" charset="2"/>
              <a:buChar char="q"/>
            </a:pPr>
            <a:r>
              <a:rPr lang="cs-CZ" dirty="0"/>
              <a:t> </a:t>
            </a:r>
            <a:r>
              <a:rPr lang="cs-CZ" dirty="0" smtClean="0"/>
              <a:t>Materiál podporuje výklad učitele a přibližuje učivo žákům.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Je </a:t>
            </a:r>
            <a:r>
              <a:rPr lang="cs-CZ" dirty="0"/>
              <a:t>určen pro předmět </a:t>
            </a:r>
            <a:r>
              <a:rPr lang="cs-CZ" dirty="0" smtClean="0"/>
              <a:t>přírodopis, 9. ročník.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Tento </a:t>
            </a:r>
            <a:r>
              <a:rPr lang="cs-CZ" dirty="0"/>
              <a:t>materiál vznikl jako doplňující materiál k </a:t>
            </a:r>
            <a:r>
              <a:rPr lang="cs-CZ" dirty="0" smtClean="0"/>
              <a:t>učebnici: Černík, V., Martinec</a:t>
            </a:r>
            <a:r>
              <a:rPr lang="cs-CZ" dirty="0"/>
              <a:t>, </a:t>
            </a:r>
            <a:r>
              <a:rPr lang="cs-CZ" dirty="0" smtClean="0"/>
              <a:t>Z., Vítek, J., Vodová, V. </a:t>
            </a:r>
            <a:r>
              <a:rPr lang="cs-CZ" i="1" dirty="0" smtClean="0"/>
              <a:t>Přírodopis 9 pro </a:t>
            </a:r>
            <a:r>
              <a:rPr lang="cs-CZ" i="1" dirty="0"/>
              <a:t>základní školy</a:t>
            </a:r>
            <a:r>
              <a:rPr lang="cs-CZ" i="1" dirty="0" smtClean="0"/>
              <a:t>: Geologie a ekologie. </a:t>
            </a:r>
            <a:r>
              <a:rPr lang="nn-NO" dirty="0" smtClean="0"/>
              <a:t>1</a:t>
            </a:r>
            <a:r>
              <a:rPr lang="nn-NO" dirty="0"/>
              <a:t>. vyd. Praha: SPN, </a:t>
            </a:r>
            <a:r>
              <a:rPr lang="nn-NO" dirty="0" smtClean="0"/>
              <a:t>20</a:t>
            </a:r>
            <a:r>
              <a:rPr lang="cs-CZ" dirty="0" smtClean="0"/>
              <a:t>10, </a:t>
            </a:r>
            <a:r>
              <a:rPr lang="cs-CZ" dirty="0"/>
              <a:t>ISBN </a:t>
            </a:r>
            <a:r>
              <a:rPr lang="cs-CZ" dirty="0" smtClean="0"/>
              <a:t>978-80-7235-496-2</a:t>
            </a:r>
            <a:endParaRPr lang="cs-CZ" dirty="0">
              <a:solidFill>
                <a:srgbClr val="171A1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Využití nerostů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666576" y="1600200"/>
            <a:ext cx="4038600" cy="4525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220000"/>
              </a:lnSpc>
              <a:spcBef>
                <a:spcPts val="0"/>
              </a:spcBef>
            </a:pPr>
            <a:r>
              <a:rPr lang="cs-CZ" sz="3400" dirty="0" smtClean="0"/>
              <a:t>Nerosty mají široké využití: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i="1" dirty="0"/>
              <a:t>Rudy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i="1" dirty="0"/>
              <a:t>Suroviny pro chemický průmysl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i="1" dirty="0"/>
              <a:t>Hnojiva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i="1" dirty="0"/>
              <a:t>Žáruvzdorné suroviny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i="1" dirty="0"/>
              <a:t>Suroviny pro keramický a sklářský průmysl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i="1" dirty="0"/>
              <a:t>Suroviny pro stavebnictví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i="1" dirty="0" smtClean="0"/>
              <a:t>Potravinářský průmysl</a:t>
            </a:r>
            <a:endParaRPr lang="cs-CZ" i="1" dirty="0"/>
          </a:p>
          <a:p>
            <a:pPr lvl="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i="1" dirty="0" smtClean="0"/>
              <a:t>Drahokamy</a:t>
            </a:r>
            <a:endParaRPr lang="cs-CZ" i="1" dirty="0"/>
          </a:p>
          <a:p>
            <a:pPr>
              <a:lnSpc>
                <a:spcPct val="150000"/>
              </a:lnSpc>
            </a:pPr>
            <a:endParaRPr lang="cs-CZ" dirty="0" smtClean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432000" y="1600201"/>
            <a:ext cx="4140000" cy="446087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000" dirty="0" smtClean="0"/>
              <a:t>Nerosty řadíme mezi nerostné suroviny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000" dirty="0" smtClean="0"/>
              <a:t>Rozdělní </a:t>
            </a:r>
            <a:r>
              <a:rPr lang="cs-CZ" sz="2000" dirty="0"/>
              <a:t>nerostných </a:t>
            </a:r>
            <a:r>
              <a:rPr lang="cs-CZ" sz="2000" dirty="0" smtClean="0"/>
              <a:t>surovin:</a:t>
            </a:r>
            <a:endParaRPr lang="cs-CZ" sz="2000" dirty="0"/>
          </a:p>
          <a:p>
            <a:pPr marL="400050" lvl="1" indent="0">
              <a:lnSpc>
                <a:spcPct val="200000"/>
              </a:lnSpc>
              <a:buNone/>
            </a:pPr>
            <a:r>
              <a:rPr lang="cs-CZ" sz="2000" b="1" dirty="0"/>
              <a:t>Rudy</a:t>
            </a:r>
            <a:r>
              <a:rPr lang="cs-CZ" sz="2000" dirty="0"/>
              <a:t> – kovové nerosty</a:t>
            </a:r>
          </a:p>
          <a:p>
            <a:pPr marL="400050" lvl="1" indent="0">
              <a:lnSpc>
                <a:spcPct val="200000"/>
              </a:lnSpc>
              <a:buNone/>
            </a:pPr>
            <a:r>
              <a:rPr lang="cs-CZ" sz="2000" b="1" dirty="0"/>
              <a:t>Nerudy</a:t>
            </a:r>
            <a:r>
              <a:rPr lang="cs-CZ" sz="2000" dirty="0"/>
              <a:t> – nekovové nerosty </a:t>
            </a:r>
            <a:r>
              <a:rPr lang="cs-CZ" sz="2000" dirty="0" smtClean="0"/>
              <a:t>a stavební </a:t>
            </a:r>
            <a:r>
              <a:rPr lang="cs-CZ" sz="2000" dirty="0"/>
              <a:t>suroviny</a:t>
            </a:r>
          </a:p>
          <a:p>
            <a:pPr marL="400050" lvl="1" indent="0">
              <a:lnSpc>
                <a:spcPct val="200000"/>
              </a:lnSpc>
              <a:buNone/>
            </a:pPr>
            <a:r>
              <a:rPr lang="cs-CZ" sz="2000" b="1" dirty="0"/>
              <a:t>Palivoenergetické suroviny</a:t>
            </a:r>
          </a:p>
        </p:txBody>
      </p:sp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687633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432000" y="1371600"/>
            <a:ext cx="82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289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400" dirty="0" smtClean="0"/>
              <a:t>Rudy</a:t>
            </a:r>
            <a:endParaRPr lang="cs-CZ" sz="4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Nerosty, ze kterých se získávají kovy: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i="1" dirty="0"/>
              <a:t>Železo, měď, olovo, zinek, stříbro, zlato, antimon, </a:t>
            </a:r>
            <a:r>
              <a:rPr lang="cs-CZ" i="1" dirty="0" smtClean="0"/>
              <a:t>hliník aj.</a:t>
            </a:r>
            <a:endParaRPr lang="cs-CZ" i="1" dirty="0"/>
          </a:p>
          <a:p>
            <a:pPr>
              <a:lnSpc>
                <a:spcPct val="150000"/>
              </a:lnSpc>
            </a:pPr>
            <a:r>
              <a:rPr lang="cs-CZ" dirty="0" smtClean="0"/>
              <a:t>Zpracovávají se v hutích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Druhotné využití kovů k výrobě kovových produktů</a:t>
            </a:r>
            <a:endParaRPr lang="cs-CZ" dirty="0" smtClean="0"/>
          </a:p>
        </p:txBody>
      </p:sp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5827991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432000" y="1371600"/>
            <a:ext cx="82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676400"/>
            <a:ext cx="3987600" cy="2990700"/>
          </a:xfrm>
          <a:ln w="12700">
            <a:solidFill>
              <a:schemeClr val="tx1"/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4711500" y="4720887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+mn-lt"/>
              </a:rPr>
              <a:t>Práce u vysoké pece</a:t>
            </a:r>
            <a:endParaRPr lang="cs-CZ" sz="1400" dirty="0">
              <a:latin typeface="+mn-lt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01" b="22400"/>
          <a:stretch/>
        </p:blipFill>
        <p:spPr>
          <a:xfrm>
            <a:off x="6730800" y="4892186"/>
            <a:ext cx="1981200" cy="163473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TextovéPole 8"/>
          <p:cNvSpPr txBox="1"/>
          <p:nvPr/>
        </p:nvSpPr>
        <p:spPr>
          <a:xfrm>
            <a:off x="5054400" y="6219143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>
                <a:latin typeface="+mn-lt"/>
              </a:rPr>
              <a:t>Železo</a:t>
            </a:r>
            <a:endParaRPr lang="cs-CZ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9938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400" dirty="0" smtClean="0"/>
              <a:t>Rudy</a:t>
            </a:r>
            <a:endParaRPr lang="cs-CZ" sz="4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cs-CZ" sz="3100" dirty="0" smtClean="0"/>
              <a:t>Železné rudy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2900" i="1" dirty="0" smtClean="0"/>
              <a:t>Magnetovec</a:t>
            </a:r>
            <a:r>
              <a:rPr lang="cs-CZ" sz="2900" i="1" dirty="0"/>
              <a:t>, krevel, hnědel, siderit, </a:t>
            </a:r>
            <a:r>
              <a:rPr lang="cs-CZ" sz="2900" i="1" dirty="0" smtClean="0"/>
              <a:t>pyrit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3100" dirty="0" smtClean="0"/>
              <a:t>Olověné rudy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2900" i="1" dirty="0"/>
              <a:t>Galenit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3100" dirty="0" smtClean="0"/>
              <a:t>Zinkové rudy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2900" i="1" dirty="0"/>
              <a:t>Sfalerit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3100" dirty="0" smtClean="0"/>
              <a:t>Měděné rudy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2900" i="1" dirty="0"/>
              <a:t>Chalkopyrit, ryzí měď</a:t>
            </a:r>
            <a:endParaRPr lang="cs-CZ" sz="2900" i="1" dirty="0"/>
          </a:p>
        </p:txBody>
      </p:sp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400" y="5827992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432000" y="1371600"/>
            <a:ext cx="82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998" y="1905000"/>
            <a:ext cx="4003002" cy="2667000"/>
          </a:xfrm>
          <a:ln w="12700">
            <a:solidFill>
              <a:schemeClr val="tx1"/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5435400" y="4631224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>
                <a:latin typeface="+mn-lt"/>
              </a:rPr>
              <a:t>3 kg olověná zátěž pro potápěče</a:t>
            </a:r>
            <a:endParaRPr lang="cs-CZ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2171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400" dirty="0" smtClean="0"/>
              <a:t>Rudy</a:t>
            </a:r>
            <a:endParaRPr lang="cs-CZ" sz="4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43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Stříbrné rudy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2600" i="1" dirty="0"/>
              <a:t>Ryzí stříbro, galenit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Zlaté rudy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2600" i="1" dirty="0"/>
              <a:t>Ryzí zlato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Antimonové rudy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2600" i="1" dirty="0"/>
              <a:t>Antimonit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Hliníkové rudy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2600" i="1" dirty="0"/>
              <a:t>Bauxit</a:t>
            </a:r>
          </a:p>
        </p:txBody>
      </p:sp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842734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432000" y="1371600"/>
            <a:ext cx="82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748" y="1828800"/>
            <a:ext cx="4180252" cy="2667000"/>
          </a:xfrm>
          <a:ln w="12700">
            <a:solidFill>
              <a:schemeClr val="tx1"/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6197400" y="4543806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>
                <a:latin typeface="+mn-lt"/>
              </a:rPr>
              <a:t>Zlaté cihly</a:t>
            </a:r>
            <a:endParaRPr lang="cs-CZ" sz="1400" dirty="0">
              <a:latin typeface="+mn-lt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576762" y="5391149"/>
            <a:ext cx="3608364" cy="830997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i="1" dirty="0" smtClean="0">
                <a:latin typeface="+mn-lt"/>
              </a:rPr>
              <a:t>Vzpomeneš si na další rudné nerosty?</a:t>
            </a:r>
            <a:endParaRPr lang="cs-CZ" sz="2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6833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400" dirty="0" smtClean="0"/>
              <a:t>Nerudy</a:t>
            </a:r>
            <a:endParaRPr lang="cs-CZ" sz="4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cs-CZ" dirty="0" smtClean="0"/>
              <a:t>Nekovové nerosty používané k jiným účelům než k výrobě kovů</a:t>
            </a:r>
            <a:endParaRPr lang="cs-CZ" dirty="0"/>
          </a:p>
        </p:txBody>
      </p:sp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638800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432000" y="1371600"/>
            <a:ext cx="82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030" y="1988809"/>
            <a:ext cx="3866865" cy="2590800"/>
          </a:xfrm>
          <a:ln w="12700">
            <a:solidFill>
              <a:schemeClr val="tx1"/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6553200" y="458870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>
                <a:latin typeface="+mn-lt"/>
              </a:rPr>
              <a:t>Zápalky</a:t>
            </a:r>
            <a:endParaRPr lang="cs-CZ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0081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400" dirty="0" smtClean="0"/>
              <a:t>Nerudy</a:t>
            </a:r>
            <a:endParaRPr lang="cs-CZ" sz="4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/>
              <a:t>Suroviny pro chemický </a:t>
            </a:r>
            <a:r>
              <a:rPr lang="cs-CZ" sz="2800" dirty="0"/>
              <a:t>průmysl</a:t>
            </a:r>
          </a:p>
          <a:p>
            <a:pPr lvl="1">
              <a:lnSpc>
                <a:spcPct val="13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2000" i="1" dirty="0"/>
              <a:t>Sůl kamenná</a:t>
            </a:r>
          </a:p>
          <a:p>
            <a:pPr lvl="1">
              <a:lnSpc>
                <a:spcPct val="13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2000" i="1" dirty="0" smtClean="0"/>
              <a:t>Síra</a:t>
            </a:r>
            <a:endParaRPr lang="cs-CZ" sz="2000" i="1" dirty="0"/>
          </a:p>
          <a:p>
            <a:pPr lvl="1">
              <a:lnSpc>
                <a:spcPct val="13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2000" i="1" dirty="0" smtClean="0"/>
              <a:t>Fluorit</a:t>
            </a:r>
          </a:p>
          <a:p>
            <a:pPr lvl="1">
              <a:lnSpc>
                <a:spcPct val="13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2000" i="1" dirty="0" smtClean="0"/>
              <a:t>Baryt</a:t>
            </a:r>
          </a:p>
        </p:txBody>
      </p:sp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91" y="5895597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432000" y="1371600"/>
            <a:ext cx="82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/>
              <a:t>Nerostná hnojiva</a:t>
            </a:r>
          </a:p>
          <a:p>
            <a:pPr lvl="1">
              <a:lnSpc>
                <a:spcPct val="13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2000" i="1" dirty="0"/>
              <a:t>Chilský ledek</a:t>
            </a:r>
          </a:p>
          <a:p>
            <a:pPr lvl="1">
              <a:lnSpc>
                <a:spcPct val="13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2000" i="1" dirty="0" smtClean="0"/>
              <a:t>Apatit</a:t>
            </a:r>
          </a:p>
          <a:p>
            <a:pPr lvl="1">
              <a:lnSpc>
                <a:spcPct val="13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2000" i="1" dirty="0" smtClean="0"/>
              <a:t>Živce</a:t>
            </a:r>
            <a:endParaRPr lang="cs-CZ" sz="2000" i="1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586" y="4217076"/>
            <a:ext cx="2441414" cy="228501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4183795" y="5949735"/>
            <a:ext cx="2086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>
                <a:latin typeface="+mn-lt"/>
              </a:rPr>
              <a:t>Chilský ledek</a:t>
            </a:r>
            <a:endParaRPr lang="cs-CZ" sz="1400" dirty="0">
              <a:latin typeface="+mn-lt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379613" y="4216994"/>
            <a:ext cx="3608364" cy="1569660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i="1" dirty="0" smtClean="0">
                <a:latin typeface="+mn-lt"/>
              </a:rPr>
              <a:t>Z těchto nerostů se získávají tři základní prvky potřebné pro výživu rostlin. Které to jsou?</a:t>
            </a:r>
            <a:endParaRPr lang="cs-CZ" sz="2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5787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400" dirty="0" smtClean="0"/>
              <a:t>Nerudy</a:t>
            </a:r>
            <a:endParaRPr lang="cs-CZ" sz="4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Žáruvzdorné suroviny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000" i="1" dirty="0"/>
              <a:t>Tuha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000" i="1" dirty="0" smtClean="0"/>
              <a:t>Magnezit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000" i="1" dirty="0" smtClean="0"/>
              <a:t>Slída</a:t>
            </a:r>
            <a:endParaRPr lang="cs-CZ" sz="2000" i="1" dirty="0"/>
          </a:p>
        </p:txBody>
      </p:sp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827991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432000" y="1371600"/>
            <a:ext cx="82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/>
              <a:t>Suroviny pro keramický a sklářský průmysl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000" i="1" dirty="0"/>
              <a:t>Kaolinit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000" i="1" dirty="0" smtClean="0"/>
              <a:t>Křemen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000" i="1" dirty="0" smtClean="0"/>
              <a:t>Fluorit</a:t>
            </a:r>
            <a:endParaRPr lang="cs-CZ" sz="2000" i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609600" y="3733800"/>
            <a:ext cx="3608364" cy="1938992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i="1" dirty="0" smtClean="0">
                <a:latin typeface="+mn-lt"/>
              </a:rPr>
              <a:t>Vyhledej, který nerost (křemičitan) má karcinogenní vlastnosti a jeho používání je zakázáno.</a:t>
            </a:r>
            <a:endParaRPr lang="cs-CZ" sz="2400" i="1" dirty="0">
              <a:latin typeface="+mn-lt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405108"/>
            <a:ext cx="3530400" cy="201674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TextovéPole 8"/>
          <p:cNvSpPr txBox="1"/>
          <p:nvPr/>
        </p:nvSpPr>
        <p:spPr>
          <a:xfrm>
            <a:off x="5486400" y="6421850"/>
            <a:ext cx="322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>
                <a:latin typeface="+mn-lt"/>
              </a:rPr>
              <a:t>Porcelánový servis</a:t>
            </a:r>
            <a:endParaRPr lang="cs-CZ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58732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/>
      <p:bldP spid="7" grpId="0" animBg="1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Vlastní 1">
      <a:dk1>
        <a:srgbClr val="020406"/>
      </a:dk1>
      <a:lt1>
        <a:srgbClr val="020406"/>
      </a:lt1>
      <a:dk2>
        <a:srgbClr val="1F497D"/>
      </a:dk2>
      <a:lt2>
        <a:srgbClr val="FFCC6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2215</TotalTime>
  <Words>747</Words>
  <Application>Microsoft Office PowerPoint</Application>
  <PresentationFormat>Předvádění na obrazovce (4:3)</PresentationFormat>
  <Paragraphs>119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Výchozí návrh</vt:lpstr>
      <vt:lpstr>Motiv systému Office</vt:lpstr>
      <vt:lpstr>VYUŽITÍ NEROSTŮ</vt:lpstr>
      <vt:lpstr>Anotace:</vt:lpstr>
      <vt:lpstr>Využití nerostů</vt:lpstr>
      <vt:lpstr>Rudy</vt:lpstr>
      <vt:lpstr>Rudy</vt:lpstr>
      <vt:lpstr>Rudy</vt:lpstr>
      <vt:lpstr>Nerudy</vt:lpstr>
      <vt:lpstr>Nerudy</vt:lpstr>
      <vt:lpstr>Nerudy</vt:lpstr>
      <vt:lpstr>Nerudy</vt:lpstr>
      <vt:lpstr>Nerudy</vt:lpstr>
      <vt:lpstr>Použité zdroje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Jana Kalandrová</dc:creator>
  <cp:lastModifiedBy>pc</cp:lastModifiedBy>
  <cp:revision>665</cp:revision>
  <cp:lastPrinted>2013-01-12T12:38:51Z</cp:lastPrinted>
  <dcterms:created xsi:type="dcterms:W3CDTF">1601-01-01T00:00:00Z</dcterms:created>
  <dcterms:modified xsi:type="dcterms:W3CDTF">2013-07-26T13:32:44Z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